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1.xml" ContentType="application/vnd.openxmlformats-officedocument.presentationml.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comment2.xml" ContentType="application/vnd.openxmlformats-officedocument.presentationml.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omments/comment3.xml" ContentType="application/vnd.openxmlformats-officedocument.presentationml.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omments/comment4.xml" ContentType="application/vnd.openxmlformats-officedocument.presentationml.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1" r:id="rId4"/>
    <p:sldId id="263" r:id="rId5"/>
    <p:sldId id="264" r:id="rId6"/>
    <p:sldId id="265" r:id="rId7"/>
    <p:sldId id="266" r:id="rId8"/>
    <p:sldId id="267" r:id="rId9"/>
    <p:sldId id="268" r:id="rId10"/>
    <p:sldId id="269" r:id="rId11"/>
    <p:sldId id="270" r:id="rId12"/>
    <p:sldId id="276" r:id="rId13"/>
    <p:sldId id="278" r:id="rId14"/>
    <p:sldId id="275" r:id="rId15"/>
    <p:sldId id="274" r:id="rId16"/>
    <p:sldId id="279" r:id="rId17"/>
    <p:sldId id="281" r:id="rId18"/>
    <p:sldId id="324" r:id="rId19"/>
    <p:sldId id="282" r:id="rId20"/>
    <p:sldId id="283" r:id="rId21"/>
    <p:sldId id="284" r:id="rId22"/>
    <p:sldId id="285" r:id="rId23"/>
    <p:sldId id="287" r:id="rId24"/>
    <p:sldId id="288" r:id="rId25"/>
    <p:sldId id="289" r:id="rId26"/>
    <p:sldId id="290" r:id="rId27"/>
    <p:sldId id="293" r:id="rId28"/>
    <p:sldId id="291" r:id="rId29"/>
    <p:sldId id="294" r:id="rId30"/>
    <p:sldId id="297" r:id="rId31"/>
    <p:sldId id="299" r:id="rId32"/>
    <p:sldId id="298" r:id="rId33"/>
    <p:sldId id="300" r:id="rId34"/>
    <p:sldId id="301" r:id="rId35"/>
    <p:sldId id="302" r:id="rId36"/>
    <p:sldId id="303" r:id="rId37"/>
    <p:sldId id="313" r:id="rId38"/>
    <p:sldId id="310" r:id="rId39"/>
    <p:sldId id="305" r:id="rId40"/>
    <p:sldId id="311" r:id="rId41"/>
    <p:sldId id="306" r:id="rId42"/>
    <p:sldId id="315" r:id="rId43"/>
    <p:sldId id="316" r:id="rId44"/>
    <p:sldId id="318" r:id="rId45"/>
    <p:sldId id="319" r:id="rId46"/>
    <p:sldId id="320" r:id="rId47"/>
    <p:sldId id="322" r:id="rId48"/>
    <p:sldId id="323" r:id="rId49"/>
    <p:sldId id="325" r:id="rId50"/>
    <p:sldId id="326" r:id="rId51"/>
    <p:sldId id="327" r:id="rId52"/>
    <p:sldId id="329" r:id="rId53"/>
    <p:sldId id="328" r:id="rId54"/>
    <p:sldId id="330" r:id="rId55"/>
    <p:sldId id="331" r:id="rId56"/>
    <p:sldId id="332" r:id="rId57"/>
    <p:sldId id="33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 id="357" r:id="rId81"/>
    <p:sldId id="358" r:id="rId82"/>
    <p:sldId id="359" r:id="rId83"/>
    <p:sldId id="360" r:id="rId84"/>
    <p:sldId id="361" r:id="rId85"/>
    <p:sldId id="362" r:id="rId86"/>
    <p:sldId id="363" r:id="rId87"/>
    <p:sldId id="364" r:id="rId88"/>
    <p:sldId id="365" r:id="rId89"/>
    <p:sldId id="366" r:id="rId90"/>
    <p:sldId id="367" r:id="rId91"/>
    <p:sldId id="368" r:id="rId92"/>
    <p:sldId id="369" r:id="rId93"/>
    <p:sldId id="370" r:id="rId94"/>
    <p:sldId id="371" r:id="rId95"/>
    <p:sldId id="372" r:id="rId96"/>
    <p:sldId id="373" r:id="rId97"/>
    <p:sldId id="374" r:id="rId98"/>
    <p:sldId id="375" r:id="rId99"/>
    <p:sldId id="376" r:id="rId100"/>
    <p:sldId id="377" r:id="rId101"/>
    <p:sldId id="378" r:id="rId10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y" initials="N"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1578"/>
    <a:srgbClr val="11A718"/>
    <a:srgbClr val="AC0494"/>
    <a:srgbClr val="56D2D2"/>
    <a:srgbClr val="F7316E"/>
    <a:srgbClr val="DB39DF"/>
    <a:srgbClr val="C808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1" autoAdjust="0"/>
    <p:restoredTop sz="95221"/>
  </p:normalViewPr>
  <p:slideViewPr>
    <p:cSldViewPr snapToGrid="0">
      <p:cViewPr varScale="1">
        <p:scale>
          <a:sx n="79" d="100"/>
          <a:sy n="79" d="100"/>
        </p:scale>
        <p:origin x="55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19T14:11:43.456" idx="1">
    <p:pos x="8074" y="1022"/>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5-19T14:11:43.456" idx="1">
    <p:pos x="8074" y="1022"/>
    <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5-19T14:11:43.456" idx="1">
    <p:pos x="8074" y="1022"/>
    <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5-19T14:11:43.456" idx="1">
    <p:pos x="8074" y="1022"/>
    <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5-19T14:11:43.456" idx="1">
    <p:pos x="8074" y="1022"/>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3CB98-BCDA-471C-9B86-056D31577CCB}"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s-ES"/>
        </a:p>
      </dgm:t>
    </dgm:pt>
    <dgm:pt modelId="{562FB4E8-FD5E-49D8-B95A-5AD8D9229EC7}" type="pres">
      <dgm:prSet presAssocID="{08F3CB98-BCDA-471C-9B86-056D31577CCB}" presName="Name0" presStyleCnt="0">
        <dgm:presLayoutVars>
          <dgm:chMax val="2"/>
          <dgm:chPref val="2"/>
          <dgm:animLvl val="lvl"/>
        </dgm:presLayoutVars>
      </dgm:prSet>
      <dgm:spPr/>
      <dgm:t>
        <a:bodyPr/>
        <a:lstStyle/>
        <a:p>
          <a:endParaRPr lang="es-ES"/>
        </a:p>
      </dgm:t>
    </dgm:pt>
  </dgm:ptLst>
  <dgm:cxnLst>
    <dgm:cxn modelId="{1D9FB020-7F45-4E8F-B66A-46778943D4B5}" type="presOf" srcId="{08F3CB98-BCDA-471C-9B86-056D31577CCB}" destId="{562FB4E8-FD5E-49D8-B95A-5AD8D9229EC7}" srcOrd="0" destOrd="0" presId="urn:microsoft.com/office/officeart/2009/layout/Revers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DE04FA-672F-43C8-8225-6195B2B2C21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67AE51CA-0107-4A9E-B8B9-9CB9AB442A27}" type="pres">
      <dgm:prSet presAssocID="{D4DE04FA-672F-43C8-8225-6195B2B2C211}" presName="linearFlow" presStyleCnt="0">
        <dgm:presLayoutVars>
          <dgm:dir/>
          <dgm:resizeHandles val="exact"/>
        </dgm:presLayoutVars>
      </dgm:prSet>
      <dgm:spPr/>
      <dgm:t>
        <a:bodyPr/>
        <a:lstStyle/>
        <a:p>
          <a:endParaRPr lang="es-ES"/>
        </a:p>
      </dgm:t>
    </dgm:pt>
  </dgm:ptLst>
  <dgm:cxnLst>
    <dgm:cxn modelId="{310DC996-40AD-499D-A975-478E7DCB54D5}" type="presOf" srcId="{D4DE04FA-672F-43C8-8225-6195B2B2C211}" destId="{67AE51CA-0107-4A9E-B8B9-9CB9AB442A27}" srcOrd="0"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5BA99E-4C2B-4F1F-8268-B9D86A59392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57EB5F90-CAAE-4A0F-828A-1475016C07AC}">
      <dgm:prSet phldrT="[Texto]"/>
      <dgm:spPr/>
      <dgm:t>
        <a:bodyPr/>
        <a:lstStyle/>
        <a:p>
          <a:endParaRPr lang="es-ES" dirty="0"/>
        </a:p>
      </dgm:t>
    </dgm:pt>
    <dgm:pt modelId="{318EF5D6-E31D-4C8E-8576-EEBF01C7E075}" type="parTrans" cxnId="{120A7326-3E7F-4ECE-A2D1-C71F37C9CD98}">
      <dgm:prSet/>
      <dgm:spPr/>
      <dgm:t>
        <a:bodyPr/>
        <a:lstStyle/>
        <a:p>
          <a:endParaRPr lang="es-ES"/>
        </a:p>
      </dgm:t>
    </dgm:pt>
    <dgm:pt modelId="{28270AB6-03A4-4031-AF1B-A8E7899157B3}" type="sibTrans" cxnId="{120A7326-3E7F-4ECE-A2D1-C71F37C9CD98}">
      <dgm:prSet/>
      <dgm:spPr/>
      <dgm:t>
        <a:bodyPr/>
        <a:lstStyle/>
        <a:p>
          <a:endParaRPr lang="es-ES"/>
        </a:p>
      </dgm:t>
    </dgm:pt>
    <dgm:pt modelId="{0642325E-FBE7-4D37-AAE5-BF9DEF570234}">
      <dgm:prSet phldrT="[Texto]"/>
      <dgm:spPr/>
      <dgm:t>
        <a:bodyPr/>
        <a:lstStyle/>
        <a:p>
          <a:endParaRPr lang="es-ES" dirty="0"/>
        </a:p>
      </dgm:t>
    </dgm:pt>
    <dgm:pt modelId="{B493EC88-A795-406B-BA6B-04CB6455DB4B}" type="parTrans" cxnId="{ECB2217B-6D67-46DA-A542-01469B84FFFE}">
      <dgm:prSet/>
      <dgm:spPr/>
      <dgm:t>
        <a:bodyPr/>
        <a:lstStyle/>
        <a:p>
          <a:endParaRPr lang="es-ES"/>
        </a:p>
      </dgm:t>
    </dgm:pt>
    <dgm:pt modelId="{4E375892-E384-4B46-9FC7-4C4018D1CB35}" type="sibTrans" cxnId="{ECB2217B-6D67-46DA-A542-01469B84FFFE}">
      <dgm:prSet/>
      <dgm:spPr/>
      <dgm:t>
        <a:bodyPr/>
        <a:lstStyle/>
        <a:p>
          <a:endParaRPr lang="es-ES"/>
        </a:p>
      </dgm:t>
    </dgm:pt>
    <dgm:pt modelId="{35F2CC46-9CC0-4B60-82E4-0EEA64B02C2D}">
      <dgm:prSet phldrT="[Texto]"/>
      <dgm:spPr/>
      <dgm:t>
        <a:bodyPr/>
        <a:lstStyle/>
        <a:p>
          <a:endParaRPr lang="es-ES" dirty="0"/>
        </a:p>
      </dgm:t>
    </dgm:pt>
    <dgm:pt modelId="{474EE52C-9421-462D-986E-85C15A1F2EF2}" type="parTrans" cxnId="{AD36B1FC-A7CF-49C1-BC1C-FCCB777DDA5A}">
      <dgm:prSet/>
      <dgm:spPr/>
      <dgm:t>
        <a:bodyPr/>
        <a:lstStyle/>
        <a:p>
          <a:endParaRPr lang="es-ES"/>
        </a:p>
      </dgm:t>
    </dgm:pt>
    <dgm:pt modelId="{B7311242-3C6D-4A87-BEF3-11BDD8A0B494}" type="sibTrans" cxnId="{AD36B1FC-A7CF-49C1-BC1C-FCCB777DDA5A}">
      <dgm:prSet/>
      <dgm:spPr/>
      <dgm:t>
        <a:bodyPr/>
        <a:lstStyle/>
        <a:p>
          <a:endParaRPr lang="es-ES"/>
        </a:p>
      </dgm:t>
    </dgm:pt>
    <dgm:pt modelId="{114BAFED-1ABF-49D8-8CE1-3FF0A0799169}">
      <dgm:prSet phldrT="[Texto]"/>
      <dgm:spPr/>
      <dgm:t>
        <a:bodyPr/>
        <a:lstStyle/>
        <a:p>
          <a:endParaRPr lang="es-ES" dirty="0"/>
        </a:p>
      </dgm:t>
    </dgm:pt>
    <dgm:pt modelId="{4F86F845-4103-4445-AD2B-8890DADF408F}" type="parTrans" cxnId="{23A30E8B-F5D4-4F61-B59B-41144FD6AD88}">
      <dgm:prSet/>
      <dgm:spPr/>
      <dgm:t>
        <a:bodyPr/>
        <a:lstStyle/>
        <a:p>
          <a:endParaRPr lang="es-ES"/>
        </a:p>
      </dgm:t>
    </dgm:pt>
    <dgm:pt modelId="{62EDAFCF-855D-41CA-AB12-565A0F9E1F9B}" type="sibTrans" cxnId="{23A30E8B-F5D4-4F61-B59B-41144FD6AD88}">
      <dgm:prSet/>
      <dgm:spPr/>
      <dgm:t>
        <a:bodyPr/>
        <a:lstStyle/>
        <a:p>
          <a:endParaRPr lang="es-ES"/>
        </a:p>
      </dgm:t>
    </dgm:pt>
    <dgm:pt modelId="{2ADCCA9E-04E6-4240-8EA5-DBCE187C1109}" type="pres">
      <dgm:prSet presAssocID="{305BA99E-4C2B-4F1F-8268-B9D86A593927}" presName="linear" presStyleCnt="0">
        <dgm:presLayoutVars>
          <dgm:animLvl val="lvl"/>
          <dgm:resizeHandles val="exact"/>
        </dgm:presLayoutVars>
      </dgm:prSet>
      <dgm:spPr/>
      <dgm:t>
        <a:bodyPr/>
        <a:lstStyle/>
        <a:p>
          <a:endParaRPr lang="es-ES"/>
        </a:p>
      </dgm:t>
    </dgm:pt>
    <dgm:pt modelId="{07900D9F-8310-4A15-820D-BFB634C79FC6}" type="pres">
      <dgm:prSet presAssocID="{57EB5F90-CAAE-4A0F-828A-1475016C07AC}" presName="parentText" presStyleLbl="node1" presStyleIdx="0" presStyleCnt="2" custScaleY="242181" custLinFactNeighborX="767" custLinFactNeighborY="20">
        <dgm:presLayoutVars>
          <dgm:chMax val="0"/>
          <dgm:bulletEnabled val="1"/>
        </dgm:presLayoutVars>
      </dgm:prSet>
      <dgm:spPr/>
      <dgm:t>
        <a:bodyPr/>
        <a:lstStyle/>
        <a:p>
          <a:endParaRPr lang="es-ES"/>
        </a:p>
      </dgm:t>
    </dgm:pt>
    <dgm:pt modelId="{1E13D4A8-BBCB-4E30-81B5-5B3E465E8110}" type="pres">
      <dgm:prSet presAssocID="{57EB5F90-CAAE-4A0F-828A-1475016C07AC}" presName="childText" presStyleLbl="revTx" presStyleIdx="0" presStyleCnt="2">
        <dgm:presLayoutVars>
          <dgm:bulletEnabled val="1"/>
        </dgm:presLayoutVars>
      </dgm:prSet>
      <dgm:spPr/>
      <dgm:t>
        <a:bodyPr/>
        <a:lstStyle/>
        <a:p>
          <a:endParaRPr lang="es-ES"/>
        </a:p>
      </dgm:t>
    </dgm:pt>
    <dgm:pt modelId="{9AEA3492-6B68-4141-9402-095E61682C71}" type="pres">
      <dgm:prSet presAssocID="{35F2CC46-9CC0-4B60-82E4-0EEA64B02C2D}" presName="parentText" presStyleLbl="node1" presStyleIdx="1" presStyleCnt="2" custScaleY="243095" custLinFactNeighborX="1550" custLinFactNeighborY="-2897">
        <dgm:presLayoutVars>
          <dgm:chMax val="0"/>
          <dgm:bulletEnabled val="1"/>
        </dgm:presLayoutVars>
      </dgm:prSet>
      <dgm:spPr/>
      <dgm:t>
        <a:bodyPr/>
        <a:lstStyle/>
        <a:p>
          <a:endParaRPr lang="es-ES"/>
        </a:p>
      </dgm:t>
    </dgm:pt>
    <dgm:pt modelId="{56198922-CB9C-49D1-9317-3F30D83C8467}" type="pres">
      <dgm:prSet presAssocID="{35F2CC46-9CC0-4B60-82E4-0EEA64B02C2D}" presName="childText" presStyleLbl="revTx" presStyleIdx="1" presStyleCnt="2">
        <dgm:presLayoutVars>
          <dgm:bulletEnabled val="1"/>
        </dgm:presLayoutVars>
      </dgm:prSet>
      <dgm:spPr/>
      <dgm:t>
        <a:bodyPr/>
        <a:lstStyle/>
        <a:p>
          <a:endParaRPr lang="es-ES"/>
        </a:p>
      </dgm:t>
    </dgm:pt>
  </dgm:ptLst>
  <dgm:cxnLst>
    <dgm:cxn modelId="{AD36B1FC-A7CF-49C1-BC1C-FCCB777DDA5A}" srcId="{305BA99E-4C2B-4F1F-8268-B9D86A593927}" destId="{35F2CC46-9CC0-4B60-82E4-0EEA64B02C2D}" srcOrd="1" destOrd="0" parTransId="{474EE52C-9421-462D-986E-85C15A1F2EF2}" sibTransId="{B7311242-3C6D-4A87-BEF3-11BDD8A0B494}"/>
    <dgm:cxn modelId="{23A30E8B-F5D4-4F61-B59B-41144FD6AD88}" srcId="{35F2CC46-9CC0-4B60-82E4-0EEA64B02C2D}" destId="{114BAFED-1ABF-49D8-8CE1-3FF0A0799169}" srcOrd="0" destOrd="0" parTransId="{4F86F845-4103-4445-AD2B-8890DADF408F}" sibTransId="{62EDAFCF-855D-41CA-AB12-565A0F9E1F9B}"/>
    <dgm:cxn modelId="{0D709379-721A-40B1-970F-60D9332CE23C}" type="presOf" srcId="{305BA99E-4C2B-4F1F-8268-B9D86A593927}" destId="{2ADCCA9E-04E6-4240-8EA5-DBCE187C1109}" srcOrd="0" destOrd="0" presId="urn:microsoft.com/office/officeart/2005/8/layout/vList2"/>
    <dgm:cxn modelId="{3255B2B7-42C6-4D8B-BE6E-24D8DADCCEC6}" type="presOf" srcId="{35F2CC46-9CC0-4B60-82E4-0EEA64B02C2D}" destId="{9AEA3492-6B68-4141-9402-095E61682C71}" srcOrd="0" destOrd="0" presId="urn:microsoft.com/office/officeart/2005/8/layout/vList2"/>
    <dgm:cxn modelId="{120A7326-3E7F-4ECE-A2D1-C71F37C9CD98}" srcId="{305BA99E-4C2B-4F1F-8268-B9D86A593927}" destId="{57EB5F90-CAAE-4A0F-828A-1475016C07AC}" srcOrd="0" destOrd="0" parTransId="{318EF5D6-E31D-4C8E-8576-EEBF01C7E075}" sibTransId="{28270AB6-03A4-4031-AF1B-A8E7899157B3}"/>
    <dgm:cxn modelId="{ECB2217B-6D67-46DA-A542-01469B84FFFE}" srcId="{57EB5F90-CAAE-4A0F-828A-1475016C07AC}" destId="{0642325E-FBE7-4D37-AAE5-BF9DEF570234}" srcOrd="0" destOrd="0" parTransId="{B493EC88-A795-406B-BA6B-04CB6455DB4B}" sibTransId="{4E375892-E384-4B46-9FC7-4C4018D1CB35}"/>
    <dgm:cxn modelId="{B29E411E-9802-475C-B166-AA85C3956496}" type="presOf" srcId="{57EB5F90-CAAE-4A0F-828A-1475016C07AC}" destId="{07900D9F-8310-4A15-820D-BFB634C79FC6}" srcOrd="0" destOrd="0" presId="urn:microsoft.com/office/officeart/2005/8/layout/vList2"/>
    <dgm:cxn modelId="{8508AF0C-2601-4928-AF09-78A9041F7DE4}" type="presOf" srcId="{114BAFED-1ABF-49D8-8CE1-3FF0A0799169}" destId="{56198922-CB9C-49D1-9317-3F30D83C8467}" srcOrd="0" destOrd="0" presId="urn:microsoft.com/office/officeart/2005/8/layout/vList2"/>
    <dgm:cxn modelId="{C429D577-2100-41E5-AFB5-0CBE179EA482}" type="presOf" srcId="{0642325E-FBE7-4D37-AAE5-BF9DEF570234}" destId="{1E13D4A8-BBCB-4E30-81B5-5B3E465E8110}" srcOrd="0" destOrd="0" presId="urn:microsoft.com/office/officeart/2005/8/layout/vList2"/>
    <dgm:cxn modelId="{BABE6202-067B-495D-A5E5-1B8073CA70F0}" type="presParOf" srcId="{2ADCCA9E-04E6-4240-8EA5-DBCE187C1109}" destId="{07900D9F-8310-4A15-820D-BFB634C79FC6}" srcOrd="0" destOrd="0" presId="urn:microsoft.com/office/officeart/2005/8/layout/vList2"/>
    <dgm:cxn modelId="{0316870F-257F-4E2F-BFE6-4DCBB991782E}" type="presParOf" srcId="{2ADCCA9E-04E6-4240-8EA5-DBCE187C1109}" destId="{1E13D4A8-BBCB-4E30-81B5-5B3E465E8110}" srcOrd="1" destOrd="0" presId="urn:microsoft.com/office/officeart/2005/8/layout/vList2"/>
    <dgm:cxn modelId="{D190FE6E-0EA8-461F-BA2D-9A1E9009392F}" type="presParOf" srcId="{2ADCCA9E-04E6-4240-8EA5-DBCE187C1109}" destId="{9AEA3492-6B68-4141-9402-095E61682C71}" srcOrd="2" destOrd="0" presId="urn:microsoft.com/office/officeart/2005/8/layout/vList2"/>
    <dgm:cxn modelId="{8F0D1F71-EAF0-4D70-B04F-C6CA223F6F49}" type="presParOf" srcId="{2ADCCA9E-04E6-4240-8EA5-DBCE187C1109}" destId="{56198922-CB9C-49D1-9317-3F30D83C8467}"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9681F3-5683-4150-BD64-FECF3754CB28}"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ES"/>
        </a:p>
      </dgm:t>
    </dgm:pt>
    <dgm:pt modelId="{6A1204C0-79FE-4CC0-85AA-CA96AB453864}">
      <dgm:prSet phldrT="[Texto]"/>
      <dgm:spPr>
        <a:solidFill>
          <a:srgbClr val="DB39DF"/>
        </a:solidFill>
      </dgm:spPr>
      <dgm:t>
        <a:bodyPr/>
        <a:lstStyle/>
        <a:p>
          <a:endParaRPr lang="es-ES" dirty="0"/>
        </a:p>
      </dgm:t>
    </dgm:pt>
    <dgm:pt modelId="{87BD6A90-6D87-4570-867B-7F63BF6A4F93}" type="parTrans" cxnId="{65FA0741-522D-4B63-AFD9-3368696B651A}">
      <dgm:prSet/>
      <dgm:spPr/>
      <dgm:t>
        <a:bodyPr/>
        <a:lstStyle/>
        <a:p>
          <a:endParaRPr lang="es-ES"/>
        </a:p>
      </dgm:t>
    </dgm:pt>
    <dgm:pt modelId="{17306463-5A9F-41F7-B218-F40733C52D04}" type="sibTrans" cxnId="{65FA0741-522D-4B63-AFD9-3368696B651A}">
      <dgm:prSet/>
      <dgm:spPr>
        <a:solidFill>
          <a:schemeClr val="accent2"/>
        </a:solidFill>
      </dgm:spPr>
      <dgm:t>
        <a:bodyPr/>
        <a:lstStyle/>
        <a:p>
          <a:endParaRPr lang="es-ES"/>
        </a:p>
      </dgm:t>
    </dgm:pt>
    <dgm:pt modelId="{EAE045D1-1D49-43FA-9452-24F8F271B84E}">
      <dgm:prSet phldrT="[Texto]"/>
      <dgm:spPr/>
      <dgm:t>
        <a:bodyPr/>
        <a:lstStyle/>
        <a:p>
          <a:endParaRPr lang="es-ES" dirty="0"/>
        </a:p>
      </dgm:t>
    </dgm:pt>
    <dgm:pt modelId="{647D58E0-15C1-4D03-AB62-182B87CC522B}" type="parTrans" cxnId="{771CBB51-0AE2-4A7C-B84A-A390BC2EA249}">
      <dgm:prSet/>
      <dgm:spPr/>
      <dgm:t>
        <a:bodyPr/>
        <a:lstStyle/>
        <a:p>
          <a:endParaRPr lang="es-ES"/>
        </a:p>
      </dgm:t>
    </dgm:pt>
    <dgm:pt modelId="{E9995A66-DF01-43A8-910A-C00C7537298C}" type="sibTrans" cxnId="{771CBB51-0AE2-4A7C-B84A-A390BC2EA249}">
      <dgm:prSet/>
      <dgm:spPr/>
      <dgm:t>
        <a:bodyPr/>
        <a:lstStyle/>
        <a:p>
          <a:endParaRPr lang="es-ES"/>
        </a:p>
      </dgm:t>
    </dgm:pt>
    <dgm:pt modelId="{465EF9E6-85DC-465C-8445-C141DBE0AE08}">
      <dgm:prSet phldrT="[Texto]"/>
      <dgm:spPr>
        <a:solidFill>
          <a:srgbClr val="7030A0"/>
        </a:solidFill>
      </dgm:spPr>
      <dgm:t>
        <a:bodyPr/>
        <a:lstStyle/>
        <a:p>
          <a:endParaRPr lang="es-ES" dirty="0"/>
        </a:p>
      </dgm:t>
    </dgm:pt>
    <dgm:pt modelId="{19541216-4B7B-4EEF-9D7A-4AA96E5F2829}" type="parTrans" cxnId="{71C0FD51-DB3B-4610-BBEF-591935CF62BD}">
      <dgm:prSet/>
      <dgm:spPr/>
      <dgm:t>
        <a:bodyPr/>
        <a:lstStyle/>
        <a:p>
          <a:endParaRPr lang="es-ES"/>
        </a:p>
      </dgm:t>
    </dgm:pt>
    <dgm:pt modelId="{110422D2-4D94-443B-A594-1D3651BD85E8}" type="sibTrans" cxnId="{71C0FD51-DB3B-4610-BBEF-591935CF62BD}">
      <dgm:prSet/>
      <dgm:spPr>
        <a:solidFill>
          <a:srgbClr val="56D2D2"/>
        </a:solidFill>
      </dgm:spPr>
      <dgm:t>
        <a:bodyPr/>
        <a:lstStyle/>
        <a:p>
          <a:endParaRPr lang="es-ES"/>
        </a:p>
      </dgm:t>
    </dgm:pt>
    <dgm:pt modelId="{AD30C7D1-2418-4191-80A4-A6650E1A44C8}">
      <dgm:prSet phldrT="[Texto]"/>
      <dgm:spPr/>
      <dgm:t>
        <a:bodyPr/>
        <a:lstStyle/>
        <a:p>
          <a:endParaRPr lang="es-ES" dirty="0"/>
        </a:p>
      </dgm:t>
    </dgm:pt>
    <dgm:pt modelId="{CDD646B4-E218-4BA9-986F-26544389E26B}" type="parTrans" cxnId="{99303594-BE89-47FA-A624-A893256D2A45}">
      <dgm:prSet/>
      <dgm:spPr/>
      <dgm:t>
        <a:bodyPr/>
        <a:lstStyle/>
        <a:p>
          <a:endParaRPr lang="es-ES"/>
        </a:p>
      </dgm:t>
    </dgm:pt>
    <dgm:pt modelId="{3E6F4454-0D21-4D14-9502-DC59F9634EE5}" type="sibTrans" cxnId="{99303594-BE89-47FA-A624-A893256D2A45}">
      <dgm:prSet/>
      <dgm:spPr/>
      <dgm:t>
        <a:bodyPr/>
        <a:lstStyle/>
        <a:p>
          <a:endParaRPr lang="es-ES"/>
        </a:p>
      </dgm:t>
    </dgm:pt>
    <dgm:pt modelId="{DC891DE3-39BE-4E1F-8585-1D7A85B035CF}">
      <dgm:prSet phldrT="[Texto]"/>
      <dgm:spPr>
        <a:solidFill>
          <a:srgbClr val="11A718"/>
        </a:solidFill>
      </dgm:spPr>
      <dgm:t>
        <a:bodyPr/>
        <a:lstStyle/>
        <a:p>
          <a:endParaRPr lang="es-ES" dirty="0"/>
        </a:p>
      </dgm:t>
    </dgm:pt>
    <dgm:pt modelId="{8A4EDAAB-7620-42F5-AFCF-2E2F5592DFF0}" type="parTrans" cxnId="{2D7DFA8B-B189-42D4-8CEC-9355BA3FF0A2}">
      <dgm:prSet/>
      <dgm:spPr/>
      <dgm:t>
        <a:bodyPr/>
        <a:lstStyle/>
        <a:p>
          <a:endParaRPr lang="es-ES"/>
        </a:p>
      </dgm:t>
    </dgm:pt>
    <dgm:pt modelId="{D80074D5-F575-4173-8410-79A57855AD9D}" type="sibTrans" cxnId="{2D7DFA8B-B189-42D4-8CEC-9355BA3FF0A2}">
      <dgm:prSet/>
      <dgm:spPr>
        <a:solidFill>
          <a:srgbClr val="F7316E"/>
        </a:solidFill>
      </dgm:spPr>
      <dgm:t>
        <a:bodyPr/>
        <a:lstStyle/>
        <a:p>
          <a:endParaRPr lang="es-ES"/>
        </a:p>
      </dgm:t>
    </dgm:pt>
    <dgm:pt modelId="{8BB10FDC-86A5-420B-A318-928349EE17F2}">
      <dgm:prSet phldrT="[Texto]"/>
      <dgm:spPr/>
      <dgm:t>
        <a:bodyPr/>
        <a:lstStyle/>
        <a:p>
          <a:endParaRPr lang="es-ES" dirty="0"/>
        </a:p>
      </dgm:t>
    </dgm:pt>
    <dgm:pt modelId="{2D6665CF-15B4-4254-811D-D4F424B08A19}" type="parTrans" cxnId="{9091C9E5-9683-4F9F-80C0-B423D47C855B}">
      <dgm:prSet/>
      <dgm:spPr/>
      <dgm:t>
        <a:bodyPr/>
        <a:lstStyle/>
        <a:p>
          <a:endParaRPr lang="es-ES"/>
        </a:p>
      </dgm:t>
    </dgm:pt>
    <dgm:pt modelId="{723203A2-2425-4658-8A1A-278A9D21936A}" type="sibTrans" cxnId="{9091C9E5-9683-4F9F-80C0-B423D47C855B}">
      <dgm:prSet/>
      <dgm:spPr/>
      <dgm:t>
        <a:bodyPr/>
        <a:lstStyle/>
        <a:p>
          <a:endParaRPr lang="es-ES"/>
        </a:p>
      </dgm:t>
    </dgm:pt>
    <dgm:pt modelId="{CADAFE39-7629-417B-8478-47E41C37B1B1}" type="pres">
      <dgm:prSet presAssocID="{A19681F3-5683-4150-BD64-FECF3754CB28}" presName="Name0" presStyleCnt="0">
        <dgm:presLayoutVars>
          <dgm:chMax/>
          <dgm:chPref/>
          <dgm:dir/>
          <dgm:animLvl val="lvl"/>
        </dgm:presLayoutVars>
      </dgm:prSet>
      <dgm:spPr/>
      <dgm:t>
        <a:bodyPr/>
        <a:lstStyle/>
        <a:p>
          <a:endParaRPr lang="es-ES"/>
        </a:p>
      </dgm:t>
    </dgm:pt>
    <dgm:pt modelId="{82DE706C-ADE3-459B-8104-C6E13702DA76}" type="pres">
      <dgm:prSet presAssocID="{6A1204C0-79FE-4CC0-85AA-CA96AB453864}" presName="composite" presStyleCnt="0"/>
      <dgm:spPr/>
    </dgm:pt>
    <dgm:pt modelId="{2FF10FC2-F621-4EA4-A0A1-41A3E3629DE8}" type="pres">
      <dgm:prSet presAssocID="{6A1204C0-79FE-4CC0-85AA-CA96AB453864}" presName="Parent1" presStyleLbl="node1" presStyleIdx="0" presStyleCnt="6" custLinFactNeighborX="-952" custLinFactNeighborY="-1742">
        <dgm:presLayoutVars>
          <dgm:chMax val="1"/>
          <dgm:chPref val="1"/>
          <dgm:bulletEnabled val="1"/>
        </dgm:presLayoutVars>
      </dgm:prSet>
      <dgm:spPr/>
      <dgm:t>
        <a:bodyPr/>
        <a:lstStyle/>
        <a:p>
          <a:endParaRPr lang="es-ES"/>
        </a:p>
      </dgm:t>
    </dgm:pt>
    <dgm:pt modelId="{F74FB5B6-A9D9-40F4-A81A-E32E449A27E1}" type="pres">
      <dgm:prSet presAssocID="{6A1204C0-79FE-4CC0-85AA-CA96AB453864}" presName="Childtext1" presStyleLbl="revTx" presStyleIdx="0" presStyleCnt="3">
        <dgm:presLayoutVars>
          <dgm:chMax val="0"/>
          <dgm:chPref val="0"/>
          <dgm:bulletEnabled val="1"/>
        </dgm:presLayoutVars>
      </dgm:prSet>
      <dgm:spPr/>
      <dgm:t>
        <a:bodyPr/>
        <a:lstStyle/>
        <a:p>
          <a:endParaRPr lang="es-ES"/>
        </a:p>
      </dgm:t>
    </dgm:pt>
    <dgm:pt modelId="{C4F1BD48-EC01-43DC-A0A3-F4FF0D6E4276}" type="pres">
      <dgm:prSet presAssocID="{6A1204C0-79FE-4CC0-85AA-CA96AB453864}" presName="BalanceSpacing" presStyleCnt="0"/>
      <dgm:spPr/>
    </dgm:pt>
    <dgm:pt modelId="{E871CF28-2284-4638-89C5-23B1C585A3B0}" type="pres">
      <dgm:prSet presAssocID="{6A1204C0-79FE-4CC0-85AA-CA96AB453864}" presName="BalanceSpacing1" presStyleCnt="0"/>
      <dgm:spPr/>
    </dgm:pt>
    <dgm:pt modelId="{DF84423F-22AF-4CED-834A-566908045CCE}" type="pres">
      <dgm:prSet presAssocID="{17306463-5A9F-41F7-B218-F40733C52D04}" presName="Accent1Text" presStyleLbl="node1" presStyleIdx="1" presStyleCnt="6"/>
      <dgm:spPr/>
      <dgm:t>
        <a:bodyPr/>
        <a:lstStyle/>
        <a:p>
          <a:endParaRPr lang="es-ES"/>
        </a:p>
      </dgm:t>
    </dgm:pt>
    <dgm:pt modelId="{21985DD8-2732-4E29-ABD9-8C9881BFD7CC}" type="pres">
      <dgm:prSet presAssocID="{17306463-5A9F-41F7-B218-F40733C52D04}" presName="spaceBetweenRectangles" presStyleCnt="0"/>
      <dgm:spPr/>
    </dgm:pt>
    <dgm:pt modelId="{789C2828-8778-4B9D-95FC-6B4805CE0EAC}" type="pres">
      <dgm:prSet presAssocID="{465EF9E6-85DC-465C-8445-C141DBE0AE08}" presName="composite" presStyleCnt="0"/>
      <dgm:spPr/>
    </dgm:pt>
    <dgm:pt modelId="{8D3E9076-4387-46CF-9906-EADD76D07531}" type="pres">
      <dgm:prSet presAssocID="{465EF9E6-85DC-465C-8445-C141DBE0AE08}" presName="Parent1" presStyleLbl="node1" presStyleIdx="2" presStyleCnt="6">
        <dgm:presLayoutVars>
          <dgm:chMax val="1"/>
          <dgm:chPref val="1"/>
          <dgm:bulletEnabled val="1"/>
        </dgm:presLayoutVars>
      </dgm:prSet>
      <dgm:spPr/>
      <dgm:t>
        <a:bodyPr/>
        <a:lstStyle/>
        <a:p>
          <a:endParaRPr lang="es-ES"/>
        </a:p>
      </dgm:t>
    </dgm:pt>
    <dgm:pt modelId="{379B461C-2AD7-452C-8296-84585BE67A66}" type="pres">
      <dgm:prSet presAssocID="{465EF9E6-85DC-465C-8445-C141DBE0AE08}" presName="Childtext1" presStyleLbl="revTx" presStyleIdx="1" presStyleCnt="3">
        <dgm:presLayoutVars>
          <dgm:chMax val="0"/>
          <dgm:chPref val="0"/>
          <dgm:bulletEnabled val="1"/>
        </dgm:presLayoutVars>
      </dgm:prSet>
      <dgm:spPr/>
      <dgm:t>
        <a:bodyPr/>
        <a:lstStyle/>
        <a:p>
          <a:endParaRPr lang="es-ES"/>
        </a:p>
      </dgm:t>
    </dgm:pt>
    <dgm:pt modelId="{7FF73C68-B1BB-48B2-98CA-D13950FDCC70}" type="pres">
      <dgm:prSet presAssocID="{465EF9E6-85DC-465C-8445-C141DBE0AE08}" presName="BalanceSpacing" presStyleCnt="0"/>
      <dgm:spPr/>
    </dgm:pt>
    <dgm:pt modelId="{926D0008-258F-4189-84AA-D946D09302FE}" type="pres">
      <dgm:prSet presAssocID="{465EF9E6-85DC-465C-8445-C141DBE0AE08}" presName="BalanceSpacing1" presStyleCnt="0"/>
      <dgm:spPr/>
    </dgm:pt>
    <dgm:pt modelId="{B2E1DCAC-0297-4611-B3C5-EF5E938D016E}" type="pres">
      <dgm:prSet presAssocID="{110422D2-4D94-443B-A594-1D3651BD85E8}" presName="Accent1Text" presStyleLbl="node1" presStyleIdx="3" presStyleCnt="6"/>
      <dgm:spPr/>
      <dgm:t>
        <a:bodyPr/>
        <a:lstStyle/>
        <a:p>
          <a:endParaRPr lang="es-ES"/>
        </a:p>
      </dgm:t>
    </dgm:pt>
    <dgm:pt modelId="{8E93A88C-240C-4D20-9B64-7DE7F8F5A747}" type="pres">
      <dgm:prSet presAssocID="{110422D2-4D94-443B-A594-1D3651BD85E8}" presName="spaceBetweenRectangles" presStyleCnt="0"/>
      <dgm:spPr/>
    </dgm:pt>
    <dgm:pt modelId="{C5930CC6-5370-471F-951E-236896730969}" type="pres">
      <dgm:prSet presAssocID="{DC891DE3-39BE-4E1F-8585-1D7A85B035CF}" presName="composite" presStyleCnt="0"/>
      <dgm:spPr/>
    </dgm:pt>
    <dgm:pt modelId="{4EF31B6D-66FF-41A4-9283-0E0C9BCF724A}" type="pres">
      <dgm:prSet presAssocID="{DC891DE3-39BE-4E1F-8585-1D7A85B035CF}" presName="Parent1" presStyleLbl="node1" presStyleIdx="4" presStyleCnt="6">
        <dgm:presLayoutVars>
          <dgm:chMax val="1"/>
          <dgm:chPref val="1"/>
          <dgm:bulletEnabled val="1"/>
        </dgm:presLayoutVars>
      </dgm:prSet>
      <dgm:spPr/>
      <dgm:t>
        <a:bodyPr/>
        <a:lstStyle/>
        <a:p>
          <a:endParaRPr lang="es-ES"/>
        </a:p>
      </dgm:t>
    </dgm:pt>
    <dgm:pt modelId="{BDDBCD9B-3259-4193-9939-C161BAFF2584}" type="pres">
      <dgm:prSet presAssocID="{DC891DE3-39BE-4E1F-8585-1D7A85B035CF}" presName="Childtext1" presStyleLbl="revTx" presStyleIdx="2" presStyleCnt="3" custScaleX="82733">
        <dgm:presLayoutVars>
          <dgm:chMax val="0"/>
          <dgm:chPref val="0"/>
          <dgm:bulletEnabled val="1"/>
        </dgm:presLayoutVars>
      </dgm:prSet>
      <dgm:spPr/>
      <dgm:t>
        <a:bodyPr/>
        <a:lstStyle/>
        <a:p>
          <a:endParaRPr lang="es-ES"/>
        </a:p>
      </dgm:t>
    </dgm:pt>
    <dgm:pt modelId="{E8650D11-B72C-4FA1-85BC-6DA28F1E4CF0}" type="pres">
      <dgm:prSet presAssocID="{DC891DE3-39BE-4E1F-8585-1D7A85B035CF}" presName="BalanceSpacing" presStyleCnt="0"/>
      <dgm:spPr/>
    </dgm:pt>
    <dgm:pt modelId="{4D966CD7-0A12-4417-AB24-79AEF6EEBED8}" type="pres">
      <dgm:prSet presAssocID="{DC891DE3-39BE-4E1F-8585-1D7A85B035CF}" presName="BalanceSpacing1" presStyleCnt="0"/>
      <dgm:spPr/>
    </dgm:pt>
    <dgm:pt modelId="{C568C0DC-6D5A-4144-B756-4BD9D8663E68}" type="pres">
      <dgm:prSet presAssocID="{D80074D5-F575-4173-8410-79A57855AD9D}" presName="Accent1Text" presStyleLbl="node1" presStyleIdx="5" presStyleCnt="6"/>
      <dgm:spPr/>
      <dgm:t>
        <a:bodyPr/>
        <a:lstStyle/>
        <a:p>
          <a:endParaRPr lang="es-ES"/>
        </a:p>
      </dgm:t>
    </dgm:pt>
  </dgm:ptLst>
  <dgm:cxnLst>
    <dgm:cxn modelId="{C47FA6BD-9F4D-4E20-82DE-88EE027E382F}" type="presOf" srcId="{DC891DE3-39BE-4E1F-8585-1D7A85B035CF}" destId="{4EF31B6D-66FF-41A4-9283-0E0C9BCF724A}" srcOrd="0" destOrd="0" presId="urn:microsoft.com/office/officeart/2008/layout/AlternatingHexagons"/>
    <dgm:cxn modelId="{99E1C098-299E-46B9-9D13-6A3681EC411F}" type="presOf" srcId="{110422D2-4D94-443B-A594-1D3651BD85E8}" destId="{B2E1DCAC-0297-4611-B3C5-EF5E938D016E}" srcOrd="0" destOrd="0" presId="urn:microsoft.com/office/officeart/2008/layout/AlternatingHexagons"/>
    <dgm:cxn modelId="{E334765B-0C5F-4867-A02D-6D6D1DB885BB}" type="presOf" srcId="{465EF9E6-85DC-465C-8445-C141DBE0AE08}" destId="{8D3E9076-4387-46CF-9906-EADD76D07531}" srcOrd="0" destOrd="0" presId="urn:microsoft.com/office/officeart/2008/layout/AlternatingHexagons"/>
    <dgm:cxn modelId="{0426268D-54F0-4EF6-A57E-4D98C0ED44EF}" type="presOf" srcId="{D80074D5-F575-4173-8410-79A57855AD9D}" destId="{C568C0DC-6D5A-4144-B756-4BD9D8663E68}" srcOrd="0" destOrd="0" presId="urn:microsoft.com/office/officeart/2008/layout/AlternatingHexagons"/>
    <dgm:cxn modelId="{E2613C39-7B38-43BC-A747-7D62B32820A2}" type="presOf" srcId="{AD30C7D1-2418-4191-80A4-A6650E1A44C8}" destId="{379B461C-2AD7-452C-8296-84585BE67A66}" srcOrd="0" destOrd="0" presId="urn:microsoft.com/office/officeart/2008/layout/AlternatingHexagons"/>
    <dgm:cxn modelId="{3B847D57-C5D5-4661-8CF8-AF2E08FF5C2A}" type="presOf" srcId="{6A1204C0-79FE-4CC0-85AA-CA96AB453864}" destId="{2FF10FC2-F621-4EA4-A0A1-41A3E3629DE8}" srcOrd="0" destOrd="0" presId="urn:microsoft.com/office/officeart/2008/layout/AlternatingHexagons"/>
    <dgm:cxn modelId="{D5BC6DCB-49EA-4448-BFBE-0C9333A7E8A4}" type="presOf" srcId="{8BB10FDC-86A5-420B-A318-928349EE17F2}" destId="{BDDBCD9B-3259-4193-9939-C161BAFF2584}" srcOrd="0" destOrd="0" presId="urn:microsoft.com/office/officeart/2008/layout/AlternatingHexagons"/>
    <dgm:cxn modelId="{65FA0741-522D-4B63-AFD9-3368696B651A}" srcId="{A19681F3-5683-4150-BD64-FECF3754CB28}" destId="{6A1204C0-79FE-4CC0-85AA-CA96AB453864}" srcOrd="0" destOrd="0" parTransId="{87BD6A90-6D87-4570-867B-7F63BF6A4F93}" sibTransId="{17306463-5A9F-41F7-B218-F40733C52D04}"/>
    <dgm:cxn modelId="{771CBB51-0AE2-4A7C-B84A-A390BC2EA249}" srcId="{6A1204C0-79FE-4CC0-85AA-CA96AB453864}" destId="{EAE045D1-1D49-43FA-9452-24F8F271B84E}" srcOrd="0" destOrd="0" parTransId="{647D58E0-15C1-4D03-AB62-182B87CC522B}" sibTransId="{E9995A66-DF01-43A8-910A-C00C7537298C}"/>
    <dgm:cxn modelId="{9091C9E5-9683-4F9F-80C0-B423D47C855B}" srcId="{DC891DE3-39BE-4E1F-8585-1D7A85B035CF}" destId="{8BB10FDC-86A5-420B-A318-928349EE17F2}" srcOrd="0" destOrd="0" parTransId="{2D6665CF-15B4-4254-811D-D4F424B08A19}" sibTransId="{723203A2-2425-4658-8A1A-278A9D21936A}"/>
    <dgm:cxn modelId="{F69EA162-9B40-4678-B6B7-D1F10F0BAA76}" type="presOf" srcId="{A19681F3-5683-4150-BD64-FECF3754CB28}" destId="{CADAFE39-7629-417B-8478-47E41C37B1B1}" srcOrd="0" destOrd="0" presId="urn:microsoft.com/office/officeart/2008/layout/AlternatingHexagons"/>
    <dgm:cxn modelId="{292F216E-49F4-4D83-B27E-6E2862964F09}" type="presOf" srcId="{17306463-5A9F-41F7-B218-F40733C52D04}" destId="{DF84423F-22AF-4CED-834A-566908045CCE}" srcOrd="0" destOrd="0" presId="urn:microsoft.com/office/officeart/2008/layout/AlternatingHexagons"/>
    <dgm:cxn modelId="{2D7DFA8B-B189-42D4-8CEC-9355BA3FF0A2}" srcId="{A19681F3-5683-4150-BD64-FECF3754CB28}" destId="{DC891DE3-39BE-4E1F-8585-1D7A85B035CF}" srcOrd="2" destOrd="0" parTransId="{8A4EDAAB-7620-42F5-AFCF-2E2F5592DFF0}" sibTransId="{D80074D5-F575-4173-8410-79A57855AD9D}"/>
    <dgm:cxn modelId="{71C0FD51-DB3B-4610-BBEF-591935CF62BD}" srcId="{A19681F3-5683-4150-BD64-FECF3754CB28}" destId="{465EF9E6-85DC-465C-8445-C141DBE0AE08}" srcOrd="1" destOrd="0" parTransId="{19541216-4B7B-4EEF-9D7A-4AA96E5F2829}" sibTransId="{110422D2-4D94-443B-A594-1D3651BD85E8}"/>
    <dgm:cxn modelId="{B844D7D2-CBD4-4AFF-9267-8846C0BE6338}" type="presOf" srcId="{EAE045D1-1D49-43FA-9452-24F8F271B84E}" destId="{F74FB5B6-A9D9-40F4-A81A-E32E449A27E1}" srcOrd="0" destOrd="0" presId="urn:microsoft.com/office/officeart/2008/layout/AlternatingHexagons"/>
    <dgm:cxn modelId="{99303594-BE89-47FA-A624-A893256D2A45}" srcId="{465EF9E6-85DC-465C-8445-C141DBE0AE08}" destId="{AD30C7D1-2418-4191-80A4-A6650E1A44C8}" srcOrd="0" destOrd="0" parTransId="{CDD646B4-E218-4BA9-986F-26544389E26B}" sibTransId="{3E6F4454-0D21-4D14-9502-DC59F9634EE5}"/>
    <dgm:cxn modelId="{0B68467B-ABBE-4892-AE60-446DB632A84A}" type="presParOf" srcId="{CADAFE39-7629-417B-8478-47E41C37B1B1}" destId="{82DE706C-ADE3-459B-8104-C6E13702DA76}" srcOrd="0" destOrd="0" presId="urn:microsoft.com/office/officeart/2008/layout/AlternatingHexagons"/>
    <dgm:cxn modelId="{1B065013-E82D-4D12-B9E6-161ECF7FD232}" type="presParOf" srcId="{82DE706C-ADE3-459B-8104-C6E13702DA76}" destId="{2FF10FC2-F621-4EA4-A0A1-41A3E3629DE8}" srcOrd="0" destOrd="0" presId="urn:microsoft.com/office/officeart/2008/layout/AlternatingHexagons"/>
    <dgm:cxn modelId="{D675599C-9C78-42B3-BADB-BA07F09F2B0A}" type="presParOf" srcId="{82DE706C-ADE3-459B-8104-C6E13702DA76}" destId="{F74FB5B6-A9D9-40F4-A81A-E32E449A27E1}" srcOrd="1" destOrd="0" presId="urn:microsoft.com/office/officeart/2008/layout/AlternatingHexagons"/>
    <dgm:cxn modelId="{D9B65329-A80C-4233-B97B-1B8C9D11C0D5}" type="presParOf" srcId="{82DE706C-ADE3-459B-8104-C6E13702DA76}" destId="{C4F1BD48-EC01-43DC-A0A3-F4FF0D6E4276}" srcOrd="2" destOrd="0" presId="urn:microsoft.com/office/officeart/2008/layout/AlternatingHexagons"/>
    <dgm:cxn modelId="{1459237E-4496-465B-B94B-0B6AA16A3ED0}" type="presParOf" srcId="{82DE706C-ADE3-459B-8104-C6E13702DA76}" destId="{E871CF28-2284-4638-89C5-23B1C585A3B0}" srcOrd="3" destOrd="0" presId="urn:microsoft.com/office/officeart/2008/layout/AlternatingHexagons"/>
    <dgm:cxn modelId="{3BCC7CE1-4922-41D5-A738-64CDD0F6FEB5}" type="presParOf" srcId="{82DE706C-ADE3-459B-8104-C6E13702DA76}" destId="{DF84423F-22AF-4CED-834A-566908045CCE}" srcOrd="4" destOrd="0" presId="urn:microsoft.com/office/officeart/2008/layout/AlternatingHexagons"/>
    <dgm:cxn modelId="{99F75CD8-ACFB-4BA9-9862-742E6A30369B}" type="presParOf" srcId="{CADAFE39-7629-417B-8478-47E41C37B1B1}" destId="{21985DD8-2732-4E29-ABD9-8C9881BFD7CC}" srcOrd="1" destOrd="0" presId="urn:microsoft.com/office/officeart/2008/layout/AlternatingHexagons"/>
    <dgm:cxn modelId="{B26C90A5-801F-41CC-9AFE-75B627823F1F}" type="presParOf" srcId="{CADAFE39-7629-417B-8478-47E41C37B1B1}" destId="{789C2828-8778-4B9D-95FC-6B4805CE0EAC}" srcOrd="2" destOrd="0" presId="urn:microsoft.com/office/officeart/2008/layout/AlternatingHexagons"/>
    <dgm:cxn modelId="{F961C39D-F9FC-421B-A59F-A114038033F1}" type="presParOf" srcId="{789C2828-8778-4B9D-95FC-6B4805CE0EAC}" destId="{8D3E9076-4387-46CF-9906-EADD76D07531}" srcOrd="0" destOrd="0" presId="urn:microsoft.com/office/officeart/2008/layout/AlternatingHexagons"/>
    <dgm:cxn modelId="{CDF023AF-9CDE-4F56-99A9-3198B145C833}" type="presParOf" srcId="{789C2828-8778-4B9D-95FC-6B4805CE0EAC}" destId="{379B461C-2AD7-452C-8296-84585BE67A66}" srcOrd="1" destOrd="0" presId="urn:microsoft.com/office/officeart/2008/layout/AlternatingHexagons"/>
    <dgm:cxn modelId="{A8F4CC3B-9F5B-481D-A393-F3A15B8778A2}" type="presParOf" srcId="{789C2828-8778-4B9D-95FC-6B4805CE0EAC}" destId="{7FF73C68-B1BB-48B2-98CA-D13950FDCC70}" srcOrd="2" destOrd="0" presId="urn:microsoft.com/office/officeart/2008/layout/AlternatingHexagons"/>
    <dgm:cxn modelId="{C90D51DB-2047-4B61-A7D6-7A4FCAD801FB}" type="presParOf" srcId="{789C2828-8778-4B9D-95FC-6B4805CE0EAC}" destId="{926D0008-258F-4189-84AA-D946D09302FE}" srcOrd="3" destOrd="0" presId="urn:microsoft.com/office/officeart/2008/layout/AlternatingHexagons"/>
    <dgm:cxn modelId="{BEE038B4-9E36-40DC-B493-9B61A83B10FE}" type="presParOf" srcId="{789C2828-8778-4B9D-95FC-6B4805CE0EAC}" destId="{B2E1DCAC-0297-4611-B3C5-EF5E938D016E}" srcOrd="4" destOrd="0" presId="urn:microsoft.com/office/officeart/2008/layout/AlternatingHexagons"/>
    <dgm:cxn modelId="{F018153C-F033-41F9-80E5-D6A7878661E0}" type="presParOf" srcId="{CADAFE39-7629-417B-8478-47E41C37B1B1}" destId="{8E93A88C-240C-4D20-9B64-7DE7F8F5A747}" srcOrd="3" destOrd="0" presId="urn:microsoft.com/office/officeart/2008/layout/AlternatingHexagons"/>
    <dgm:cxn modelId="{10E67D8E-B613-426F-9703-0C545A2F7495}" type="presParOf" srcId="{CADAFE39-7629-417B-8478-47E41C37B1B1}" destId="{C5930CC6-5370-471F-951E-236896730969}" srcOrd="4" destOrd="0" presId="urn:microsoft.com/office/officeart/2008/layout/AlternatingHexagons"/>
    <dgm:cxn modelId="{64ED665C-928E-494C-9DA1-67ACB7F2C2E4}" type="presParOf" srcId="{C5930CC6-5370-471F-951E-236896730969}" destId="{4EF31B6D-66FF-41A4-9283-0E0C9BCF724A}" srcOrd="0" destOrd="0" presId="urn:microsoft.com/office/officeart/2008/layout/AlternatingHexagons"/>
    <dgm:cxn modelId="{8C4D5CBF-8C3E-4D35-B837-E23E6635C380}" type="presParOf" srcId="{C5930CC6-5370-471F-951E-236896730969}" destId="{BDDBCD9B-3259-4193-9939-C161BAFF2584}" srcOrd="1" destOrd="0" presId="urn:microsoft.com/office/officeart/2008/layout/AlternatingHexagons"/>
    <dgm:cxn modelId="{E6286C35-C96F-475B-A8E6-BC110FE19C26}" type="presParOf" srcId="{C5930CC6-5370-471F-951E-236896730969}" destId="{E8650D11-B72C-4FA1-85BC-6DA28F1E4CF0}" srcOrd="2" destOrd="0" presId="urn:microsoft.com/office/officeart/2008/layout/AlternatingHexagons"/>
    <dgm:cxn modelId="{87D6E4B6-2E04-48BA-B677-1C4D1862DFB5}" type="presParOf" srcId="{C5930CC6-5370-471F-951E-236896730969}" destId="{4D966CD7-0A12-4417-AB24-79AEF6EEBED8}" srcOrd="3" destOrd="0" presId="urn:microsoft.com/office/officeart/2008/layout/AlternatingHexagons"/>
    <dgm:cxn modelId="{0699460B-7A4B-4248-826E-0E9054164091}" type="presParOf" srcId="{C5930CC6-5370-471F-951E-236896730969}" destId="{C568C0DC-6D5A-4144-B756-4BD9D8663E68}"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9681F3-5683-4150-BD64-FECF3754CB28}"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ES"/>
        </a:p>
      </dgm:t>
    </dgm:pt>
    <dgm:pt modelId="{CADAFE39-7629-417B-8478-47E41C37B1B1}" type="pres">
      <dgm:prSet presAssocID="{A19681F3-5683-4150-BD64-FECF3754CB28}" presName="Name0" presStyleCnt="0">
        <dgm:presLayoutVars>
          <dgm:chMax/>
          <dgm:chPref/>
          <dgm:dir/>
          <dgm:animLvl val="lvl"/>
        </dgm:presLayoutVars>
      </dgm:prSet>
      <dgm:spPr/>
      <dgm:t>
        <a:bodyPr/>
        <a:lstStyle/>
        <a:p>
          <a:endParaRPr lang="es-ES"/>
        </a:p>
      </dgm:t>
    </dgm:pt>
  </dgm:ptLst>
  <dgm:cxnLst>
    <dgm:cxn modelId="{F69EA162-9B40-4678-B6B7-D1F10F0BAA76}" type="presOf" srcId="{A19681F3-5683-4150-BD64-FECF3754CB28}" destId="{CADAFE39-7629-417B-8478-47E41C37B1B1}" srcOrd="0"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9681F3-5683-4150-BD64-FECF3754CB28}"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ES"/>
        </a:p>
      </dgm:t>
    </dgm:pt>
    <dgm:pt modelId="{CADAFE39-7629-417B-8478-47E41C37B1B1}" type="pres">
      <dgm:prSet presAssocID="{A19681F3-5683-4150-BD64-FECF3754CB28}" presName="Name0" presStyleCnt="0">
        <dgm:presLayoutVars>
          <dgm:chMax/>
          <dgm:chPref/>
          <dgm:dir/>
          <dgm:animLvl val="lvl"/>
        </dgm:presLayoutVars>
      </dgm:prSet>
      <dgm:spPr/>
      <dgm:t>
        <a:bodyPr/>
        <a:lstStyle/>
        <a:p>
          <a:endParaRPr lang="es-ES"/>
        </a:p>
      </dgm:t>
    </dgm:pt>
  </dgm:ptLst>
  <dgm:cxnLst>
    <dgm:cxn modelId="{F69EA162-9B40-4678-B6B7-D1F10F0BAA76}" type="presOf" srcId="{A19681F3-5683-4150-BD64-FECF3754CB28}" destId="{CADAFE39-7629-417B-8478-47E41C37B1B1}" srcOrd="0"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9681F3-5683-4150-BD64-FECF3754CB28}"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ES"/>
        </a:p>
      </dgm:t>
    </dgm:pt>
    <dgm:pt modelId="{CADAFE39-7629-417B-8478-47E41C37B1B1}" type="pres">
      <dgm:prSet presAssocID="{A19681F3-5683-4150-BD64-FECF3754CB28}" presName="Name0" presStyleCnt="0">
        <dgm:presLayoutVars>
          <dgm:chMax/>
          <dgm:chPref/>
          <dgm:dir/>
          <dgm:animLvl val="lvl"/>
        </dgm:presLayoutVars>
      </dgm:prSet>
      <dgm:spPr/>
      <dgm:t>
        <a:bodyPr/>
        <a:lstStyle/>
        <a:p>
          <a:endParaRPr lang="es-ES"/>
        </a:p>
      </dgm:t>
    </dgm:pt>
  </dgm:ptLst>
  <dgm:cxnLst>
    <dgm:cxn modelId="{F69EA162-9B40-4678-B6B7-D1F10F0BAA76}" type="presOf" srcId="{A19681F3-5683-4150-BD64-FECF3754CB28}" destId="{CADAFE39-7629-417B-8478-47E41C37B1B1}" srcOrd="0"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9681F3-5683-4150-BD64-FECF3754CB28}"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ES"/>
        </a:p>
      </dgm:t>
    </dgm:pt>
    <dgm:pt modelId="{CADAFE39-7629-417B-8478-47E41C37B1B1}" type="pres">
      <dgm:prSet presAssocID="{A19681F3-5683-4150-BD64-FECF3754CB28}" presName="Name0" presStyleCnt="0">
        <dgm:presLayoutVars>
          <dgm:chMax/>
          <dgm:chPref/>
          <dgm:dir/>
          <dgm:animLvl val="lvl"/>
        </dgm:presLayoutVars>
      </dgm:prSet>
      <dgm:spPr/>
      <dgm:t>
        <a:bodyPr/>
        <a:lstStyle/>
        <a:p>
          <a:endParaRPr lang="es-ES"/>
        </a:p>
      </dgm:t>
    </dgm:pt>
  </dgm:ptLst>
  <dgm:cxnLst>
    <dgm:cxn modelId="{F69EA162-9B40-4678-B6B7-D1F10F0BAA76}" type="presOf" srcId="{A19681F3-5683-4150-BD64-FECF3754CB28}" destId="{CADAFE39-7629-417B-8478-47E41C37B1B1}" srcOrd="0"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13EDFD-FF42-4F28-B393-2A71ED4925C0}" type="doc">
      <dgm:prSet loTypeId="urn:microsoft.com/office/officeart/2005/8/layout/venn1" loCatId="relationship" qsTypeId="urn:microsoft.com/office/officeart/2005/8/quickstyle/3D1" qsCatId="3D" csTypeId="urn:microsoft.com/office/officeart/2005/8/colors/colorful5" csCatId="colorful" phldr="1"/>
      <dgm:spPr/>
    </dgm:pt>
    <dgm:pt modelId="{9AAB97EE-C7D0-483E-91B3-A66F1DC8AE2E}">
      <dgm:prSet phldrT="[Texto]"/>
      <dgm:spPr/>
      <dgm:t>
        <a:bodyPr/>
        <a:lstStyle/>
        <a:p>
          <a:endParaRPr lang="es-ES" dirty="0"/>
        </a:p>
      </dgm:t>
    </dgm:pt>
    <dgm:pt modelId="{D6F890B4-2BAD-41DD-8214-4CE604D24F0D}" type="parTrans" cxnId="{33D138A7-D128-4A37-829E-B8E12984B6B6}">
      <dgm:prSet/>
      <dgm:spPr/>
      <dgm:t>
        <a:bodyPr/>
        <a:lstStyle/>
        <a:p>
          <a:endParaRPr lang="es-ES"/>
        </a:p>
      </dgm:t>
    </dgm:pt>
    <dgm:pt modelId="{9419A694-F944-466A-95D5-70C94B437DFF}" type="sibTrans" cxnId="{33D138A7-D128-4A37-829E-B8E12984B6B6}">
      <dgm:prSet/>
      <dgm:spPr/>
      <dgm:t>
        <a:bodyPr/>
        <a:lstStyle/>
        <a:p>
          <a:endParaRPr lang="es-ES"/>
        </a:p>
      </dgm:t>
    </dgm:pt>
    <dgm:pt modelId="{96209F77-8D2D-4EB3-9A44-DC50D5B31371}">
      <dgm:prSet phldrT="[Texto]"/>
      <dgm:spPr/>
      <dgm:t>
        <a:bodyPr/>
        <a:lstStyle/>
        <a:p>
          <a:endParaRPr lang="es-ES" dirty="0"/>
        </a:p>
      </dgm:t>
    </dgm:pt>
    <dgm:pt modelId="{ED93131A-A581-43DC-B3F6-0A41BC5C3089}" type="parTrans" cxnId="{7471E5F7-4C30-4B69-BF0D-98002BE70905}">
      <dgm:prSet/>
      <dgm:spPr/>
      <dgm:t>
        <a:bodyPr/>
        <a:lstStyle/>
        <a:p>
          <a:endParaRPr lang="es-ES"/>
        </a:p>
      </dgm:t>
    </dgm:pt>
    <dgm:pt modelId="{66514485-52C1-4D22-8EE6-D7EC43AB0C33}" type="sibTrans" cxnId="{7471E5F7-4C30-4B69-BF0D-98002BE70905}">
      <dgm:prSet/>
      <dgm:spPr/>
      <dgm:t>
        <a:bodyPr/>
        <a:lstStyle/>
        <a:p>
          <a:endParaRPr lang="es-ES"/>
        </a:p>
      </dgm:t>
    </dgm:pt>
    <dgm:pt modelId="{A32798F7-4928-4E68-A3D2-088A1E9E962C}">
      <dgm:prSet phldrT="[Texto]"/>
      <dgm:spPr/>
      <dgm:t>
        <a:bodyPr/>
        <a:lstStyle/>
        <a:p>
          <a:endParaRPr lang="es-ES" dirty="0"/>
        </a:p>
      </dgm:t>
    </dgm:pt>
    <dgm:pt modelId="{0188C504-9D55-467D-B561-F22E688F4E6C}" type="parTrans" cxnId="{34674178-1C4D-428B-B91D-0E454F3C42A1}">
      <dgm:prSet/>
      <dgm:spPr/>
      <dgm:t>
        <a:bodyPr/>
        <a:lstStyle/>
        <a:p>
          <a:endParaRPr lang="es-ES"/>
        </a:p>
      </dgm:t>
    </dgm:pt>
    <dgm:pt modelId="{8D7614DD-9FD2-4BB7-86BF-2405F8BFF86F}" type="sibTrans" cxnId="{34674178-1C4D-428B-B91D-0E454F3C42A1}">
      <dgm:prSet/>
      <dgm:spPr/>
      <dgm:t>
        <a:bodyPr/>
        <a:lstStyle/>
        <a:p>
          <a:endParaRPr lang="es-ES"/>
        </a:p>
      </dgm:t>
    </dgm:pt>
    <dgm:pt modelId="{5A9DBF7A-B9CE-4779-956A-86B88236BE43}" type="pres">
      <dgm:prSet presAssocID="{1213EDFD-FF42-4F28-B393-2A71ED4925C0}" presName="compositeShape" presStyleCnt="0">
        <dgm:presLayoutVars>
          <dgm:chMax val="7"/>
          <dgm:dir/>
          <dgm:resizeHandles val="exact"/>
        </dgm:presLayoutVars>
      </dgm:prSet>
      <dgm:spPr/>
    </dgm:pt>
    <dgm:pt modelId="{D885C563-1A50-415E-B532-C2876AFDFE7C}" type="pres">
      <dgm:prSet presAssocID="{9AAB97EE-C7D0-483E-91B3-A66F1DC8AE2E}" presName="circ1" presStyleLbl="vennNode1" presStyleIdx="0" presStyleCnt="3" custScaleX="108087" custScaleY="102369"/>
      <dgm:spPr/>
      <dgm:t>
        <a:bodyPr/>
        <a:lstStyle/>
        <a:p>
          <a:endParaRPr lang="es-ES"/>
        </a:p>
      </dgm:t>
    </dgm:pt>
    <dgm:pt modelId="{4424A0DA-02C0-4DBB-A1D8-0442592EF341}" type="pres">
      <dgm:prSet presAssocID="{9AAB97EE-C7D0-483E-91B3-A66F1DC8AE2E}" presName="circ1Tx" presStyleLbl="revTx" presStyleIdx="0" presStyleCnt="0">
        <dgm:presLayoutVars>
          <dgm:chMax val="0"/>
          <dgm:chPref val="0"/>
          <dgm:bulletEnabled val="1"/>
        </dgm:presLayoutVars>
      </dgm:prSet>
      <dgm:spPr/>
      <dgm:t>
        <a:bodyPr/>
        <a:lstStyle/>
        <a:p>
          <a:endParaRPr lang="es-ES"/>
        </a:p>
      </dgm:t>
    </dgm:pt>
    <dgm:pt modelId="{10C6AC9A-5272-4CB9-A317-5EA9E04D4906}" type="pres">
      <dgm:prSet presAssocID="{96209F77-8D2D-4EB3-9A44-DC50D5B31371}" presName="circ2" presStyleLbl="vennNode1" presStyleIdx="1" presStyleCnt="3" custScaleX="112190" custScaleY="113608" custLinFactNeighborX="41400" custLinFactNeighborY="1649"/>
      <dgm:spPr/>
      <dgm:t>
        <a:bodyPr/>
        <a:lstStyle/>
        <a:p>
          <a:endParaRPr lang="es-ES"/>
        </a:p>
      </dgm:t>
    </dgm:pt>
    <dgm:pt modelId="{BF1AC43F-A90C-4844-ACC2-27CFD76CBB08}" type="pres">
      <dgm:prSet presAssocID="{96209F77-8D2D-4EB3-9A44-DC50D5B31371}" presName="circ2Tx" presStyleLbl="revTx" presStyleIdx="0" presStyleCnt="0">
        <dgm:presLayoutVars>
          <dgm:chMax val="0"/>
          <dgm:chPref val="0"/>
          <dgm:bulletEnabled val="1"/>
        </dgm:presLayoutVars>
      </dgm:prSet>
      <dgm:spPr/>
      <dgm:t>
        <a:bodyPr/>
        <a:lstStyle/>
        <a:p>
          <a:endParaRPr lang="es-ES"/>
        </a:p>
      </dgm:t>
    </dgm:pt>
    <dgm:pt modelId="{A9028D51-7730-45C4-92DB-759007C3055B}" type="pres">
      <dgm:prSet presAssocID="{A32798F7-4928-4E68-A3D2-088A1E9E962C}" presName="circ3" presStyleLbl="vennNode1" presStyleIdx="2" presStyleCnt="3" custScaleX="118629" custScaleY="119377" custLinFactNeighborX="-54788" custLinFactNeighborY="10382"/>
      <dgm:spPr/>
      <dgm:t>
        <a:bodyPr/>
        <a:lstStyle/>
        <a:p>
          <a:endParaRPr lang="es-ES"/>
        </a:p>
      </dgm:t>
    </dgm:pt>
    <dgm:pt modelId="{BDCF92AD-6289-429D-8340-9851244AD08C}" type="pres">
      <dgm:prSet presAssocID="{A32798F7-4928-4E68-A3D2-088A1E9E962C}" presName="circ3Tx" presStyleLbl="revTx" presStyleIdx="0" presStyleCnt="0">
        <dgm:presLayoutVars>
          <dgm:chMax val="0"/>
          <dgm:chPref val="0"/>
          <dgm:bulletEnabled val="1"/>
        </dgm:presLayoutVars>
      </dgm:prSet>
      <dgm:spPr/>
      <dgm:t>
        <a:bodyPr/>
        <a:lstStyle/>
        <a:p>
          <a:endParaRPr lang="es-ES"/>
        </a:p>
      </dgm:t>
    </dgm:pt>
  </dgm:ptLst>
  <dgm:cxnLst>
    <dgm:cxn modelId="{4D764764-B4B3-4F3C-B2BE-11CDCD26BCAB}" type="presOf" srcId="{96209F77-8D2D-4EB3-9A44-DC50D5B31371}" destId="{10C6AC9A-5272-4CB9-A317-5EA9E04D4906}" srcOrd="0" destOrd="0" presId="urn:microsoft.com/office/officeart/2005/8/layout/venn1"/>
    <dgm:cxn modelId="{CB7BFAEB-F8FA-4961-8032-9DBB9B168540}" type="presOf" srcId="{9AAB97EE-C7D0-483E-91B3-A66F1DC8AE2E}" destId="{4424A0DA-02C0-4DBB-A1D8-0442592EF341}" srcOrd="1" destOrd="0" presId="urn:microsoft.com/office/officeart/2005/8/layout/venn1"/>
    <dgm:cxn modelId="{66575407-26E8-4284-BE23-D1143398188D}" type="presOf" srcId="{1213EDFD-FF42-4F28-B393-2A71ED4925C0}" destId="{5A9DBF7A-B9CE-4779-956A-86B88236BE43}" srcOrd="0" destOrd="0" presId="urn:microsoft.com/office/officeart/2005/8/layout/venn1"/>
    <dgm:cxn modelId="{1B5E66EF-E8E2-4670-AE2E-8FD74ACA86FC}" type="presOf" srcId="{96209F77-8D2D-4EB3-9A44-DC50D5B31371}" destId="{BF1AC43F-A90C-4844-ACC2-27CFD76CBB08}" srcOrd="1" destOrd="0" presId="urn:microsoft.com/office/officeart/2005/8/layout/venn1"/>
    <dgm:cxn modelId="{32F78057-B69A-469D-8E5A-89CE00865784}" type="presOf" srcId="{A32798F7-4928-4E68-A3D2-088A1E9E962C}" destId="{A9028D51-7730-45C4-92DB-759007C3055B}" srcOrd="0" destOrd="0" presId="urn:microsoft.com/office/officeart/2005/8/layout/venn1"/>
    <dgm:cxn modelId="{7471E5F7-4C30-4B69-BF0D-98002BE70905}" srcId="{1213EDFD-FF42-4F28-B393-2A71ED4925C0}" destId="{96209F77-8D2D-4EB3-9A44-DC50D5B31371}" srcOrd="1" destOrd="0" parTransId="{ED93131A-A581-43DC-B3F6-0A41BC5C3089}" sibTransId="{66514485-52C1-4D22-8EE6-D7EC43AB0C33}"/>
    <dgm:cxn modelId="{33D138A7-D128-4A37-829E-B8E12984B6B6}" srcId="{1213EDFD-FF42-4F28-B393-2A71ED4925C0}" destId="{9AAB97EE-C7D0-483E-91B3-A66F1DC8AE2E}" srcOrd="0" destOrd="0" parTransId="{D6F890B4-2BAD-41DD-8214-4CE604D24F0D}" sibTransId="{9419A694-F944-466A-95D5-70C94B437DFF}"/>
    <dgm:cxn modelId="{0A991DDF-1C57-465F-B53D-922F9CBD0AF9}" type="presOf" srcId="{9AAB97EE-C7D0-483E-91B3-A66F1DC8AE2E}" destId="{D885C563-1A50-415E-B532-C2876AFDFE7C}" srcOrd="0" destOrd="0" presId="urn:microsoft.com/office/officeart/2005/8/layout/venn1"/>
    <dgm:cxn modelId="{34674178-1C4D-428B-B91D-0E454F3C42A1}" srcId="{1213EDFD-FF42-4F28-B393-2A71ED4925C0}" destId="{A32798F7-4928-4E68-A3D2-088A1E9E962C}" srcOrd="2" destOrd="0" parTransId="{0188C504-9D55-467D-B561-F22E688F4E6C}" sibTransId="{8D7614DD-9FD2-4BB7-86BF-2405F8BFF86F}"/>
    <dgm:cxn modelId="{114F8D3F-0537-4A52-AF14-E78FC45D5D59}" type="presOf" srcId="{A32798F7-4928-4E68-A3D2-088A1E9E962C}" destId="{BDCF92AD-6289-429D-8340-9851244AD08C}" srcOrd="1" destOrd="0" presId="urn:microsoft.com/office/officeart/2005/8/layout/venn1"/>
    <dgm:cxn modelId="{01FE968E-A593-436C-BC3E-B363B9AA9D03}" type="presParOf" srcId="{5A9DBF7A-B9CE-4779-956A-86B88236BE43}" destId="{D885C563-1A50-415E-B532-C2876AFDFE7C}" srcOrd="0" destOrd="0" presId="urn:microsoft.com/office/officeart/2005/8/layout/venn1"/>
    <dgm:cxn modelId="{74019C26-37CC-426E-B63A-F4E6B14A48C4}" type="presParOf" srcId="{5A9DBF7A-B9CE-4779-956A-86B88236BE43}" destId="{4424A0DA-02C0-4DBB-A1D8-0442592EF341}" srcOrd="1" destOrd="0" presId="urn:microsoft.com/office/officeart/2005/8/layout/venn1"/>
    <dgm:cxn modelId="{AA70CEA6-AA64-403B-9EEA-339A15231B2C}" type="presParOf" srcId="{5A9DBF7A-B9CE-4779-956A-86B88236BE43}" destId="{10C6AC9A-5272-4CB9-A317-5EA9E04D4906}" srcOrd="2" destOrd="0" presId="urn:microsoft.com/office/officeart/2005/8/layout/venn1"/>
    <dgm:cxn modelId="{9AB3DB9D-3A01-45A1-A0C2-4ED90ED3B767}" type="presParOf" srcId="{5A9DBF7A-B9CE-4779-956A-86B88236BE43}" destId="{BF1AC43F-A90C-4844-ACC2-27CFD76CBB08}" srcOrd="3" destOrd="0" presId="urn:microsoft.com/office/officeart/2005/8/layout/venn1"/>
    <dgm:cxn modelId="{23512176-976C-471E-B7EA-46C554475F77}" type="presParOf" srcId="{5A9DBF7A-B9CE-4779-956A-86B88236BE43}" destId="{A9028D51-7730-45C4-92DB-759007C3055B}" srcOrd="4" destOrd="0" presId="urn:microsoft.com/office/officeart/2005/8/layout/venn1"/>
    <dgm:cxn modelId="{50DDEBC6-911A-403E-9D7D-7CD78F13F34D}" type="presParOf" srcId="{5A9DBF7A-B9CE-4779-956A-86B88236BE43}" destId="{BDCF92AD-6289-429D-8340-9851244AD08C}" srcOrd="5" destOrd="0" presId="urn:microsoft.com/office/officeart/2005/8/layout/ven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00D9F-8310-4A15-820D-BFB634C79FC6}">
      <dsp:nvSpPr>
        <dsp:cNvPr id="0" name=""/>
        <dsp:cNvSpPr/>
      </dsp:nvSpPr>
      <dsp:spPr>
        <a:xfrm>
          <a:off x="0" y="44257"/>
          <a:ext cx="3841655" cy="1949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endParaRPr lang="es-ES" sz="4300" kern="1200" dirty="0"/>
        </a:p>
      </dsp:txBody>
      <dsp:txXfrm>
        <a:off x="95165" y="139422"/>
        <a:ext cx="3651325" cy="1759130"/>
      </dsp:txXfrm>
    </dsp:sp>
    <dsp:sp modelId="{1E13D4A8-BBCB-4E30-81B5-5B3E465E8110}">
      <dsp:nvSpPr>
        <dsp:cNvPr id="0" name=""/>
        <dsp:cNvSpPr/>
      </dsp:nvSpPr>
      <dsp:spPr>
        <a:xfrm>
          <a:off x="0" y="1993574"/>
          <a:ext cx="3841655" cy="7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73" tIns="54610" rIns="305816" bIns="54610" numCol="1" spcCol="1270" anchor="t" anchorCtr="0">
          <a:noAutofit/>
        </a:bodyPr>
        <a:lstStyle/>
        <a:p>
          <a:pPr marL="285750" lvl="1" indent="-285750" algn="l" defTabSz="1511300">
            <a:lnSpc>
              <a:spcPct val="90000"/>
            </a:lnSpc>
            <a:spcBef>
              <a:spcPct val="0"/>
            </a:spcBef>
            <a:spcAft>
              <a:spcPct val="20000"/>
            </a:spcAft>
            <a:buChar char="••"/>
          </a:pPr>
          <a:endParaRPr lang="es-ES" sz="3400" kern="1200" dirty="0"/>
        </a:p>
      </dsp:txBody>
      <dsp:txXfrm>
        <a:off x="0" y="1993574"/>
        <a:ext cx="3841655" cy="712080"/>
      </dsp:txXfrm>
    </dsp:sp>
    <dsp:sp modelId="{9AEA3492-6B68-4141-9402-095E61682C71}">
      <dsp:nvSpPr>
        <dsp:cNvPr id="0" name=""/>
        <dsp:cNvSpPr/>
      </dsp:nvSpPr>
      <dsp:spPr>
        <a:xfrm>
          <a:off x="0" y="2685025"/>
          <a:ext cx="3841655" cy="19568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endParaRPr lang="es-ES" sz="4300" kern="1200" dirty="0"/>
        </a:p>
      </dsp:txBody>
      <dsp:txXfrm>
        <a:off x="95524" y="2780549"/>
        <a:ext cx="3650607" cy="1765769"/>
      </dsp:txXfrm>
    </dsp:sp>
    <dsp:sp modelId="{56198922-CB9C-49D1-9317-3F30D83C8467}">
      <dsp:nvSpPr>
        <dsp:cNvPr id="0" name=""/>
        <dsp:cNvSpPr/>
      </dsp:nvSpPr>
      <dsp:spPr>
        <a:xfrm>
          <a:off x="0" y="4662472"/>
          <a:ext cx="3841655" cy="7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73" tIns="54610" rIns="305816" bIns="54610" numCol="1" spcCol="1270" anchor="t" anchorCtr="0">
          <a:noAutofit/>
        </a:bodyPr>
        <a:lstStyle/>
        <a:p>
          <a:pPr marL="285750" lvl="1" indent="-285750" algn="l" defTabSz="1511300">
            <a:lnSpc>
              <a:spcPct val="90000"/>
            </a:lnSpc>
            <a:spcBef>
              <a:spcPct val="0"/>
            </a:spcBef>
            <a:spcAft>
              <a:spcPct val="20000"/>
            </a:spcAft>
            <a:buChar char="••"/>
          </a:pPr>
          <a:endParaRPr lang="es-ES" sz="3400" kern="1200" dirty="0"/>
        </a:p>
      </dsp:txBody>
      <dsp:txXfrm>
        <a:off x="0" y="4662472"/>
        <a:ext cx="3841655" cy="712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10FC2-F621-4EA4-A0A1-41A3E3629DE8}">
      <dsp:nvSpPr>
        <dsp:cNvPr id="0" name=""/>
        <dsp:cNvSpPr/>
      </dsp:nvSpPr>
      <dsp:spPr>
        <a:xfrm rot="5400000">
          <a:off x="4416878" y="114902"/>
          <a:ext cx="1767736" cy="1537930"/>
        </a:xfrm>
        <a:prstGeom prst="hexagon">
          <a:avLst>
            <a:gd name="adj" fmla="val 25000"/>
            <a:gd name="vf" fmla="val 115470"/>
          </a:avLst>
        </a:prstGeom>
        <a:solidFill>
          <a:srgbClr val="DB3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489200">
            <a:lnSpc>
              <a:spcPct val="90000"/>
            </a:lnSpc>
            <a:spcBef>
              <a:spcPct val="0"/>
            </a:spcBef>
            <a:spcAft>
              <a:spcPct val="35000"/>
            </a:spcAft>
          </a:pPr>
          <a:endParaRPr lang="es-ES" sz="5600" kern="1200" dirty="0"/>
        </a:p>
      </dsp:txBody>
      <dsp:txXfrm rot="-5400000">
        <a:off x="4771442" y="275471"/>
        <a:ext cx="1058608" cy="1216792"/>
      </dsp:txXfrm>
    </dsp:sp>
    <dsp:sp modelId="{F74FB5B6-A9D9-40F4-A81A-E32E449A27E1}">
      <dsp:nvSpPr>
        <dsp:cNvPr id="0" name=""/>
        <dsp:cNvSpPr/>
      </dsp:nvSpPr>
      <dsp:spPr>
        <a:xfrm>
          <a:off x="6131021" y="357089"/>
          <a:ext cx="1972793" cy="106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s-ES" sz="3600" kern="1200" dirty="0"/>
        </a:p>
      </dsp:txBody>
      <dsp:txXfrm>
        <a:off x="6131021" y="357089"/>
        <a:ext cx="1972793" cy="1060641"/>
      </dsp:txXfrm>
    </dsp:sp>
    <dsp:sp modelId="{DF84423F-22AF-4CED-834A-566908045CCE}">
      <dsp:nvSpPr>
        <dsp:cNvPr id="0" name=""/>
        <dsp:cNvSpPr/>
      </dsp:nvSpPr>
      <dsp:spPr>
        <a:xfrm rot="5400000">
          <a:off x="2770555" y="118444"/>
          <a:ext cx="1767736" cy="1537930"/>
        </a:xfrm>
        <a:prstGeom prst="hexagon">
          <a:avLst>
            <a:gd name="adj" fmla="val 2500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S" sz="3600" kern="1200"/>
        </a:p>
      </dsp:txBody>
      <dsp:txXfrm rot="-5400000">
        <a:off x="3125119" y="279013"/>
        <a:ext cx="1058608" cy="1216792"/>
      </dsp:txXfrm>
    </dsp:sp>
    <dsp:sp modelId="{8D3E9076-4387-46CF-9906-EADD76D07531}">
      <dsp:nvSpPr>
        <dsp:cNvPr id="0" name=""/>
        <dsp:cNvSpPr/>
      </dsp:nvSpPr>
      <dsp:spPr>
        <a:xfrm rot="5400000">
          <a:off x="3597855" y="1618899"/>
          <a:ext cx="1767736" cy="1537930"/>
        </a:xfrm>
        <a:prstGeom prst="hexagon">
          <a:avLst>
            <a:gd name="adj" fmla="val 2500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489200">
            <a:lnSpc>
              <a:spcPct val="90000"/>
            </a:lnSpc>
            <a:spcBef>
              <a:spcPct val="0"/>
            </a:spcBef>
            <a:spcAft>
              <a:spcPct val="35000"/>
            </a:spcAft>
          </a:pPr>
          <a:endParaRPr lang="es-ES" sz="5600" kern="1200" dirty="0"/>
        </a:p>
      </dsp:txBody>
      <dsp:txXfrm rot="-5400000">
        <a:off x="3952419" y="1779468"/>
        <a:ext cx="1058608" cy="1216792"/>
      </dsp:txXfrm>
    </dsp:sp>
    <dsp:sp modelId="{379B461C-2AD7-452C-8296-84585BE67A66}">
      <dsp:nvSpPr>
        <dsp:cNvPr id="0" name=""/>
        <dsp:cNvSpPr/>
      </dsp:nvSpPr>
      <dsp:spPr>
        <a:xfrm>
          <a:off x="1739965" y="1857543"/>
          <a:ext cx="1909154" cy="106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r" defTabSz="1600200">
            <a:lnSpc>
              <a:spcPct val="90000"/>
            </a:lnSpc>
            <a:spcBef>
              <a:spcPct val="0"/>
            </a:spcBef>
            <a:spcAft>
              <a:spcPct val="35000"/>
            </a:spcAft>
          </a:pPr>
          <a:endParaRPr lang="es-ES" sz="3600" kern="1200" dirty="0"/>
        </a:p>
      </dsp:txBody>
      <dsp:txXfrm>
        <a:off x="1739965" y="1857543"/>
        <a:ext cx="1909154" cy="1060641"/>
      </dsp:txXfrm>
    </dsp:sp>
    <dsp:sp modelId="{B2E1DCAC-0297-4611-B3C5-EF5E938D016E}">
      <dsp:nvSpPr>
        <dsp:cNvPr id="0" name=""/>
        <dsp:cNvSpPr/>
      </dsp:nvSpPr>
      <dsp:spPr>
        <a:xfrm rot="5400000">
          <a:off x="5258820" y="1618899"/>
          <a:ext cx="1767736" cy="1537930"/>
        </a:xfrm>
        <a:prstGeom prst="hexagon">
          <a:avLst>
            <a:gd name="adj" fmla="val 25000"/>
            <a:gd name="vf" fmla="val 115470"/>
          </a:avLst>
        </a:prstGeom>
        <a:solidFill>
          <a:srgbClr val="56D2D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S" sz="3600" kern="1200"/>
        </a:p>
      </dsp:txBody>
      <dsp:txXfrm rot="-5400000">
        <a:off x="5613384" y="1779468"/>
        <a:ext cx="1058608" cy="1216792"/>
      </dsp:txXfrm>
    </dsp:sp>
    <dsp:sp modelId="{4EF31B6D-66FF-41A4-9283-0E0C9BCF724A}">
      <dsp:nvSpPr>
        <dsp:cNvPr id="0" name=""/>
        <dsp:cNvSpPr/>
      </dsp:nvSpPr>
      <dsp:spPr>
        <a:xfrm rot="5400000">
          <a:off x="4431520" y="3119353"/>
          <a:ext cx="1767736" cy="1537930"/>
        </a:xfrm>
        <a:prstGeom prst="hexagon">
          <a:avLst>
            <a:gd name="adj" fmla="val 25000"/>
            <a:gd name="vf" fmla="val 115470"/>
          </a:avLst>
        </a:prstGeom>
        <a:solidFill>
          <a:srgbClr val="11A7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489200">
            <a:lnSpc>
              <a:spcPct val="90000"/>
            </a:lnSpc>
            <a:spcBef>
              <a:spcPct val="0"/>
            </a:spcBef>
            <a:spcAft>
              <a:spcPct val="35000"/>
            </a:spcAft>
          </a:pPr>
          <a:endParaRPr lang="es-ES" sz="5600" kern="1200" dirty="0"/>
        </a:p>
      </dsp:txBody>
      <dsp:txXfrm rot="-5400000">
        <a:off x="4786084" y="3279922"/>
        <a:ext cx="1058608" cy="1216792"/>
      </dsp:txXfrm>
    </dsp:sp>
    <dsp:sp modelId="{BDDBCD9B-3259-4193-9939-C161BAFF2584}">
      <dsp:nvSpPr>
        <dsp:cNvPr id="0" name=""/>
        <dsp:cNvSpPr/>
      </dsp:nvSpPr>
      <dsp:spPr>
        <a:xfrm>
          <a:off x="6301342" y="3357998"/>
          <a:ext cx="1632151" cy="106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s-ES" sz="3600" kern="1200" dirty="0"/>
        </a:p>
      </dsp:txBody>
      <dsp:txXfrm>
        <a:off x="6301342" y="3357998"/>
        <a:ext cx="1632151" cy="1060641"/>
      </dsp:txXfrm>
    </dsp:sp>
    <dsp:sp modelId="{C568C0DC-6D5A-4144-B756-4BD9D8663E68}">
      <dsp:nvSpPr>
        <dsp:cNvPr id="0" name=""/>
        <dsp:cNvSpPr/>
      </dsp:nvSpPr>
      <dsp:spPr>
        <a:xfrm rot="5400000">
          <a:off x="2770555" y="3119353"/>
          <a:ext cx="1767736" cy="1537930"/>
        </a:xfrm>
        <a:prstGeom prst="hexagon">
          <a:avLst>
            <a:gd name="adj" fmla="val 25000"/>
            <a:gd name="vf" fmla="val 115470"/>
          </a:avLst>
        </a:prstGeom>
        <a:solidFill>
          <a:srgbClr val="F731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S" sz="3600" kern="1200"/>
        </a:p>
      </dsp:txBody>
      <dsp:txXfrm rot="-5400000">
        <a:off x="3125119" y="3279922"/>
        <a:ext cx="1058608" cy="12167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5C563-1A50-415E-B532-C2876AFDFE7C}">
      <dsp:nvSpPr>
        <dsp:cNvPr id="0" name=""/>
        <dsp:cNvSpPr/>
      </dsp:nvSpPr>
      <dsp:spPr>
        <a:xfrm>
          <a:off x="2129169" y="-89707"/>
          <a:ext cx="2891650" cy="2738677"/>
        </a:xfrm>
        <a:prstGeom prst="ellipse">
          <a:avLst/>
        </a:prstGeom>
        <a:solidFill>
          <a:schemeClr val="accent5">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s-ES" sz="6500" kern="1200" dirty="0"/>
        </a:p>
      </dsp:txBody>
      <dsp:txXfrm>
        <a:off x="2514723" y="389561"/>
        <a:ext cx="2120543" cy="1232404"/>
      </dsp:txXfrm>
    </dsp:sp>
    <dsp:sp modelId="{10C6AC9A-5272-4CB9-A317-5EA9E04D4906}">
      <dsp:nvSpPr>
        <dsp:cNvPr id="0" name=""/>
        <dsp:cNvSpPr/>
      </dsp:nvSpPr>
      <dsp:spPr>
        <a:xfrm>
          <a:off x="4062440" y="1432016"/>
          <a:ext cx="3001418" cy="3039353"/>
        </a:xfrm>
        <a:prstGeom prst="ellipse">
          <a:avLst/>
        </a:prstGeom>
        <a:solidFill>
          <a:schemeClr val="accent5">
            <a:alpha val="50000"/>
            <a:hueOff val="-3676672"/>
            <a:satOff val="-5114"/>
            <a:lumOff val="-1961"/>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s-ES" sz="6500" kern="1200" dirty="0"/>
        </a:p>
      </dsp:txBody>
      <dsp:txXfrm>
        <a:off x="4980374" y="2217182"/>
        <a:ext cx="1800850" cy="1671644"/>
      </dsp:txXfrm>
    </dsp:sp>
    <dsp:sp modelId="{A9028D51-7730-45C4-92DB-759007C3055B}">
      <dsp:nvSpPr>
        <dsp:cNvPr id="0" name=""/>
        <dsp:cNvSpPr/>
      </dsp:nvSpPr>
      <dsp:spPr>
        <a:xfrm>
          <a:off x="0" y="1354847"/>
          <a:ext cx="3173680" cy="3193691"/>
        </a:xfrm>
        <a:prstGeom prst="ellipse">
          <a:avLst/>
        </a:prstGeom>
        <a:solidFill>
          <a:schemeClr val="accent5">
            <a:alpha val="50000"/>
            <a:hueOff val="-7353344"/>
            <a:satOff val="-10228"/>
            <a:lumOff val="-3922"/>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s-ES" sz="6500" kern="1200" dirty="0"/>
        </a:p>
      </dsp:txBody>
      <dsp:txXfrm>
        <a:off x="298854" y="2179884"/>
        <a:ext cx="1904208" cy="1756530"/>
      </dsp:txXfrm>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CO"/>
          </a:p>
        </p:txBody>
      </p:sp>
      <p:sp>
        <p:nvSpPr>
          <p:cNvPr id="4" name="Marcador de fecha 3"/>
          <p:cNvSpPr>
            <a:spLocks noGrp="1"/>
          </p:cNvSpPr>
          <p:nvPr>
            <p:ph type="dt" sz="half" idx="10"/>
          </p:nvPr>
        </p:nvSpPr>
        <p:spPr/>
        <p:txBody>
          <a:bodyPr/>
          <a:lstStyle/>
          <a:p>
            <a:fld id="{8ABC11FA-0CF3-4F14-AE08-5CE6EA666D99}" type="datetimeFigureOut">
              <a:rPr lang="es-CO" smtClean="0"/>
              <a:t>27/05/2020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740F143-614E-4F27-A53F-AFEF950759A3}" type="slidenum">
              <a:rPr lang="es-CO" smtClean="0"/>
              <a:t>‹Nº›</a:t>
            </a:fld>
            <a:endParaRPr lang="es-CO"/>
          </a:p>
        </p:txBody>
      </p:sp>
    </p:spTree>
    <p:extLst>
      <p:ext uri="{BB962C8B-B14F-4D97-AF65-F5344CB8AC3E}">
        <p14:creationId xmlns:p14="http://schemas.microsoft.com/office/powerpoint/2010/main" val="366827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8ABC11FA-0CF3-4F14-AE08-5CE6EA666D99}" type="datetimeFigureOut">
              <a:rPr lang="es-CO" smtClean="0"/>
              <a:t>27/05/2020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740F143-614E-4F27-A53F-AFEF950759A3}" type="slidenum">
              <a:rPr lang="es-CO" smtClean="0"/>
              <a:t>‹Nº›</a:t>
            </a:fld>
            <a:endParaRPr lang="es-CO"/>
          </a:p>
        </p:txBody>
      </p:sp>
    </p:spTree>
    <p:extLst>
      <p:ext uri="{BB962C8B-B14F-4D97-AF65-F5344CB8AC3E}">
        <p14:creationId xmlns:p14="http://schemas.microsoft.com/office/powerpoint/2010/main" val="3592073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8ABC11FA-0CF3-4F14-AE08-5CE6EA666D99}" type="datetimeFigureOut">
              <a:rPr lang="es-CO" smtClean="0"/>
              <a:t>27/05/2020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740F143-614E-4F27-A53F-AFEF950759A3}" type="slidenum">
              <a:rPr lang="es-CO" smtClean="0"/>
              <a:t>‹Nº›</a:t>
            </a:fld>
            <a:endParaRPr lang="es-CO"/>
          </a:p>
        </p:txBody>
      </p:sp>
    </p:spTree>
    <p:extLst>
      <p:ext uri="{BB962C8B-B14F-4D97-AF65-F5344CB8AC3E}">
        <p14:creationId xmlns:p14="http://schemas.microsoft.com/office/powerpoint/2010/main" val="530370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8ABC11FA-0CF3-4F14-AE08-5CE6EA666D99}" type="datetimeFigureOut">
              <a:rPr lang="es-CO" smtClean="0"/>
              <a:t>27/05/2020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740F143-614E-4F27-A53F-AFEF950759A3}" type="slidenum">
              <a:rPr lang="es-CO" smtClean="0"/>
              <a:t>‹Nº›</a:t>
            </a:fld>
            <a:endParaRPr lang="es-CO"/>
          </a:p>
        </p:txBody>
      </p:sp>
    </p:spTree>
    <p:extLst>
      <p:ext uri="{BB962C8B-B14F-4D97-AF65-F5344CB8AC3E}">
        <p14:creationId xmlns:p14="http://schemas.microsoft.com/office/powerpoint/2010/main" val="3838531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8ABC11FA-0CF3-4F14-AE08-5CE6EA666D99}" type="datetimeFigureOut">
              <a:rPr lang="es-CO" smtClean="0"/>
              <a:t>27/05/2020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4740F143-614E-4F27-A53F-AFEF950759A3}" type="slidenum">
              <a:rPr lang="es-CO" smtClean="0"/>
              <a:t>‹Nº›</a:t>
            </a:fld>
            <a:endParaRPr lang="es-CO"/>
          </a:p>
        </p:txBody>
      </p:sp>
    </p:spTree>
    <p:extLst>
      <p:ext uri="{BB962C8B-B14F-4D97-AF65-F5344CB8AC3E}">
        <p14:creationId xmlns:p14="http://schemas.microsoft.com/office/powerpoint/2010/main" val="2292645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p:txBody>
          <a:bodyPr/>
          <a:lstStyle/>
          <a:p>
            <a:fld id="{8ABC11FA-0CF3-4F14-AE08-5CE6EA666D99}" type="datetimeFigureOut">
              <a:rPr lang="es-CO" smtClean="0"/>
              <a:t>27/05/2020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4740F143-614E-4F27-A53F-AFEF950759A3}" type="slidenum">
              <a:rPr lang="es-CO" smtClean="0"/>
              <a:t>‹Nº›</a:t>
            </a:fld>
            <a:endParaRPr lang="es-CO"/>
          </a:p>
        </p:txBody>
      </p:sp>
    </p:spTree>
    <p:extLst>
      <p:ext uri="{BB962C8B-B14F-4D97-AF65-F5344CB8AC3E}">
        <p14:creationId xmlns:p14="http://schemas.microsoft.com/office/powerpoint/2010/main" val="897055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p:txBody>
          <a:bodyPr/>
          <a:lstStyle/>
          <a:p>
            <a:fld id="{8ABC11FA-0CF3-4F14-AE08-5CE6EA666D99}" type="datetimeFigureOut">
              <a:rPr lang="es-CO" smtClean="0"/>
              <a:t>27/05/2020</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4740F143-614E-4F27-A53F-AFEF950759A3}" type="slidenum">
              <a:rPr lang="es-CO" smtClean="0"/>
              <a:t>‹Nº›</a:t>
            </a:fld>
            <a:endParaRPr lang="es-CO"/>
          </a:p>
        </p:txBody>
      </p:sp>
    </p:spTree>
    <p:extLst>
      <p:ext uri="{BB962C8B-B14F-4D97-AF65-F5344CB8AC3E}">
        <p14:creationId xmlns:p14="http://schemas.microsoft.com/office/powerpoint/2010/main" val="2485332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p:txBody>
          <a:bodyPr/>
          <a:lstStyle/>
          <a:p>
            <a:fld id="{8ABC11FA-0CF3-4F14-AE08-5CE6EA666D99}" type="datetimeFigureOut">
              <a:rPr lang="es-CO" smtClean="0"/>
              <a:t>27/05/2020</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4740F143-614E-4F27-A53F-AFEF950759A3}" type="slidenum">
              <a:rPr lang="es-CO" smtClean="0"/>
              <a:t>‹Nº›</a:t>
            </a:fld>
            <a:endParaRPr lang="es-CO"/>
          </a:p>
        </p:txBody>
      </p:sp>
    </p:spTree>
    <p:extLst>
      <p:ext uri="{BB962C8B-B14F-4D97-AF65-F5344CB8AC3E}">
        <p14:creationId xmlns:p14="http://schemas.microsoft.com/office/powerpoint/2010/main" val="1772805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ABC11FA-0CF3-4F14-AE08-5CE6EA666D99}" type="datetimeFigureOut">
              <a:rPr lang="es-CO" smtClean="0"/>
              <a:t>27/05/2020</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4740F143-614E-4F27-A53F-AFEF950759A3}" type="slidenum">
              <a:rPr lang="es-CO" smtClean="0"/>
              <a:t>‹Nº›</a:t>
            </a:fld>
            <a:endParaRPr lang="es-CO"/>
          </a:p>
        </p:txBody>
      </p:sp>
    </p:spTree>
    <p:extLst>
      <p:ext uri="{BB962C8B-B14F-4D97-AF65-F5344CB8AC3E}">
        <p14:creationId xmlns:p14="http://schemas.microsoft.com/office/powerpoint/2010/main" val="409349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8ABC11FA-0CF3-4F14-AE08-5CE6EA666D99}" type="datetimeFigureOut">
              <a:rPr lang="es-CO" smtClean="0"/>
              <a:t>27/05/2020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4740F143-614E-4F27-A53F-AFEF950759A3}" type="slidenum">
              <a:rPr lang="es-CO" smtClean="0"/>
              <a:t>‹Nº›</a:t>
            </a:fld>
            <a:endParaRPr lang="es-CO"/>
          </a:p>
        </p:txBody>
      </p:sp>
    </p:spTree>
    <p:extLst>
      <p:ext uri="{BB962C8B-B14F-4D97-AF65-F5344CB8AC3E}">
        <p14:creationId xmlns:p14="http://schemas.microsoft.com/office/powerpoint/2010/main" val="1957245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8ABC11FA-0CF3-4F14-AE08-5CE6EA666D99}" type="datetimeFigureOut">
              <a:rPr lang="es-CO" smtClean="0"/>
              <a:t>27/05/2020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4740F143-614E-4F27-A53F-AFEF950759A3}" type="slidenum">
              <a:rPr lang="es-CO" smtClean="0"/>
              <a:t>‹Nº›</a:t>
            </a:fld>
            <a:endParaRPr lang="es-CO"/>
          </a:p>
        </p:txBody>
      </p:sp>
    </p:spTree>
    <p:extLst>
      <p:ext uri="{BB962C8B-B14F-4D97-AF65-F5344CB8AC3E}">
        <p14:creationId xmlns:p14="http://schemas.microsoft.com/office/powerpoint/2010/main" val="3096583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C11FA-0CF3-4F14-AE08-5CE6EA666D99}" type="datetimeFigureOut">
              <a:rPr lang="es-CO" smtClean="0"/>
              <a:t>27/05/2020</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0F143-614E-4F27-A53F-AFEF950759A3}" type="slidenum">
              <a:rPr lang="es-CO" smtClean="0"/>
              <a:t>‹Nº›</a:t>
            </a:fld>
            <a:endParaRPr lang="es-CO"/>
          </a:p>
        </p:txBody>
      </p:sp>
    </p:spTree>
    <p:extLst>
      <p:ext uri="{BB962C8B-B14F-4D97-AF65-F5344CB8AC3E}">
        <p14:creationId xmlns:p14="http://schemas.microsoft.com/office/powerpoint/2010/main" val="112083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00.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comments" Target="../comments/comment4.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258.png"/><Relationship Id="rId5" Type="http://schemas.openxmlformats.org/officeDocument/2006/relationships/diagramQuickStyle" Target="../diagrams/quickStyle7.xml"/><Relationship Id="rId10" Type="http://schemas.openxmlformats.org/officeDocument/2006/relationships/image" Target="../media/image257.png"/><Relationship Id="rId4" Type="http://schemas.openxmlformats.org/officeDocument/2006/relationships/diagramLayout" Target="../diagrams/layout7.xml"/><Relationship Id="rId9" Type="http://schemas.openxmlformats.org/officeDocument/2006/relationships/image" Target="../media/image256.png"/></Relationships>
</file>

<file path=ppt/slides/_rels/slide101.xml.rels><?xml version="1.0" encoding="UTF-8" standalone="yes"?>
<Relationships xmlns="http://schemas.openxmlformats.org/package/2006/relationships"><Relationship Id="rId8" Type="http://schemas.openxmlformats.org/officeDocument/2006/relationships/image" Target="../media/image259.png"/><Relationship Id="rId13" Type="http://schemas.microsoft.com/office/2007/relationships/diagramDrawing" Target="../diagrams/drawing9.xm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diagramColors" Target="../diagrams/colors9.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QuickStyle" Target="../diagrams/quickStyle9.xml"/><Relationship Id="rId5" Type="http://schemas.openxmlformats.org/officeDocument/2006/relationships/diagramQuickStyle" Target="../diagrams/quickStyle8.xml"/><Relationship Id="rId15" Type="http://schemas.openxmlformats.org/officeDocument/2006/relationships/comments" Target="../comments/comment5.xml"/><Relationship Id="rId10" Type="http://schemas.openxmlformats.org/officeDocument/2006/relationships/diagramLayout" Target="../diagrams/layout9.xml"/><Relationship Id="rId4" Type="http://schemas.openxmlformats.org/officeDocument/2006/relationships/diagramLayout" Target="../diagrams/layout8.xml"/><Relationship Id="rId9" Type="http://schemas.openxmlformats.org/officeDocument/2006/relationships/diagramData" Target="../diagrams/data9.xml"/><Relationship Id="rId14" Type="http://schemas.openxmlformats.org/officeDocument/2006/relationships/image" Target="../media/image25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1.pn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5.png"/><Relationship Id="rId7"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4.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8.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1.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1.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1.png"/><Relationship Id="rId7"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1.png"/><Relationship Id="rId7" Type="http://schemas.openxmlformats.org/officeDocument/2006/relationships/image" Target="../media/image8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82.png"/><Relationship Id="rId4" Type="http://schemas.openxmlformats.org/officeDocument/2006/relationships/image" Target="../media/image80.pn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8.jp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93.png"/><Relationship Id="rId3" Type="http://schemas.openxmlformats.org/officeDocument/2006/relationships/image" Target="../media/image23.png"/><Relationship Id="rId7" Type="http://schemas.openxmlformats.org/officeDocument/2006/relationships/diagramColors" Target="../diagrams/colors1.xml"/><Relationship Id="rId12" Type="http://schemas.openxmlformats.org/officeDocument/2006/relationships/image" Target="../media/image9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91.png"/><Relationship Id="rId5" Type="http://schemas.openxmlformats.org/officeDocument/2006/relationships/diagramLayout" Target="../diagrams/layout1.xml"/><Relationship Id="rId15" Type="http://schemas.openxmlformats.org/officeDocument/2006/relationships/image" Target="../media/image95.png"/><Relationship Id="rId10" Type="http://schemas.openxmlformats.org/officeDocument/2006/relationships/image" Target="../media/image90.png"/><Relationship Id="rId4" Type="http://schemas.openxmlformats.org/officeDocument/2006/relationships/diagramData" Target="../diagrams/data1.xml"/><Relationship Id="rId9" Type="http://schemas.openxmlformats.org/officeDocument/2006/relationships/image" Target="../media/image89.png"/><Relationship Id="rId14" Type="http://schemas.openxmlformats.org/officeDocument/2006/relationships/image" Target="../media/image94.png"/></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1.png"/><Relationship Id="rId7" Type="http://schemas.openxmlformats.org/officeDocument/2006/relationships/image" Target="../media/image9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96.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4.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4.jp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20.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34.png"/><Relationship Id="rId4" Type="http://schemas.openxmlformats.org/officeDocument/2006/relationships/image" Target="../media/image125.pn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29.png"/></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39.png"/></Relationships>
</file>

<file path=ppt/slides/_rels/slide5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7.emf"/></Relationships>
</file>

<file path=ppt/slides/_rels/slide5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5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5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54.png"/></Relationships>
</file>

<file path=ppt/slides/_rels/slide5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39.png"/></Relationships>
</file>

<file path=ppt/slides/_rels/slide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7.png"/></Relationships>
</file>

<file path=ppt/slides/_rels/slide5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image" Target="../media/image16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4.png"/><Relationship Id="rId4" Type="http://schemas.openxmlformats.org/officeDocument/2006/relationships/image" Target="../media/image163.png"/></Relationships>
</file>

<file path=ppt/slides/_rels/slide6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66.png"/></Relationships>
</file>

<file path=ppt/slides/_rels/slide6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9.png"/></Relationships>
</file>

<file path=ppt/slides/_rels/slide6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7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39.png"/></Relationships>
</file>

<file path=ppt/slides/_rels/slide6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58.png"/></Relationships>
</file>

<file path=ppt/slides/_rels/slide6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6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6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6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4.png"/><Relationship Id="rId4" Type="http://schemas.openxmlformats.org/officeDocument/2006/relationships/image" Target="../media/image18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4.png"/><Relationship Id="rId4" Type="http://schemas.openxmlformats.org/officeDocument/2006/relationships/image" Target="../media/image186.png"/></Relationships>
</file>

<file path=ppt/slides/_rels/slide7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84.png"/><Relationship Id="rId4" Type="http://schemas.openxmlformats.org/officeDocument/2006/relationships/image" Target="../media/image190.png"/></Relationships>
</file>

<file path=ppt/slides/_rels/slide7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5.emf"/><Relationship Id="rId5" Type="http://schemas.openxmlformats.org/officeDocument/2006/relationships/image" Target="../media/image194.png"/><Relationship Id="rId4" Type="http://schemas.openxmlformats.org/officeDocument/2006/relationships/image" Target="../media/image193.png"/></Relationships>
</file>

<file path=ppt/slides/_rels/slide7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8.png"/><Relationship Id="rId4" Type="http://schemas.openxmlformats.org/officeDocument/2006/relationships/image" Target="../media/image197.png"/></Relationships>
</file>

<file path=ppt/slides/_rels/slide7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1.png"/><Relationship Id="rId4" Type="http://schemas.openxmlformats.org/officeDocument/2006/relationships/image" Target="../media/image200.png"/></Relationships>
</file>

<file path=ppt/slides/_rels/slide7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76.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3.png"/><Relationship Id="rId7" Type="http://schemas.openxmlformats.org/officeDocument/2006/relationships/image" Target="../media/image20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7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 Id="rId5" Type="http://schemas.openxmlformats.org/officeDocument/2006/relationships/image" Target="../media/image187.png"/><Relationship Id="rId4" Type="http://schemas.openxmlformats.org/officeDocument/2006/relationships/image" Target="../media/image213.png"/></Relationships>
</file>

<file path=ppt/slides/_rels/slide7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191.png"/></Relationships>
</file>

<file path=ppt/slides/_rels/slide7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6.png"/><Relationship Id="rId4" Type="http://schemas.openxmlformats.org/officeDocument/2006/relationships/image" Target="../media/image19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8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3.png"/><Relationship Id="rId4" Type="http://schemas.openxmlformats.org/officeDocument/2006/relationships/image" Target="../media/image222.png"/></Relationships>
</file>

<file path=ppt/slides/_rels/slide8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5.png"/><Relationship Id="rId4" Type="http://schemas.openxmlformats.org/officeDocument/2006/relationships/image" Target="../media/image224.png"/></Relationships>
</file>

<file path=ppt/slides/_rels/slide8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7.png"/><Relationship Id="rId4" Type="http://schemas.openxmlformats.org/officeDocument/2006/relationships/image" Target="../media/image226.png"/></Relationships>
</file>

<file path=ppt/slides/_rels/slide8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191.png"/></Relationships>
</file>

<file path=ppt/slides/_rels/slide8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9.png"/><Relationship Id="rId5" Type="http://schemas.openxmlformats.org/officeDocument/2006/relationships/image" Target="../media/image104.png"/><Relationship Id="rId4" Type="http://schemas.openxmlformats.org/officeDocument/2006/relationships/image" Target="../media/image191.png"/></Relationships>
</file>

<file path=ppt/slides/_rels/slide8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8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5.png"/></Relationships>
</file>

<file path=ppt/slides/_rels/slide8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7.png"/></Relationships>
</file>

<file path=ppt/slides/_rels/slide8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3.png"/><Relationship Id="rId4" Type="http://schemas.openxmlformats.org/officeDocument/2006/relationships/image" Target="../media/image23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84.png"/><Relationship Id="rId4" Type="http://schemas.openxmlformats.org/officeDocument/2006/relationships/image" Target="../media/image241.png"/></Relationships>
</file>

<file path=ppt/slides/_rels/slide9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203.png"/><Relationship Id="rId4" Type="http://schemas.openxmlformats.org/officeDocument/2006/relationships/image" Target="../media/image216.png"/></Relationships>
</file>

<file path=ppt/slides/_rels/slide9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2.png"/><Relationship Id="rId7" Type="http://schemas.openxmlformats.org/officeDocument/2006/relationships/diagramColors" Target="../diagrams/colors3.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43.png"/></Relationships>
</file>

<file path=ppt/slides/_rels/slide9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4.png"/></Relationships>
</file>

<file path=ppt/slides/_rels/slide9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5.png"/></Relationships>
</file>

<file path=ppt/slides/_rels/slide95.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203.png"/><Relationship Id="rId4" Type="http://schemas.openxmlformats.org/officeDocument/2006/relationships/image" Target="../media/image247.png"/></Relationships>
</file>

<file path=ppt/slides/_rels/slide9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203.png"/><Relationship Id="rId4" Type="http://schemas.openxmlformats.org/officeDocument/2006/relationships/image" Target="../media/image248.png"/></Relationships>
</file>

<file path=ppt/slides/_rels/slide9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49.png"/><Relationship Id="rId7" Type="http://schemas.openxmlformats.org/officeDocument/2006/relationships/diagramColors" Target="../diagrams/colors4.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comments" Target="../comments/comment1.xml"/><Relationship Id="rId4" Type="http://schemas.openxmlformats.org/officeDocument/2006/relationships/diagramData" Target="../diagrams/data4.xml"/><Relationship Id="rId9" Type="http://schemas.openxmlformats.org/officeDocument/2006/relationships/image" Target="../media/image250.png"/></Relationships>
</file>

<file path=ppt/slides/_rels/slide9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49.png"/><Relationship Id="rId7" Type="http://schemas.openxmlformats.org/officeDocument/2006/relationships/diagramColors" Target="../diagrams/colors5.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comments" Target="../comments/comment2.xml"/><Relationship Id="rId4" Type="http://schemas.openxmlformats.org/officeDocument/2006/relationships/diagramData" Target="../diagrams/data5.xml"/><Relationship Id="rId9" Type="http://schemas.openxmlformats.org/officeDocument/2006/relationships/image" Target="../media/image251.png"/></Relationships>
</file>

<file path=ppt/slides/_rels/slide9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49.png"/><Relationship Id="rId7" Type="http://schemas.openxmlformats.org/officeDocument/2006/relationships/diagramColors" Target="../diagrams/colors6.xml"/><Relationship Id="rId12" Type="http://schemas.openxmlformats.org/officeDocument/2006/relationships/comments" Target="../comments/comment3.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image" Target="../media/image254.png"/><Relationship Id="rId5" Type="http://schemas.openxmlformats.org/officeDocument/2006/relationships/diagramLayout" Target="../diagrams/layout6.xml"/><Relationship Id="rId10" Type="http://schemas.openxmlformats.org/officeDocument/2006/relationships/image" Target="../media/image253.png"/><Relationship Id="rId4" Type="http://schemas.openxmlformats.org/officeDocument/2006/relationships/diagramData" Target="../diagrams/data6.xml"/><Relationship Id="rId9" Type="http://schemas.openxmlformats.org/officeDocument/2006/relationships/image" Target="../media/image2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13063" y="0"/>
            <a:ext cx="12178937" cy="7206888"/>
            <a:chOff x="13063" y="13063"/>
            <a:chExt cx="12178937" cy="7206888"/>
          </a:xfrm>
        </p:grpSpPr>
        <p:grpSp>
          <p:nvGrpSpPr>
            <p:cNvPr id="3" name="Grupo 2"/>
            <p:cNvGrpSpPr/>
            <p:nvPr/>
          </p:nvGrpSpPr>
          <p:grpSpPr>
            <a:xfrm>
              <a:off x="13063" y="13063"/>
              <a:ext cx="12178937" cy="7206888"/>
              <a:chOff x="13063" y="13063"/>
              <a:chExt cx="12178937" cy="7206888"/>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190" t="181"/>
              <a:stretch/>
            </p:blipFill>
            <p:spPr bwMode="auto">
              <a:xfrm>
                <a:off x="13063" y="13063"/>
                <a:ext cx="12178937" cy="7206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340576" y="2730136"/>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852" y="311668"/>
              <a:ext cx="1272217" cy="1265328"/>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2882" y="5976894"/>
              <a:ext cx="3292844" cy="1069986"/>
            </a:xfrm>
            <a:prstGeom prst="rect">
              <a:avLst/>
            </a:prstGeom>
          </p:spPr>
        </p:pic>
        <p:sp>
          <p:nvSpPr>
            <p:cNvPr id="7" name="CuadroTexto 6"/>
            <p:cNvSpPr txBox="1"/>
            <p:nvPr/>
          </p:nvSpPr>
          <p:spPr>
            <a:xfrm>
              <a:off x="3025787" y="4082141"/>
              <a:ext cx="6350656" cy="1384995"/>
            </a:xfrm>
            <a:prstGeom prst="rect">
              <a:avLst/>
            </a:prstGeom>
            <a:noFill/>
          </p:spPr>
          <p:txBody>
            <a:bodyPr wrap="square" rtlCol="0">
              <a:spAutoFit/>
            </a:bodyPr>
            <a:lstStyle/>
            <a:p>
              <a:pPr algn="ctr"/>
              <a:r>
                <a:rPr lang="es-MX" sz="2800" b="1" dirty="0" smtClean="0">
                  <a:solidFill>
                    <a:srgbClr val="002060"/>
                  </a:solidFill>
                  <a:latin typeface="Comic Sans MS" panose="030F0702030302020204" pitchFamily="66" charset="0"/>
                </a:rPr>
                <a:t>Centro de Servicios Judiciales para los Juzgados Civiles y de Familia </a:t>
              </a:r>
            </a:p>
            <a:p>
              <a:pPr algn="ctr"/>
              <a:r>
                <a:rPr lang="es-MX" sz="2800" b="1" dirty="0" smtClean="0">
                  <a:solidFill>
                    <a:srgbClr val="002060"/>
                  </a:solidFill>
                  <a:latin typeface="Comic Sans MS" panose="030F0702030302020204" pitchFamily="66" charset="0"/>
                </a:rPr>
                <a:t>CSJCF</a:t>
              </a:r>
              <a:endParaRPr lang="es-MX" sz="2800" b="1" dirty="0">
                <a:solidFill>
                  <a:srgbClr val="002060"/>
                </a:solidFill>
                <a:latin typeface="Comic Sans MS" panose="030F0702030302020204" pitchFamily="66" charset="0"/>
              </a:endParaRPr>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219</a:t>
              </a:r>
              <a:endParaRPr lang="es-CO" sz="3600" b="1" dirty="0">
                <a:solidFill>
                  <a:schemeClr val="bg1"/>
                </a:solidFill>
              </a:endParaRPr>
            </a:p>
          </p:txBody>
        </p:sp>
      </p:grpSp>
      <p:pic>
        <p:nvPicPr>
          <p:cNvPr id="10" name="Imagen 9"/>
          <p:cNvPicPr>
            <a:picLocks noChangeAspect="1"/>
          </p:cNvPicPr>
          <p:nvPr/>
        </p:nvPicPr>
        <p:blipFill rotWithShape="1">
          <a:blip r:embed="rId5"/>
          <a:srcRect b="51229"/>
          <a:stretch/>
        </p:blipFill>
        <p:spPr>
          <a:xfrm>
            <a:off x="-1738181" y="1835074"/>
            <a:ext cx="11967485" cy="2072422"/>
          </a:xfrm>
          <a:prstGeom prst="rect">
            <a:avLst/>
          </a:prstGeom>
        </p:spPr>
      </p:pic>
    </p:spTree>
    <p:extLst>
      <p:ext uri="{BB962C8B-B14F-4D97-AF65-F5344CB8AC3E}">
        <p14:creationId xmlns:p14="http://schemas.microsoft.com/office/powerpoint/2010/main" val="3548478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279896" y="0"/>
            <a:ext cx="12937378" cy="6879945"/>
            <a:chOff x="-187298" y="-30728"/>
            <a:chExt cx="12937378" cy="6879945"/>
          </a:xfrm>
        </p:grpSpPr>
        <p:grpSp>
          <p:nvGrpSpPr>
            <p:cNvPr id="11" name="Grupo 10"/>
            <p:cNvGrpSpPr/>
            <p:nvPr/>
          </p:nvGrpSpPr>
          <p:grpSpPr>
            <a:xfrm>
              <a:off x="107208" y="-30728"/>
              <a:ext cx="12642872" cy="6879945"/>
              <a:chOff x="0" y="0"/>
              <a:chExt cx="12642872" cy="6879945"/>
            </a:xfrm>
          </p:grpSpPr>
          <p:grpSp>
            <p:nvGrpSpPr>
              <p:cNvPr id="15" name="Grupo 14"/>
              <p:cNvGrpSpPr/>
              <p:nvPr/>
            </p:nvGrpSpPr>
            <p:grpSpPr>
              <a:xfrm>
                <a:off x="28541" y="0"/>
                <a:ext cx="12614331" cy="5355771"/>
                <a:chOff x="80792" y="335825"/>
                <a:chExt cx="12614331" cy="5355771"/>
              </a:xfrm>
            </p:grpSpPr>
            <p:grpSp>
              <p:nvGrpSpPr>
                <p:cNvPr id="9" name="Grupo 8"/>
                <p:cNvGrpSpPr/>
                <p:nvPr/>
              </p:nvGrpSpPr>
              <p:grpSpPr>
                <a:xfrm>
                  <a:off x="80792" y="335825"/>
                  <a:ext cx="12614331" cy="5355771"/>
                  <a:chOff x="93855" y="348888"/>
                  <a:chExt cx="12614331" cy="5355771"/>
                </a:xfrm>
              </p:grpSpPr>
              <p:grpSp>
                <p:nvGrpSpPr>
                  <p:cNvPr id="3" name="Grupo 2"/>
                  <p:cNvGrpSpPr/>
                  <p:nvPr/>
                </p:nvGrpSpPr>
                <p:grpSpPr>
                  <a:xfrm>
                    <a:off x="93855" y="348888"/>
                    <a:ext cx="12126686" cy="5355771"/>
                    <a:chOff x="93855" y="348888"/>
                    <a:chExt cx="12126686" cy="5355771"/>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1168"/>
                    <a:stretch/>
                  </p:blipFill>
                  <p:spPr bwMode="auto">
                    <a:xfrm>
                      <a:off x="93855" y="348888"/>
                      <a:ext cx="12126686" cy="535577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pic>
            <p:nvPicPr>
              <p:cNvPr id="25" name="Imagen 24"/>
              <p:cNvPicPr>
                <a:picLocks noChangeAspect="1"/>
              </p:cNvPicPr>
              <p:nvPr/>
            </p:nvPicPr>
            <p:blipFill>
              <a:blip r:embed="rId3"/>
              <a:stretch>
                <a:fillRect/>
              </a:stretch>
            </p:blipFill>
            <p:spPr>
              <a:xfrm>
                <a:off x="0" y="5813053"/>
                <a:ext cx="3292125" cy="1066892"/>
              </a:xfrm>
              <a:prstGeom prst="rect">
                <a:avLst/>
              </a:prstGeom>
            </p:spPr>
          </p:pic>
          <p:pic>
            <p:nvPicPr>
              <p:cNvPr id="10" name="Imagen 9"/>
              <p:cNvPicPr>
                <a:picLocks noChangeAspect="1"/>
              </p:cNvPicPr>
              <p:nvPr/>
            </p:nvPicPr>
            <p:blipFill rotWithShape="1">
              <a:blip r:embed="rId4"/>
              <a:srcRect l="4624"/>
              <a:stretch/>
            </p:blipFill>
            <p:spPr>
              <a:xfrm>
                <a:off x="1057445" y="2839463"/>
                <a:ext cx="9980341" cy="3468891"/>
              </a:xfrm>
              <a:prstGeom prst="rect">
                <a:avLst/>
              </a:prstGeom>
            </p:spPr>
          </p:pic>
        </p:grpSp>
        <p:sp>
          <p:nvSpPr>
            <p:cNvPr id="12" name="CuadroTexto 11"/>
            <p:cNvSpPr txBox="1"/>
            <p:nvPr/>
          </p:nvSpPr>
          <p:spPr>
            <a:xfrm>
              <a:off x="1333195" y="1907391"/>
              <a:ext cx="8677578" cy="830997"/>
            </a:xfrm>
            <a:prstGeom prst="rect">
              <a:avLst/>
            </a:prstGeom>
            <a:noFill/>
          </p:spPr>
          <p:txBody>
            <a:bodyPr wrap="square" rtlCol="0">
              <a:spAutoFit/>
            </a:bodyPr>
            <a:lstStyle/>
            <a:p>
              <a:pPr algn="ctr"/>
              <a:r>
                <a:rPr lang="es-CO" sz="2400" dirty="0" smtClean="0">
                  <a:solidFill>
                    <a:srgbClr val="0070C0"/>
                  </a:solidFill>
                  <a:latin typeface="Comic Sans MS" panose="030F0702030302020204" pitchFamily="66" charset="0"/>
                </a:rPr>
                <a:t>La reducción en los tiempos procesales para los Juzgados Civiles Municipales es de 44% aproximadamente</a:t>
              </a:r>
              <a:r>
                <a:rPr lang="es-CO" sz="2400" dirty="0" smtClean="0">
                  <a:solidFill>
                    <a:srgbClr val="0070C0"/>
                  </a:solidFill>
                </a:rPr>
                <a:t>. </a:t>
              </a:r>
              <a:endParaRPr lang="es-CO" sz="2400" dirty="0">
                <a:solidFill>
                  <a:srgbClr val="0070C0"/>
                </a:solidFill>
              </a:endParaRPr>
            </a:p>
          </p:txBody>
        </p:sp>
        <p:sp>
          <p:nvSpPr>
            <p:cNvPr id="18" name="CuadroTexto 17"/>
            <p:cNvSpPr txBox="1"/>
            <p:nvPr/>
          </p:nvSpPr>
          <p:spPr>
            <a:xfrm>
              <a:off x="3819667" y="1776405"/>
              <a:ext cx="4741817" cy="369332"/>
            </a:xfrm>
            <a:prstGeom prst="rect">
              <a:avLst/>
            </a:prstGeom>
            <a:noFill/>
          </p:spPr>
          <p:txBody>
            <a:bodyPr wrap="square" rtlCol="0">
              <a:spAutoFit/>
            </a:bodyPr>
            <a:lstStyle/>
            <a:p>
              <a:endParaRPr lang="es-CO" dirty="0"/>
            </a:p>
          </p:txBody>
        </p:sp>
        <p:sp>
          <p:nvSpPr>
            <p:cNvPr id="21" name="Rectángulo redondeado 20"/>
            <p:cNvSpPr/>
            <p:nvPr/>
          </p:nvSpPr>
          <p:spPr>
            <a:xfrm>
              <a:off x="92598" y="83248"/>
              <a:ext cx="4024056" cy="1219446"/>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2" name="CuadroTexto 21"/>
            <p:cNvSpPr txBox="1"/>
            <p:nvPr/>
          </p:nvSpPr>
          <p:spPr>
            <a:xfrm>
              <a:off x="-187298" y="177012"/>
              <a:ext cx="3881135" cy="1200329"/>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1. Gestión y Medición </a:t>
              </a:r>
            </a:p>
            <a:p>
              <a:pPr algn="ctr"/>
              <a:r>
                <a:rPr lang="es-CO" sz="2400" b="1" dirty="0">
                  <a:solidFill>
                    <a:schemeClr val="bg1"/>
                  </a:solidFill>
                  <a:latin typeface="Comic Sans MS" panose="030F0702030302020204" pitchFamily="66" charset="0"/>
                </a:rPr>
                <a:t>T</a:t>
              </a:r>
              <a:r>
                <a:rPr lang="es-CO" sz="2400" b="1" dirty="0" smtClean="0">
                  <a:solidFill>
                    <a:schemeClr val="bg1"/>
                  </a:solidFill>
                  <a:latin typeface="Comic Sans MS" panose="030F0702030302020204" pitchFamily="66" charset="0"/>
                </a:rPr>
                <a:t>iempos Procesales Municipal</a:t>
              </a:r>
              <a:endParaRPr lang="es-CO" sz="2400" dirty="0">
                <a:latin typeface="Comic Sans MS" panose="030F0702030302020204" pitchFamily="66" charset="0"/>
              </a:endParaRPr>
            </a:p>
          </p:txBody>
        </p:sp>
        <p:sp>
          <p:nvSpPr>
            <p:cNvPr id="23" name="Conector 22"/>
            <p:cNvSpPr/>
            <p:nvPr/>
          </p:nvSpPr>
          <p:spPr>
            <a:xfrm>
              <a:off x="3347153" y="-6471"/>
              <a:ext cx="1536298" cy="141998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Conector 23"/>
            <p:cNvSpPr/>
            <p:nvPr/>
          </p:nvSpPr>
          <p:spPr>
            <a:xfrm>
              <a:off x="3507139" y="116061"/>
              <a:ext cx="1211997" cy="11295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CuadroTexto 25"/>
            <p:cNvSpPr txBox="1"/>
            <p:nvPr/>
          </p:nvSpPr>
          <p:spPr>
            <a:xfrm>
              <a:off x="3555221" y="399899"/>
              <a:ext cx="1115832" cy="523220"/>
            </a:xfrm>
            <a:prstGeom prst="rect">
              <a:avLst/>
            </a:prstGeom>
            <a:noFill/>
          </p:spPr>
          <p:txBody>
            <a:bodyPr wrap="square" rtlCol="0">
              <a:spAutoFit/>
            </a:bodyPr>
            <a:lstStyle/>
            <a:p>
              <a:r>
                <a:rPr lang="es-CO" sz="2800" b="1" dirty="0" smtClean="0">
                  <a:solidFill>
                    <a:schemeClr val="bg1"/>
                  </a:solidFill>
                  <a:latin typeface="Comic Sans MS" panose="030F0702030302020204" pitchFamily="66" charset="0"/>
                </a:rPr>
                <a:t>2019</a:t>
              </a:r>
              <a:endParaRPr lang="es-CO" sz="2800" b="1" dirty="0">
                <a:solidFill>
                  <a:schemeClr val="bg1"/>
                </a:solidFill>
                <a:latin typeface="Comic Sans MS" panose="030F0702030302020204" pitchFamily="66" charset="0"/>
              </a:endParaRPr>
            </a:p>
          </p:txBody>
        </p:sp>
      </p:grpSp>
    </p:spTree>
    <p:extLst>
      <p:ext uri="{BB962C8B-B14F-4D97-AF65-F5344CB8AC3E}">
        <p14:creationId xmlns:p14="http://schemas.microsoft.com/office/powerpoint/2010/main" val="28887009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o 36"/>
          <p:cNvGrpSpPr/>
          <p:nvPr/>
        </p:nvGrpSpPr>
        <p:grpSpPr>
          <a:xfrm>
            <a:off x="-236607" y="-53186"/>
            <a:ext cx="14702577" cy="6615402"/>
            <a:chOff x="0" y="-9357"/>
            <a:chExt cx="14702577" cy="6615402"/>
          </a:xfrm>
        </p:grpSpPr>
        <p:grpSp>
          <p:nvGrpSpPr>
            <p:cNvPr id="47" name="Grupo 46"/>
            <p:cNvGrpSpPr/>
            <p:nvPr/>
          </p:nvGrpSpPr>
          <p:grpSpPr>
            <a:xfrm>
              <a:off x="0" y="-9357"/>
              <a:ext cx="12614331" cy="5901816"/>
              <a:chOff x="-98914" y="73373"/>
              <a:chExt cx="12614331" cy="5901816"/>
            </a:xfrm>
          </p:grpSpPr>
          <p:grpSp>
            <p:nvGrpSpPr>
              <p:cNvPr id="5" name="Grupo 4"/>
              <p:cNvGrpSpPr/>
              <p:nvPr/>
            </p:nvGrpSpPr>
            <p:grpSpPr>
              <a:xfrm>
                <a:off x="-98914" y="73373"/>
                <a:ext cx="12614331" cy="5819046"/>
                <a:chOff x="-175359" y="149072"/>
                <a:chExt cx="12614331" cy="5819046"/>
              </a:xfrm>
            </p:grpSpPr>
            <p:grpSp>
              <p:nvGrpSpPr>
                <p:cNvPr id="11" name="Grupo 10"/>
                <p:cNvGrpSpPr/>
                <p:nvPr/>
              </p:nvGrpSpPr>
              <p:grpSpPr>
                <a:xfrm>
                  <a:off x="-175359" y="149072"/>
                  <a:ext cx="12614331" cy="5819046"/>
                  <a:chOff x="28541" y="172871"/>
                  <a:chExt cx="12614331" cy="5819046"/>
                </a:xfrm>
              </p:grpSpPr>
              <p:grpSp>
                <p:nvGrpSpPr>
                  <p:cNvPr id="15" name="Grupo 14"/>
                  <p:cNvGrpSpPr/>
                  <p:nvPr/>
                </p:nvGrpSpPr>
                <p:grpSpPr>
                  <a:xfrm>
                    <a:off x="28541" y="172871"/>
                    <a:ext cx="12614331" cy="5819046"/>
                    <a:chOff x="80792" y="508696"/>
                    <a:chExt cx="12614331" cy="5819046"/>
                  </a:xfrm>
                </p:grpSpPr>
                <p:grpSp>
                  <p:nvGrpSpPr>
                    <p:cNvPr id="9" name="Grupo 8"/>
                    <p:cNvGrpSpPr/>
                    <p:nvPr/>
                  </p:nvGrpSpPr>
                  <p:grpSpPr>
                    <a:xfrm>
                      <a:off x="402743" y="508696"/>
                      <a:ext cx="12292380" cy="5819046"/>
                      <a:chOff x="415806" y="521759"/>
                      <a:chExt cx="12292380" cy="5819046"/>
                    </a:xfrm>
                  </p:grpSpPr>
                  <p:grpSp>
                    <p:nvGrpSpPr>
                      <p:cNvPr id="3" name="Grupo 2"/>
                      <p:cNvGrpSpPr/>
                      <p:nvPr/>
                    </p:nvGrpSpPr>
                    <p:grpSpPr>
                      <a:xfrm>
                        <a:off x="415806" y="521759"/>
                        <a:ext cx="11977674" cy="5232521"/>
                        <a:chOff x="415806" y="521759"/>
                        <a:chExt cx="11977674" cy="5232521"/>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8235" t="4652" b="21812"/>
                        <a:stretch/>
                      </p:blipFill>
                      <p:spPr bwMode="auto">
                        <a:xfrm>
                          <a:off x="415806" y="521759"/>
                          <a:ext cx="11977674" cy="523252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U6%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CuadroTexto 3"/>
            <p:cNvSpPr txBox="1"/>
            <p:nvPr/>
          </p:nvSpPr>
          <p:spPr>
            <a:xfrm>
              <a:off x="6146902" y="2399472"/>
              <a:ext cx="5628001" cy="369332"/>
            </a:xfrm>
            <a:prstGeom prst="rect">
              <a:avLst/>
            </a:prstGeom>
            <a:noFill/>
          </p:spPr>
          <p:txBody>
            <a:bodyPr wrap="square" rtlCol="0">
              <a:spAutoFit/>
            </a:bodyPr>
            <a:lstStyle/>
            <a:p>
              <a:pPr algn="ctr"/>
              <a:r>
                <a:rPr lang="es-MX" dirty="0"/>
                <a:t>    </a:t>
              </a:r>
              <a:endParaRPr lang="es-CO" dirty="0"/>
            </a:p>
          </p:txBody>
        </p:sp>
        <p:graphicFrame>
          <p:nvGraphicFramePr>
            <p:cNvPr id="12" name="Diagrama 11"/>
            <p:cNvGraphicFramePr/>
            <p:nvPr>
              <p:extLst>
                <p:ext uri="{D42A27DB-BD31-4B8C-83A1-F6EECF244321}">
                  <p14:modId xmlns:p14="http://schemas.microsoft.com/office/powerpoint/2010/main" val="1499246080"/>
                </p:ext>
              </p:extLst>
            </p:nvPr>
          </p:nvGraphicFramePr>
          <p:xfrm>
            <a:off x="4858797" y="1830316"/>
            <a:ext cx="9843780" cy="4775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CuadroTexto 18"/>
            <p:cNvSpPr txBox="1"/>
            <p:nvPr/>
          </p:nvSpPr>
          <p:spPr>
            <a:xfrm>
              <a:off x="8053960" y="2507653"/>
              <a:ext cx="130356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Peal</a:t>
              </a:r>
              <a:endParaRPr lang="es-CO" sz="2400" b="1" dirty="0">
                <a:solidFill>
                  <a:schemeClr val="bg1"/>
                </a:solidFill>
                <a:latin typeface="Comic Sans MS" panose="030F0702030302020204" pitchFamily="66" charset="0"/>
              </a:endParaRPr>
            </a:p>
          </p:txBody>
        </p:sp>
        <p:sp>
          <p:nvSpPr>
            <p:cNvPr id="28" name="CuadroTexto 27"/>
            <p:cNvSpPr txBox="1"/>
            <p:nvPr/>
          </p:nvSpPr>
          <p:spPr>
            <a:xfrm>
              <a:off x="10366126" y="3939816"/>
              <a:ext cx="137472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Laboral</a:t>
              </a:r>
              <a:endParaRPr lang="es-CO" sz="2400" b="1" dirty="0">
                <a:solidFill>
                  <a:schemeClr val="bg1"/>
                </a:solidFill>
                <a:latin typeface="Comic Sans MS" panose="030F0702030302020204" pitchFamily="66" charset="0"/>
              </a:endParaRPr>
            </a:p>
          </p:txBody>
        </p:sp>
        <p:sp>
          <p:nvSpPr>
            <p:cNvPr id="32" name="Rectángulo 31"/>
            <p:cNvSpPr/>
            <p:nvPr/>
          </p:nvSpPr>
          <p:spPr>
            <a:xfrm>
              <a:off x="542027" y="1943532"/>
              <a:ext cx="6096000" cy="338554"/>
            </a:xfrm>
            <a:prstGeom prst="rect">
              <a:avLst/>
            </a:prstGeom>
          </p:spPr>
          <p:txBody>
            <a:bodyPr>
              <a:spAutoFit/>
            </a:bodyPr>
            <a:lstStyle/>
            <a:p>
              <a:pPr algn="ctr"/>
              <a:endParaRPr lang="es-CO" sz="1600" dirty="0">
                <a:latin typeface="Comic Sans MS" panose="030F0702030302020204" pitchFamily="66" charset="0"/>
              </a:endParaRPr>
            </a:p>
          </p:txBody>
        </p:sp>
        <p:sp>
          <p:nvSpPr>
            <p:cNvPr id="33" name="Rectángulo 32"/>
            <p:cNvSpPr/>
            <p:nvPr/>
          </p:nvSpPr>
          <p:spPr>
            <a:xfrm>
              <a:off x="554092" y="3576698"/>
              <a:ext cx="6096000" cy="369332"/>
            </a:xfrm>
            <a:prstGeom prst="rect">
              <a:avLst/>
            </a:prstGeom>
          </p:spPr>
          <p:txBody>
            <a:bodyPr>
              <a:spAutoFit/>
            </a:bodyPr>
            <a:lstStyle/>
            <a:p>
              <a:pPr algn="ctr"/>
              <a:endParaRPr lang="es-CO" dirty="0"/>
            </a:p>
          </p:txBody>
        </p:sp>
      </p:grpSp>
      <p:sp>
        <p:nvSpPr>
          <p:cNvPr id="20" name="Rectángulo 19"/>
          <p:cNvSpPr/>
          <p:nvPr/>
        </p:nvSpPr>
        <p:spPr>
          <a:xfrm>
            <a:off x="7875373" y="2954359"/>
            <a:ext cx="3538966"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35" name="CuadroTexto 34"/>
          <p:cNvSpPr txBox="1"/>
          <p:nvPr/>
        </p:nvSpPr>
        <p:spPr>
          <a:xfrm>
            <a:off x="6802058" y="2088543"/>
            <a:ext cx="1836560" cy="769441"/>
          </a:xfrm>
          <a:prstGeom prst="rect">
            <a:avLst/>
          </a:prstGeom>
          <a:noFill/>
        </p:spPr>
        <p:txBody>
          <a:bodyPr wrap="square" rtlCol="0">
            <a:spAutoFit/>
          </a:bodyPr>
          <a:lstStyle/>
          <a:p>
            <a:r>
              <a:rPr lang="es-CO" sz="4400" dirty="0" smtClean="0">
                <a:latin typeface="Comic Sans MS" panose="030F0702030302020204" pitchFamily="66" charset="0"/>
              </a:rPr>
              <a:t> </a:t>
            </a:r>
            <a:endParaRPr lang="es-CO" sz="4400" dirty="0">
              <a:latin typeface="Comic Sans MS" panose="030F0702030302020204" pitchFamily="66" charset="0"/>
            </a:endParaRPr>
          </a:p>
        </p:txBody>
      </p:sp>
      <p:pic>
        <p:nvPicPr>
          <p:cNvPr id="6" name="Imagen 5"/>
          <p:cNvPicPr>
            <a:picLocks noChangeAspect="1"/>
          </p:cNvPicPr>
          <p:nvPr/>
        </p:nvPicPr>
        <p:blipFill>
          <a:blip r:embed="rId8"/>
          <a:stretch>
            <a:fillRect/>
          </a:stretch>
        </p:blipFill>
        <p:spPr>
          <a:xfrm>
            <a:off x="-1993962" y="6150"/>
            <a:ext cx="8260796" cy="1670449"/>
          </a:xfrm>
          <a:prstGeom prst="rect">
            <a:avLst/>
          </a:prstGeom>
        </p:spPr>
      </p:pic>
      <p:pic>
        <p:nvPicPr>
          <p:cNvPr id="1029" name="Imagen 1028"/>
          <p:cNvPicPr>
            <a:picLocks noChangeAspect="1"/>
          </p:cNvPicPr>
          <p:nvPr/>
        </p:nvPicPr>
        <p:blipFill rotWithShape="1">
          <a:blip r:embed="rId9"/>
          <a:srcRect l="20824" t="25663" r="40202" b="60710"/>
          <a:stretch/>
        </p:blipFill>
        <p:spPr>
          <a:xfrm>
            <a:off x="427253" y="1948996"/>
            <a:ext cx="5070943" cy="996873"/>
          </a:xfrm>
          <a:prstGeom prst="rect">
            <a:avLst/>
          </a:prstGeom>
        </p:spPr>
      </p:pic>
      <p:sp>
        <p:nvSpPr>
          <p:cNvPr id="1030" name="Rectángulo 1029"/>
          <p:cNvSpPr/>
          <p:nvPr/>
        </p:nvSpPr>
        <p:spPr>
          <a:xfrm>
            <a:off x="6969114" y="1886482"/>
            <a:ext cx="4614048" cy="1877437"/>
          </a:xfrm>
          <a:prstGeom prst="rect">
            <a:avLst/>
          </a:prstGeom>
        </p:spPr>
        <p:txBody>
          <a:bodyPr wrap="square">
            <a:spAutoFit/>
          </a:bodyPr>
          <a:lstStyle/>
          <a:p>
            <a:pPr algn="ctr"/>
            <a:r>
              <a:rPr lang="es-MX" b="1" dirty="0" smtClean="0">
                <a:solidFill>
                  <a:srgbClr val="002060"/>
                </a:solidFill>
                <a:latin typeface="Comic Sans MS" panose="030F0702030302020204" pitchFamily="66" charset="0"/>
              </a:rPr>
              <a:t>AVISO JUDICIAL </a:t>
            </a:r>
          </a:p>
          <a:p>
            <a:endParaRPr lang="es-MX" b="1" dirty="0">
              <a:solidFill>
                <a:srgbClr val="002060"/>
              </a:solidFill>
              <a:latin typeface="Comic Sans MS" panose="030F0702030302020204" pitchFamily="66" charset="0"/>
            </a:endParaRPr>
          </a:p>
          <a:p>
            <a:pPr algn="just"/>
            <a:r>
              <a:rPr lang="es-MX" sz="1600" dirty="0" smtClean="0">
                <a:solidFill>
                  <a:srgbClr val="002060"/>
                </a:solidFill>
                <a:latin typeface="Comic Sans MS" panose="030F0702030302020204" pitchFamily="66" charset="0"/>
              </a:rPr>
              <a:t>Se </a:t>
            </a:r>
            <a:r>
              <a:rPr lang="es-MX" sz="1600" dirty="0">
                <a:solidFill>
                  <a:srgbClr val="002060"/>
                </a:solidFill>
                <a:latin typeface="Comic Sans MS" panose="030F0702030302020204" pitchFamily="66" charset="0"/>
              </a:rPr>
              <a:t>dan a conocer políticas y temas que surgen desde el Consejo Seccional o la Dirección Ejecutiva (genero, calidad, </a:t>
            </a:r>
            <a:r>
              <a:rPr lang="es-MX" sz="1600" dirty="0" smtClean="0">
                <a:solidFill>
                  <a:srgbClr val="002060"/>
                </a:solidFill>
                <a:latin typeface="Comic Sans MS" panose="030F0702030302020204" pitchFamily="66" charset="0"/>
              </a:rPr>
              <a:t>indígenas, </a:t>
            </a:r>
            <a:r>
              <a:rPr lang="es-MX" sz="1600" dirty="0">
                <a:solidFill>
                  <a:srgbClr val="002060"/>
                </a:solidFill>
                <a:latin typeface="Comic Sans MS" panose="030F0702030302020204" pitchFamily="66" charset="0"/>
              </a:rPr>
              <a:t>etc.) y otros eventos del Distrito. Va dirigido a los usuarios internos de la Rama Judicial.</a:t>
            </a:r>
            <a:endParaRPr lang="es-CO" sz="1600" dirty="0">
              <a:solidFill>
                <a:srgbClr val="002060"/>
              </a:solidFill>
              <a:latin typeface="Comic Sans MS" panose="030F0702030302020204" pitchFamily="66" charset="0"/>
            </a:endParaRPr>
          </a:p>
        </p:txBody>
      </p:sp>
      <p:sp>
        <p:nvSpPr>
          <p:cNvPr id="1031" name="Rectángulo 1030"/>
          <p:cNvSpPr/>
          <p:nvPr/>
        </p:nvSpPr>
        <p:spPr>
          <a:xfrm>
            <a:off x="301588" y="4851598"/>
            <a:ext cx="6096000" cy="1354217"/>
          </a:xfrm>
          <a:prstGeom prst="rect">
            <a:avLst/>
          </a:prstGeom>
        </p:spPr>
        <p:txBody>
          <a:bodyPr>
            <a:spAutoFit/>
          </a:bodyPr>
          <a:lstStyle/>
          <a:p>
            <a:pPr algn="ctr"/>
            <a:r>
              <a:rPr lang="es-MX" b="1" dirty="0" smtClean="0">
                <a:solidFill>
                  <a:srgbClr val="002060"/>
                </a:solidFill>
                <a:latin typeface="Comic Sans MS" panose="030F0702030302020204" pitchFamily="66" charset="0"/>
              </a:rPr>
              <a:t>BOLETINES DE PRENSA</a:t>
            </a:r>
          </a:p>
          <a:p>
            <a:pPr algn="just"/>
            <a:endParaRPr lang="es-MX" sz="1600" dirty="0" smtClean="0">
              <a:solidFill>
                <a:srgbClr val="002060"/>
              </a:solidFill>
              <a:latin typeface="Comic Sans MS" panose="030F0702030302020204" pitchFamily="66" charset="0"/>
            </a:endParaRPr>
          </a:p>
          <a:p>
            <a:pPr algn="just"/>
            <a:r>
              <a:rPr lang="es-MX" sz="1600" dirty="0" smtClean="0">
                <a:solidFill>
                  <a:srgbClr val="002060"/>
                </a:solidFill>
                <a:latin typeface="Comic Sans MS" panose="030F0702030302020204" pitchFamily="66" charset="0"/>
              </a:rPr>
              <a:t>Noticias </a:t>
            </a:r>
            <a:r>
              <a:rPr lang="es-MX" sz="1600" dirty="0">
                <a:solidFill>
                  <a:srgbClr val="002060"/>
                </a:solidFill>
                <a:latin typeface="Comic Sans MS" panose="030F0702030302020204" pitchFamily="66" charset="0"/>
              </a:rPr>
              <a:t>de interés general para los medios de comunicación y la comunidad, acerca de los acontecimientos importantes que se lleven a cabo en el Distrito.</a:t>
            </a:r>
            <a:endParaRPr lang="es-CO" sz="1600" dirty="0">
              <a:solidFill>
                <a:srgbClr val="002060"/>
              </a:solidFill>
              <a:latin typeface="Comic Sans MS" panose="030F0702030302020204" pitchFamily="66" charset="0"/>
            </a:endParaRPr>
          </a:p>
        </p:txBody>
      </p:sp>
      <p:sp>
        <p:nvSpPr>
          <p:cNvPr id="1032" name="Estrella de 10 puntas 1031"/>
          <p:cNvSpPr/>
          <p:nvPr/>
        </p:nvSpPr>
        <p:spPr>
          <a:xfrm>
            <a:off x="856930" y="3165607"/>
            <a:ext cx="1541389" cy="1406479"/>
          </a:xfrm>
          <a:prstGeom prst="star10">
            <a:avLst/>
          </a:prstGeom>
          <a:solidFill>
            <a:srgbClr val="56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33" name="CuadroTexto 1032"/>
          <p:cNvSpPr txBox="1"/>
          <p:nvPr/>
        </p:nvSpPr>
        <p:spPr>
          <a:xfrm>
            <a:off x="1257939" y="3254515"/>
            <a:ext cx="1007316" cy="1323439"/>
          </a:xfrm>
          <a:prstGeom prst="rect">
            <a:avLst/>
          </a:prstGeom>
          <a:noFill/>
        </p:spPr>
        <p:txBody>
          <a:bodyPr wrap="square" rtlCol="0">
            <a:spAutoFit/>
          </a:bodyPr>
          <a:lstStyle/>
          <a:p>
            <a:r>
              <a:rPr lang="es-CO" sz="8000" dirty="0" smtClean="0">
                <a:solidFill>
                  <a:schemeClr val="bg1"/>
                </a:solidFill>
                <a:latin typeface="Comic Sans MS" panose="030F0702030302020204" pitchFamily="66" charset="0"/>
              </a:rPr>
              <a:t>5</a:t>
            </a:r>
            <a:endParaRPr lang="es-CO" sz="8000" dirty="0">
              <a:solidFill>
                <a:schemeClr val="bg1"/>
              </a:solidFill>
              <a:latin typeface="Comic Sans MS" panose="030F0702030302020204" pitchFamily="66" charset="0"/>
            </a:endParaRPr>
          </a:p>
        </p:txBody>
      </p:sp>
      <p:pic>
        <p:nvPicPr>
          <p:cNvPr id="1036" name="Imagen 1035"/>
          <p:cNvPicPr>
            <a:picLocks noChangeAspect="1"/>
          </p:cNvPicPr>
          <p:nvPr/>
        </p:nvPicPr>
        <p:blipFill>
          <a:blip r:embed="rId10"/>
          <a:stretch>
            <a:fillRect/>
          </a:stretch>
        </p:blipFill>
        <p:spPr>
          <a:xfrm>
            <a:off x="3007121" y="3172361"/>
            <a:ext cx="2124574" cy="1593431"/>
          </a:xfrm>
          <a:prstGeom prst="rect">
            <a:avLst/>
          </a:prstGeom>
        </p:spPr>
      </p:pic>
      <p:cxnSp>
        <p:nvCxnSpPr>
          <p:cNvPr id="23" name="Conector recto 22"/>
          <p:cNvCxnSpPr/>
          <p:nvPr/>
        </p:nvCxnSpPr>
        <p:spPr>
          <a:xfrm>
            <a:off x="6605991" y="1839673"/>
            <a:ext cx="0" cy="456439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56" name="Imagen 55"/>
          <p:cNvPicPr>
            <a:picLocks noChangeAspect="1"/>
          </p:cNvPicPr>
          <p:nvPr/>
        </p:nvPicPr>
        <p:blipFill rotWithShape="1">
          <a:blip r:embed="rId11">
            <a:extLst>
              <a:ext uri="{28A0092B-C50C-407E-A947-70E740481C1C}">
                <a14:useLocalDpi xmlns:a14="http://schemas.microsoft.com/office/drawing/2010/main" val="0"/>
              </a:ext>
            </a:extLst>
          </a:blip>
          <a:srcRect l="7722" t="19138" r="11676"/>
          <a:stretch/>
        </p:blipFill>
        <p:spPr>
          <a:xfrm>
            <a:off x="7768733" y="4003221"/>
            <a:ext cx="2731633" cy="2338988"/>
          </a:xfrm>
          <a:prstGeom prst="rect">
            <a:avLst/>
          </a:prstGeom>
        </p:spPr>
      </p:pic>
    </p:spTree>
    <p:extLst>
      <p:ext uri="{BB962C8B-B14F-4D97-AF65-F5344CB8AC3E}">
        <p14:creationId xmlns:p14="http://schemas.microsoft.com/office/powerpoint/2010/main" val="162454491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o 36"/>
          <p:cNvGrpSpPr/>
          <p:nvPr/>
        </p:nvGrpSpPr>
        <p:grpSpPr>
          <a:xfrm>
            <a:off x="-382175" y="9065"/>
            <a:ext cx="14702577" cy="6638060"/>
            <a:chOff x="0" y="-32015"/>
            <a:chExt cx="14702577" cy="6638060"/>
          </a:xfrm>
        </p:grpSpPr>
        <p:grpSp>
          <p:nvGrpSpPr>
            <p:cNvPr id="47" name="Grupo 46"/>
            <p:cNvGrpSpPr/>
            <p:nvPr/>
          </p:nvGrpSpPr>
          <p:grpSpPr>
            <a:xfrm>
              <a:off x="0" y="-32015"/>
              <a:ext cx="12614331" cy="5924474"/>
              <a:chOff x="-98914" y="50715"/>
              <a:chExt cx="12614331" cy="5924474"/>
            </a:xfrm>
          </p:grpSpPr>
          <p:grpSp>
            <p:nvGrpSpPr>
              <p:cNvPr id="5" name="Grupo 4"/>
              <p:cNvGrpSpPr/>
              <p:nvPr/>
            </p:nvGrpSpPr>
            <p:grpSpPr>
              <a:xfrm>
                <a:off x="-98914" y="50715"/>
                <a:ext cx="12614331" cy="5841704"/>
                <a:chOff x="-175359" y="126414"/>
                <a:chExt cx="12614331" cy="5841704"/>
              </a:xfrm>
            </p:grpSpPr>
            <p:grpSp>
              <p:nvGrpSpPr>
                <p:cNvPr id="11" name="Grupo 10"/>
                <p:cNvGrpSpPr/>
                <p:nvPr/>
              </p:nvGrpSpPr>
              <p:grpSpPr>
                <a:xfrm>
                  <a:off x="-175359" y="126414"/>
                  <a:ext cx="12614331" cy="5841704"/>
                  <a:chOff x="28541" y="150213"/>
                  <a:chExt cx="12614331" cy="5841704"/>
                </a:xfrm>
              </p:grpSpPr>
              <p:grpSp>
                <p:nvGrpSpPr>
                  <p:cNvPr id="15" name="Grupo 14"/>
                  <p:cNvGrpSpPr/>
                  <p:nvPr/>
                </p:nvGrpSpPr>
                <p:grpSpPr>
                  <a:xfrm>
                    <a:off x="28541" y="150213"/>
                    <a:ext cx="12614331" cy="5841704"/>
                    <a:chOff x="80792" y="486038"/>
                    <a:chExt cx="12614331" cy="5841704"/>
                  </a:xfrm>
                </p:grpSpPr>
                <p:grpSp>
                  <p:nvGrpSpPr>
                    <p:cNvPr id="9" name="Grupo 8"/>
                    <p:cNvGrpSpPr/>
                    <p:nvPr/>
                  </p:nvGrpSpPr>
                  <p:grpSpPr>
                    <a:xfrm>
                      <a:off x="677625" y="486038"/>
                      <a:ext cx="12017498" cy="5841704"/>
                      <a:chOff x="690688" y="499101"/>
                      <a:chExt cx="12017498" cy="5841704"/>
                    </a:xfrm>
                  </p:grpSpPr>
                  <p:grpSp>
                    <p:nvGrpSpPr>
                      <p:cNvPr id="3" name="Grupo 2"/>
                      <p:cNvGrpSpPr/>
                      <p:nvPr/>
                    </p:nvGrpSpPr>
                    <p:grpSpPr>
                      <a:xfrm>
                        <a:off x="777618" y="499101"/>
                        <a:ext cx="11858105" cy="5232521"/>
                        <a:chOff x="777618" y="499101"/>
                        <a:chExt cx="11858105" cy="5232521"/>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9150" t="4652" b="21812"/>
                        <a:stretch/>
                      </p:blipFill>
                      <p:spPr bwMode="auto">
                        <a:xfrm>
                          <a:off x="777618" y="499101"/>
                          <a:ext cx="11858105" cy="523252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U6%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CuadroTexto 3"/>
            <p:cNvSpPr txBox="1"/>
            <p:nvPr/>
          </p:nvSpPr>
          <p:spPr>
            <a:xfrm>
              <a:off x="6146902" y="2399472"/>
              <a:ext cx="5628001" cy="369332"/>
            </a:xfrm>
            <a:prstGeom prst="rect">
              <a:avLst/>
            </a:prstGeom>
            <a:noFill/>
          </p:spPr>
          <p:txBody>
            <a:bodyPr wrap="square" rtlCol="0">
              <a:spAutoFit/>
            </a:bodyPr>
            <a:lstStyle/>
            <a:p>
              <a:pPr algn="ctr"/>
              <a:r>
                <a:rPr lang="es-MX" dirty="0"/>
                <a:t>    </a:t>
              </a:r>
              <a:endParaRPr lang="es-CO" dirty="0"/>
            </a:p>
          </p:txBody>
        </p:sp>
        <p:graphicFrame>
          <p:nvGraphicFramePr>
            <p:cNvPr id="12" name="Diagrama 11"/>
            <p:cNvGraphicFramePr/>
            <p:nvPr>
              <p:extLst>
                <p:ext uri="{D42A27DB-BD31-4B8C-83A1-F6EECF244321}">
                  <p14:modId xmlns:p14="http://schemas.microsoft.com/office/powerpoint/2010/main" val="1499246080"/>
                </p:ext>
              </p:extLst>
            </p:nvPr>
          </p:nvGraphicFramePr>
          <p:xfrm>
            <a:off x="4858797" y="1830316"/>
            <a:ext cx="9843780" cy="4775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CuadroTexto 18"/>
            <p:cNvSpPr txBox="1"/>
            <p:nvPr/>
          </p:nvSpPr>
          <p:spPr>
            <a:xfrm>
              <a:off x="8053960" y="2507653"/>
              <a:ext cx="130356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Peal</a:t>
              </a:r>
              <a:endParaRPr lang="es-CO" sz="2400" b="1" dirty="0">
                <a:solidFill>
                  <a:schemeClr val="bg1"/>
                </a:solidFill>
                <a:latin typeface="Comic Sans MS" panose="030F0702030302020204" pitchFamily="66" charset="0"/>
              </a:endParaRPr>
            </a:p>
          </p:txBody>
        </p:sp>
        <p:sp>
          <p:nvSpPr>
            <p:cNvPr id="28" name="CuadroTexto 27"/>
            <p:cNvSpPr txBox="1"/>
            <p:nvPr/>
          </p:nvSpPr>
          <p:spPr>
            <a:xfrm>
              <a:off x="10366126" y="3939816"/>
              <a:ext cx="137472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Laboral</a:t>
              </a:r>
              <a:endParaRPr lang="es-CO" sz="2400" b="1" dirty="0">
                <a:solidFill>
                  <a:schemeClr val="bg1"/>
                </a:solidFill>
                <a:latin typeface="Comic Sans MS" panose="030F0702030302020204" pitchFamily="66" charset="0"/>
              </a:endParaRPr>
            </a:p>
          </p:txBody>
        </p:sp>
        <p:sp>
          <p:nvSpPr>
            <p:cNvPr id="32" name="Rectángulo 31"/>
            <p:cNvSpPr/>
            <p:nvPr/>
          </p:nvSpPr>
          <p:spPr>
            <a:xfrm>
              <a:off x="542027" y="1943532"/>
              <a:ext cx="6096000" cy="338554"/>
            </a:xfrm>
            <a:prstGeom prst="rect">
              <a:avLst/>
            </a:prstGeom>
          </p:spPr>
          <p:txBody>
            <a:bodyPr>
              <a:spAutoFit/>
            </a:bodyPr>
            <a:lstStyle/>
            <a:p>
              <a:pPr algn="ctr"/>
              <a:endParaRPr lang="es-CO" sz="1600" dirty="0">
                <a:latin typeface="Comic Sans MS" panose="030F0702030302020204" pitchFamily="66" charset="0"/>
              </a:endParaRPr>
            </a:p>
          </p:txBody>
        </p:sp>
        <p:sp>
          <p:nvSpPr>
            <p:cNvPr id="33" name="Rectángulo 32"/>
            <p:cNvSpPr/>
            <p:nvPr/>
          </p:nvSpPr>
          <p:spPr>
            <a:xfrm>
              <a:off x="554092" y="3576698"/>
              <a:ext cx="6096000" cy="369332"/>
            </a:xfrm>
            <a:prstGeom prst="rect">
              <a:avLst/>
            </a:prstGeom>
          </p:spPr>
          <p:txBody>
            <a:bodyPr>
              <a:spAutoFit/>
            </a:bodyPr>
            <a:lstStyle/>
            <a:p>
              <a:pPr algn="ctr"/>
              <a:endParaRPr lang="es-CO" dirty="0"/>
            </a:p>
          </p:txBody>
        </p:sp>
      </p:grpSp>
      <p:sp>
        <p:nvSpPr>
          <p:cNvPr id="20" name="Rectángulo 19"/>
          <p:cNvSpPr/>
          <p:nvPr/>
        </p:nvSpPr>
        <p:spPr>
          <a:xfrm>
            <a:off x="7875373" y="2954359"/>
            <a:ext cx="3538966"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35" name="CuadroTexto 34"/>
          <p:cNvSpPr txBox="1"/>
          <p:nvPr/>
        </p:nvSpPr>
        <p:spPr>
          <a:xfrm>
            <a:off x="6802058" y="2088543"/>
            <a:ext cx="1836560" cy="769441"/>
          </a:xfrm>
          <a:prstGeom prst="rect">
            <a:avLst/>
          </a:prstGeom>
          <a:noFill/>
        </p:spPr>
        <p:txBody>
          <a:bodyPr wrap="square" rtlCol="0">
            <a:spAutoFit/>
          </a:bodyPr>
          <a:lstStyle/>
          <a:p>
            <a:r>
              <a:rPr lang="es-CO" sz="4400" dirty="0" smtClean="0">
                <a:latin typeface="Comic Sans MS" panose="030F0702030302020204" pitchFamily="66" charset="0"/>
              </a:rPr>
              <a:t> </a:t>
            </a:r>
            <a:endParaRPr lang="es-CO" sz="4400" dirty="0">
              <a:latin typeface="Comic Sans MS" panose="030F0702030302020204" pitchFamily="66" charset="0"/>
            </a:endParaRPr>
          </a:p>
        </p:txBody>
      </p:sp>
      <p:sp>
        <p:nvSpPr>
          <p:cNvPr id="1030" name="Rectángulo 1029"/>
          <p:cNvSpPr/>
          <p:nvPr/>
        </p:nvSpPr>
        <p:spPr>
          <a:xfrm>
            <a:off x="6969114" y="1886482"/>
            <a:ext cx="4614048" cy="615553"/>
          </a:xfrm>
          <a:prstGeom prst="rect">
            <a:avLst/>
          </a:prstGeom>
        </p:spPr>
        <p:txBody>
          <a:bodyPr wrap="square">
            <a:spAutoFit/>
          </a:bodyPr>
          <a:lstStyle/>
          <a:p>
            <a:pPr algn="ctr"/>
            <a:r>
              <a:rPr lang="es-MX" b="1" dirty="0" smtClean="0">
                <a:solidFill>
                  <a:srgbClr val="002060"/>
                </a:solidFill>
                <a:latin typeface="Comic Sans MS" panose="030F0702030302020204" pitchFamily="66" charset="0"/>
              </a:rPr>
              <a:t> </a:t>
            </a:r>
          </a:p>
          <a:p>
            <a:endParaRPr lang="es-CO" sz="1600" dirty="0">
              <a:solidFill>
                <a:srgbClr val="002060"/>
              </a:solidFill>
              <a:latin typeface="Comic Sans MS" panose="030F0702030302020204" pitchFamily="66" charset="0"/>
            </a:endParaRPr>
          </a:p>
        </p:txBody>
      </p:sp>
      <p:sp>
        <p:nvSpPr>
          <p:cNvPr id="1031" name="Rectángulo 1030"/>
          <p:cNvSpPr/>
          <p:nvPr/>
        </p:nvSpPr>
        <p:spPr>
          <a:xfrm>
            <a:off x="301588" y="4851598"/>
            <a:ext cx="6096000" cy="338554"/>
          </a:xfrm>
          <a:prstGeom prst="rect">
            <a:avLst/>
          </a:prstGeom>
        </p:spPr>
        <p:txBody>
          <a:bodyPr>
            <a:spAutoFit/>
          </a:bodyPr>
          <a:lstStyle/>
          <a:p>
            <a:pPr algn="ctr"/>
            <a:r>
              <a:rPr lang="es-MX" sz="1600" dirty="0" smtClean="0">
                <a:solidFill>
                  <a:srgbClr val="002060"/>
                </a:solidFill>
                <a:latin typeface="Comic Sans MS" panose="030F0702030302020204" pitchFamily="66" charset="0"/>
              </a:rPr>
              <a:t>.</a:t>
            </a:r>
            <a:endParaRPr lang="es-CO" sz="1600" dirty="0">
              <a:solidFill>
                <a:srgbClr val="002060"/>
              </a:solidFill>
              <a:latin typeface="Comic Sans MS" panose="030F0702030302020204" pitchFamily="66" charset="0"/>
            </a:endParaRPr>
          </a:p>
        </p:txBody>
      </p:sp>
      <p:pic>
        <p:nvPicPr>
          <p:cNvPr id="10" name="Imagen 9"/>
          <p:cNvPicPr>
            <a:picLocks noChangeAspect="1"/>
          </p:cNvPicPr>
          <p:nvPr/>
        </p:nvPicPr>
        <p:blipFill>
          <a:blip r:embed="rId8"/>
          <a:stretch>
            <a:fillRect/>
          </a:stretch>
        </p:blipFill>
        <p:spPr>
          <a:xfrm>
            <a:off x="-1840580" y="-143361"/>
            <a:ext cx="8254699" cy="1822862"/>
          </a:xfrm>
          <a:prstGeom prst="rect">
            <a:avLst/>
          </a:prstGeom>
        </p:spPr>
      </p:pic>
      <p:graphicFrame>
        <p:nvGraphicFramePr>
          <p:cNvPr id="23" name="Diagrama 22"/>
          <p:cNvGraphicFramePr/>
          <p:nvPr>
            <p:extLst>
              <p:ext uri="{D42A27DB-BD31-4B8C-83A1-F6EECF244321}">
                <p14:modId xmlns:p14="http://schemas.microsoft.com/office/powerpoint/2010/main" val="650147562"/>
              </p:ext>
            </p:extLst>
          </p:nvPr>
        </p:nvGraphicFramePr>
        <p:xfrm>
          <a:off x="756917" y="1785972"/>
          <a:ext cx="7063859" cy="44588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6" name="CuadroTexto 25"/>
          <p:cNvSpPr txBox="1"/>
          <p:nvPr/>
        </p:nvSpPr>
        <p:spPr>
          <a:xfrm>
            <a:off x="3047618" y="2070346"/>
            <a:ext cx="2547325" cy="1754326"/>
          </a:xfrm>
          <a:prstGeom prst="rect">
            <a:avLst/>
          </a:prstGeom>
          <a:noFill/>
        </p:spPr>
        <p:txBody>
          <a:bodyPr wrap="square" rtlCol="0">
            <a:spAutoFit/>
          </a:bodyPr>
          <a:lstStyle/>
          <a:p>
            <a:pPr algn="ctr"/>
            <a:r>
              <a:rPr lang="es-MX" b="1" dirty="0" smtClean="0"/>
              <a:t>- Siembratón </a:t>
            </a:r>
            <a:r>
              <a:rPr lang="es-MX" b="1" dirty="0"/>
              <a:t>de la Rama Judicial (Febrero 2019). </a:t>
            </a:r>
            <a:r>
              <a:rPr lang="es-MX" dirty="0"/>
              <a:t/>
            </a:r>
            <a:br>
              <a:rPr lang="es-MX" dirty="0"/>
            </a:br>
            <a:r>
              <a:rPr lang="es-MX" b="1" dirty="0"/>
              <a:t>- Conversatorio "Perspectiva de Género en decisiones judiciales" (Julio 2019)</a:t>
            </a:r>
            <a:endParaRPr lang="es-MX" dirty="0"/>
          </a:p>
        </p:txBody>
      </p:sp>
      <p:sp>
        <p:nvSpPr>
          <p:cNvPr id="29" name="CuadroTexto 28"/>
          <p:cNvSpPr txBox="1"/>
          <p:nvPr/>
        </p:nvSpPr>
        <p:spPr>
          <a:xfrm>
            <a:off x="4914346" y="3643595"/>
            <a:ext cx="2751401" cy="2308324"/>
          </a:xfrm>
          <a:prstGeom prst="rect">
            <a:avLst/>
          </a:prstGeom>
          <a:noFill/>
        </p:spPr>
        <p:txBody>
          <a:bodyPr wrap="square" rtlCol="0">
            <a:spAutoFit/>
          </a:bodyPr>
          <a:lstStyle/>
          <a:p>
            <a:pPr algn="ctr"/>
            <a:r>
              <a:rPr lang="es-MX" sz="1600" b="1" dirty="0">
                <a:latin typeface="Comic Sans MS" panose="030F0702030302020204" pitchFamily="66" charset="0"/>
              </a:rPr>
              <a:t>Presentación, coordinación de periodistas y apoyo con medios encuentro con organismos del sector salud y justicia, ministros y magistrados de altas cortes y Banco Mundial (Agosto 2019)</a:t>
            </a:r>
            <a:endParaRPr lang="es-CO" sz="1600" dirty="0">
              <a:latin typeface="Comic Sans MS" panose="030F0702030302020204" pitchFamily="66" charset="0"/>
            </a:endParaRPr>
          </a:p>
        </p:txBody>
      </p:sp>
      <p:sp>
        <p:nvSpPr>
          <p:cNvPr id="30" name="CuadroTexto 29"/>
          <p:cNvSpPr txBox="1"/>
          <p:nvPr/>
        </p:nvSpPr>
        <p:spPr>
          <a:xfrm>
            <a:off x="914257" y="3695490"/>
            <a:ext cx="2886933" cy="2308324"/>
          </a:xfrm>
          <a:prstGeom prst="rect">
            <a:avLst/>
          </a:prstGeom>
          <a:noFill/>
        </p:spPr>
        <p:txBody>
          <a:bodyPr wrap="square" rtlCol="0">
            <a:spAutoFit/>
          </a:bodyPr>
          <a:lstStyle/>
          <a:p>
            <a:pPr algn="ctr"/>
            <a:r>
              <a:rPr lang="es-MX" b="1" dirty="0"/>
              <a:t>Apoyo en coordinación de entrevistas con periodistas y apoyo a los medios de comunicación:  </a:t>
            </a:r>
            <a:r>
              <a:rPr lang="es-MX" dirty="0"/>
              <a:t/>
            </a:r>
            <a:br>
              <a:rPr lang="es-MX" dirty="0"/>
            </a:br>
            <a:r>
              <a:rPr lang="es-MX" b="1" dirty="0"/>
              <a:t>-Rendición de Cuentas Consejo Seccional y Dirección Ejecutiva (Julio 2019)</a:t>
            </a:r>
            <a:endParaRPr lang="es-CO" dirty="0"/>
          </a:p>
        </p:txBody>
      </p:sp>
      <p:pic>
        <p:nvPicPr>
          <p:cNvPr id="31" name="Imagen 30"/>
          <p:cNvPicPr>
            <a:picLocks noChangeAspect="1"/>
          </p:cNvPicPr>
          <p:nvPr/>
        </p:nvPicPr>
        <p:blipFill rotWithShape="1">
          <a:blip r:embed="rId14">
            <a:extLst>
              <a:ext uri="{28A0092B-C50C-407E-A947-70E740481C1C}">
                <a14:useLocalDpi xmlns:a14="http://schemas.microsoft.com/office/drawing/2010/main" val="0"/>
              </a:ext>
            </a:extLst>
          </a:blip>
          <a:srcRect l="7722" t="19138" r="11676"/>
          <a:stretch/>
        </p:blipFill>
        <p:spPr>
          <a:xfrm>
            <a:off x="8304688" y="3666245"/>
            <a:ext cx="3730132" cy="3193963"/>
          </a:xfrm>
          <a:prstGeom prst="rect">
            <a:avLst/>
          </a:prstGeom>
        </p:spPr>
      </p:pic>
    </p:spTree>
    <p:extLst>
      <p:ext uri="{BB962C8B-B14F-4D97-AF65-F5344CB8AC3E}">
        <p14:creationId xmlns:p14="http://schemas.microsoft.com/office/powerpoint/2010/main" val="2951387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0" y="0"/>
            <a:ext cx="12165628" cy="6884126"/>
            <a:chOff x="28541" y="-13063"/>
            <a:chExt cx="12165628" cy="6884126"/>
          </a:xfrm>
        </p:grpSpPr>
        <p:grpSp>
          <p:nvGrpSpPr>
            <p:cNvPr id="11" name="Grupo 10"/>
            <p:cNvGrpSpPr/>
            <p:nvPr/>
          </p:nvGrpSpPr>
          <p:grpSpPr>
            <a:xfrm>
              <a:off x="28541" y="-13063"/>
              <a:ext cx="12165628" cy="6884126"/>
              <a:chOff x="28541" y="-13063"/>
              <a:chExt cx="12165628" cy="6884126"/>
            </a:xfrm>
          </p:grpSpPr>
          <p:grpSp>
            <p:nvGrpSpPr>
              <p:cNvPr id="15" name="Grupo 14"/>
              <p:cNvGrpSpPr/>
              <p:nvPr/>
            </p:nvGrpSpPr>
            <p:grpSpPr>
              <a:xfrm>
                <a:off x="28541" y="-13063"/>
                <a:ext cx="12165628" cy="6884126"/>
                <a:chOff x="80792" y="322762"/>
                <a:chExt cx="12165628" cy="6884126"/>
              </a:xfrm>
            </p:grpSpPr>
            <p:grpSp>
              <p:nvGrpSpPr>
                <p:cNvPr id="9" name="Grupo 8"/>
                <p:cNvGrpSpPr/>
                <p:nvPr/>
              </p:nvGrpSpPr>
              <p:grpSpPr>
                <a:xfrm>
                  <a:off x="119734" y="322762"/>
                  <a:ext cx="12126686" cy="6884126"/>
                  <a:chOff x="132797" y="335825"/>
                  <a:chExt cx="12126686" cy="6884126"/>
                </a:xfrm>
              </p:grpSpPr>
              <p:grpSp>
                <p:nvGrpSpPr>
                  <p:cNvPr id="3" name="Grupo 2"/>
                  <p:cNvGrpSpPr/>
                  <p:nvPr/>
                </p:nvGrpSpPr>
                <p:grpSpPr>
                  <a:xfrm>
                    <a:off x="132797" y="335825"/>
                    <a:ext cx="12126686" cy="6884126"/>
                    <a:chOff x="132797" y="335825"/>
                    <a:chExt cx="12126686" cy="6884126"/>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132797" y="335825"/>
                      <a:ext cx="12126686" cy="6884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pic>
            <p:nvPicPr>
              <p:cNvPr id="25" name="Imagen 24"/>
              <p:cNvPicPr>
                <a:picLocks noChangeAspect="1"/>
              </p:cNvPicPr>
              <p:nvPr/>
            </p:nvPicPr>
            <p:blipFill>
              <a:blip r:embed="rId3"/>
              <a:stretch>
                <a:fillRect/>
              </a:stretch>
            </p:blipFill>
            <p:spPr>
              <a:xfrm>
                <a:off x="8586611" y="5707549"/>
                <a:ext cx="3292125" cy="1066892"/>
              </a:xfrm>
              <a:prstGeom prst="rect">
                <a:avLst/>
              </a:prstGeom>
            </p:spPr>
          </p:pic>
        </p:grpSp>
        <p:pic>
          <p:nvPicPr>
            <p:cNvPr id="6" name="Imagen 5"/>
            <p:cNvPicPr>
              <a:picLocks noChangeAspect="1"/>
            </p:cNvPicPr>
            <p:nvPr/>
          </p:nvPicPr>
          <p:blipFill rotWithShape="1">
            <a:blip r:embed="rId4"/>
            <a:srcRect t="33094"/>
            <a:stretch/>
          </p:blipFill>
          <p:spPr>
            <a:xfrm>
              <a:off x="3712265" y="3013414"/>
              <a:ext cx="6895374" cy="2426447"/>
            </a:xfrm>
            <a:prstGeom prst="rect">
              <a:avLst/>
            </a:prstGeom>
          </p:spPr>
        </p:pic>
      </p:grpSp>
      <p:pic>
        <p:nvPicPr>
          <p:cNvPr id="16" name="Imagen 15"/>
          <p:cNvPicPr>
            <a:picLocks noChangeAspect="1"/>
          </p:cNvPicPr>
          <p:nvPr/>
        </p:nvPicPr>
        <p:blipFill>
          <a:blip r:embed="rId5"/>
          <a:stretch>
            <a:fillRect/>
          </a:stretch>
        </p:blipFill>
        <p:spPr>
          <a:xfrm>
            <a:off x="465470" y="1755000"/>
            <a:ext cx="1755800" cy="3810330"/>
          </a:xfrm>
          <a:prstGeom prst="rect">
            <a:avLst/>
          </a:prstGeom>
        </p:spPr>
      </p:pic>
      <p:sp>
        <p:nvSpPr>
          <p:cNvPr id="18" name="CuadroTexto 17"/>
          <p:cNvSpPr txBox="1"/>
          <p:nvPr/>
        </p:nvSpPr>
        <p:spPr>
          <a:xfrm>
            <a:off x="2297277" y="1641893"/>
            <a:ext cx="7807636" cy="830997"/>
          </a:xfrm>
          <a:prstGeom prst="rect">
            <a:avLst/>
          </a:prstGeom>
          <a:noFill/>
        </p:spPr>
        <p:txBody>
          <a:bodyPr wrap="square" rtlCol="0">
            <a:spAutoFit/>
          </a:bodyPr>
          <a:lstStyle/>
          <a:p>
            <a:pPr algn="just"/>
            <a:r>
              <a:rPr lang="es-CO" sz="1600" b="1" dirty="0" smtClean="0">
                <a:solidFill>
                  <a:srgbClr val="002060"/>
                </a:solidFill>
                <a:latin typeface="Comic Sans MS" panose="030F0702030302020204" pitchFamily="66" charset="0"/>
              </a:rPr>
              <a:t>El porcentaje de reducción en tiempos procesales ha presentado variaciones poco significativas en los últimos años. Para el año 2015 se present</a:t>
            </a:r>
            <a:r>
              <a:rPr lang="es-ES" sz="1600" b="1" dirty="0" err="1" smtClean="0">
                <a:solidFill>
                  <a:srgbClr val="002060"/>
                </a:solidFill>
                <a:latin typeface="Comic Sans MS" panose="030F0702030302020204" pitchFamily="66" charset="0"/>
              </a:rPr>
              <a:t>ó</a:t>
            </a:r>
            <a:r>
              <a:rPr lang="es-ES" sz="1600" b="1" dirty="0" smtClean="0">
                <a:solidFill>
                  <a:srgbClr val="002060"/>
                </a:solidFill>
                <a:latin typeface="Comic Sans MS" panose="030F0702030302020204" pitchFamily="66" charset="0"/>
              </a:rPr>
              <a:t> un incremento debido a las terminaciones de procesos por desistimiento tácito.</a:t>
            </a:r>
            <a:endParaRPr lang="es-CO" sz="1600" b="1" dirty="0">
              <a:solidFill>
                <a:srgbClr val="002060"/>
              </a:solidFill>
              <a:latin typeface="Comic Sans MS" panose="030F0702030302020204" pitchFamily="66" charset="0"/>
            </a:endParaRPr>
          </a:p>
        </p:txBody>
      </p:sp>
      <p:pic>
        <p:nvPicPr>
          <p:cNvPr id="19" name="Imagen 18"/>
          <p:cNvPicPr>
            <a:picLocks noChangeAspect="1"/>
          </p:cNvPicPr>
          <p:nvPr/>
        </p:nvPicPr>
        <p:blipFill>
          <a:blip r:embed="rId6"/>
          <a:stretch>
            <a:fillRect/>
          </a:stretch>
        </p:blipFill>
        <p:spPr>
          <a:xfrm>
            <a:off x="-92948" y="-25300"/>
            <a:ext cx="4572396" cy="1539018"/>
          </a:xfrm>
          <a:prstGeom prst="rect">
            <a:avLst/>
          </a:prstGeom>
        </p:spPr>
      </p:pic>
      <p:sp>
        <p:nvSpPr>
          <p:cNvPr id="4" name="Conector fuera de página 3"/>
          <p:cNvSpPr/>
          <p:nvPr/>
        </p:nvSpPr>
        <p:spPr>
          <a:xfrm>
            <a:off x="5141856" y="2589098"/>
            <a:ext cx="375523" cy="608737"/>
          </a:xfrm>
          <a:prstGeom prst="flowChartOffpageConnector">
            <a:avLst/>
          </a:prstGeom>
          <a:solidFill>
            <a:srgbClr val="11A71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224140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233395" y="0"/>
            <a:ext cx="12937378" cy="6826915"/>
            <a:chOff x="-375899" y="26502"/>
            <a:chExt cx="12937378" cy="6826915"/>
          </a:xfrm>
        </p:grpSpPr>
        <p:grpSp>
          <p:nvGrpSpPr>
            <p:cNvPr id="27" name="Grupo 26"/>
            <p:cNvGrpSpPr/>
            <p:nvPr/>
          </p:nvGrpSpPr>
          <p:grpSpPr>
            <a:xfrm>
              <a:off x="-375899" y="26502"/>
              <a:ext cx="12937378" cy="6826915"/>
              <a:chOff x="-187298" y="22302"/>
              <a:chExt cx="12937378" cy="6826915"/>
            </a:xfrm>
          </p:grpSpPr>
          <p:grpSp>
            <p:nvGrpSpPr>
              <p:cNvPr id="11" name="Grupo 10"/>
              <p:cNvGrpSpPr/>
              <p:nvPr/>
            </p:nvGrpSpPr>
            <p:grpSpPr>
              <a:xfrm>
                <a:off x="107208" y="22302"/>
                <a:ext cx="12642872" cy="6826915"/>
                <a:chOff x="0" y="53030"/>
                <a:chExt cx="12642872" cy="6826915"/>
              </a:xfrm>
            </p:grpSpPr>
            <p:grpSp>
              <p:nvGrpSpPr>
                <p:cNvPr id="15" name="Grupo 14"/>
                <p:cNvGrpSpPr/>
                <p:nvPr/>
              </p:nvGrpSpPr>
              <p:grpSpPr>
                <a:xfrm>
                  <a:off x="28541" y="53030"/>
                  <a:ext cx="12614331" cy="5355771"/>
                  <a:chOff x="80792" y="388855"/>
                  <a:chExt cx="12614331" cy="5355771"/>
                </a:xfrm>
              </p:grpSpPr>
              <p:grpSp>
                <p:nvGrpSpPr>
                  <p:cNvPr id="9" name="Grupo 8"/>
                  <p:cNvGrpSpPr/>
                  <p:nvPr/>
                </p:nvGrpSpPr>
                <p:grpSpPr>
                  <a:xfrm>
                    <a:off x="548171" y="388855"/>
                    <a:ext cx="12146952" cy="5355771"/>
                    <a:chOff x="561234" y="401918"/>
                    <a:chExt cx="12146952" cy="5355771"/>
                  </a:xfrm>
                </p:grpSpPr>
                <p:grpSp>
                  <p:nvGrpSpPr>
                    <p:cNvPr id="3" name="Grupo 2"/>
                    <p:cNvGrpSpPr/>
                    <p:nvPr/>
                  </p:nvGrpSpPr>
                  <p:grpSpPr>
                    <a:xfrm>
                      <a:off x="561234" y="401918"/>
                      <a:ext cx="11630765" cy="5355771"/>
                      <a:chOff x="561234" y="401918"/>
                      <a:chExt cx="11630765" cy="5355771"/>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10412" t="4652" b="21168"/>
                      <a:stretch/>
                    </p:blipFill>
                    <p:spPr bwMode="auto">
                      <a:xfrm>
                        <a:off x="561234" y="401918"/>
                        <a:ext cx="11630765" cy="535577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pic>
              <p:nvPicPr>
                <p:cNvPr id="25" name="Imagen 24"/>
                <p:cNvPicPr>
                  <a:picLocks noChangeAspect="1"/>
                </p:cNvPicPr>
                <p:nvPr/>
              </p:nvPicPr>
              <p:blipFill>
                <a:blip r:embed="rId3"/>
                <a:stretch>
                  <a:fillRect/>
                </a:stretch>
              </p:blipFill>
              <p:spPr>
                <a:xfrm>
                  <a:off x="0" y="5813053"/>
                  <a:ext cx="3292125" cy="1066892"/>
                </a:xfrm>
                <a:prstGeom prst="rect">
                  <a:avLst/>
                </a:prstGeom>
              </p:spPr>
            </p:pic>
          </p:grpSp>
          <p:sp>
            <p:nvSpPr>
              <p:cNvPr id="12" name="CuadroTexto 11"/>
              <p:cNvSpPr txBox="1"/>
              <p:nvPr/>
            </p:nvSpPr>
            <p:spPr>
              <a:xfrm>
                <a:off x="2407614" y="2271757"/>
                <a:ext cx="7582955" cy="461665"/>
              </a:xfrm>
              <a:prstGeom prst="rect">
                <a:avLst/>
              </a:prstGeom>
              <a:noFill/>
            </p:spPr>
            <p:txBody>
              <a:bodyPr wrap="square" rtlCol="0">
                <a:spAutoFit/>
              </a:bodyPr>
              <a:lstStyle/>
              <a:p>
                <a:pPr algn="ctr"/>
                <a:endParaRPr lang="es-CO" sz="2400" dirty="0">
                  <a:solidFill>
                    <a:srgbClr val="0070C0"/>
                  </a:solidFill>
                </a:endParaRPr>
              </a:p>
            </p:txBody>
          </p:sp>
          <p:sp>
            <p:nvSpPr>
              <p:cNvPr id="18" name="CuadroTexto 17"/>
              <p:cNvSpPr txBox="1"/>
              <p:nvPr/>
            </p:nvSpPr>
            <p:spPr>
              <a:xfrm>
                <a:off x="3819667" y="1776405"/>
                <a:ext cx="4741817" cy="369332"/>
              </a:xfrm>
              <a:prstGeom prst="rect">
                <a:avLst/>
              </a:prstGeom>
              <a:noFill/>
            </p:spPr>
            <p:txBody>
              <a:bodyPr wrap="square" rtlCol="0">
                <a:spAutoFit/>
              </a:bodyPr>
              <a:lstStyle/>
              <a:p>
                <a:endParaRPr lang="es-CO" dirty="0"/>
              </a:p>
            </p:txBody>
          </p:sp>
          <p:sp>
            <p:nvSpPr>
              <p:cNvPr id="21" name="Rectángulo redondeado 20"/>
              <p:cNvSpPr/>
              <p:nvPr/>
            </p:nvSpPr>
            <p:spPr>
              <a:xfrm>
                <a:off x="176714" y="353622"/>
                <a:ext cx="4024056" cy="1219446"/>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2" name="CuadroTexto 21"/>
              <p:cNvSpPr txBox="1"/>
              <p:nvPr/>
            </p:nvSpPr>
            <p:spPr>
              <a:xfrm>
                <a:off x="-187298" y="372408"/>
                <a:ext cx="3881135" cy="1261884"/>
              </a:xfrm>
              <a:prstGeom prst="rect">
                <a:avLst/>
              </a:prstGeom>
              <a:noFill/>
            </p:spPr>
            <p:txBody>
              <a:bodyPr wrap="square" rtlCol="0">
                <a:spAutoFit/>
              </a:bodyPr>
              <a:lstStyle/>
              <a:p>
                <a:pPr algn="ctr"/>
                <a:r>
                  <a:rPr lang="es-CO" sz="2800" b="1" dirty="0" smtClean="0">
                    <a:solidFill>
                      <a:schemeClr val="bg1"/>
                    </a:solidFill>
                  </a:rPr>
                  <a:t>1. </a:t>
                </a:r>
                <a:r>
                  <a:rPr lang="es-CO" sz="2400" b="1" dirty="0" smtClean="0">
                    <a:solidFill>
                      <a:schemeClr val="bg1"/>
                    </a:solidFill>
                    <a:latin typeface="Comic Sans MS" panose="030F0702030302020204" pitchFamily="66" charset="0"/>
                  </a:rPr>
                  <a:t>Gestión y Medición </a:t>
                </a:r>
              </a:p>
              <a:p>
                <a:pPr algn="ctr"/>
                <a:r>
                  <a:rPr lang="es-CO" sz="2400" b="1" dirty="0">
                    <a:solidFill>
                      <a:schemeClr val="bg1"/>
                    </a:solidFill>
                    <a:latin typeface="Comic Sans MS" panose="030F0702030302020204" pitchFamily="66" charset="0"/>
                  </a:rPr>
                  <a:t>T</a:t>
                </a:r>
                <a:r>
                  <a:rPr lang="es-CO" sz="2400" b="1" dirty="0" smtClean="0">
                    <a:solidFill>
                      <a:schemeClr val="bg1"/>
                    </a:solidFill>
                    <a:latin typeface="Comic Sans MS" panose="030F0702030302020204" pitchFamily="66" charset="0"/>
                  </a:rPr>
                  <a:t>iempos Procesales Circuito </a:t>
                </a:r>
                <a:endParaRPr lang="es-CO" sz="2400" dirty="0">
                  <a:latin typeface="Comic Sans MS" panose="030F0702030302020204" pitchFamily="66" charset="0"/>
                </a:endParaRPr>
              </a:p>
            </p:txBody>
          </p:sp>
          <p:sp>
            <p:nvSpPr>
              <p:cNvPr id="23" name="Conector 22"/>
              <p:cNvSpPr/>
              <p:nvPr/>
            </p:nvSpPr>
            <p:spPr>
              <a:xfrm>
                <a:off x="3295885" y="300990"/>
                <a:ext cx="1536298" cy="141998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Conector 23"/>
              <p:cNvSpPr/>
              <p:nvPr/>
            </p:nvSpPr>
            <p:spPr>
              <a:xfrm>
                <a:off x="3451850" y="451867"/>
                <a:ext cx="1211997" cy="11295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CuadroTexto 25"/>
              <p:cNvSpPr txBox="1"/>
              <p:nvPr/>
            </p:nvSpPr>
            <p:spPr>
              <a:xfrm>
                <a:off x="3585661" y="733033"/>
                <a:ext cx="927155"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2019</a:t>
                </a:r>
                <a:endParaRPr lang="es-CO" sz="2400" b="1" dirty="0">
                  <a:solidFill>
                    <a:schemeClr val="bg1"/>
                  </a:solidFill>
                  <a:latin typeface="Comic Sans MS" panose="030F0702030302020204" pitchFamily="66" charset="0"/>
                </a:endParaRPr>
              </a:p>
            </p:txBody>
          </p:sp>
        </p:grpSp>
        <p:pic>
          <p:nvPicPr>
            <p:cNvPr id="4" name="Imagen 3"/>
            <p:cNvPicPr>
              <a:picLocks noChangeAspect="1"/>
            </p:cNvPicPr>
            <p:nvPr/>
          </p:nvPicPr>
          <p:blipFill rotWithShape="1">
            <a:blip r:embed="rId4"/>
            <a:srcRect l="2809"/>
            <a:stretch/>
          </p:blipFill>
          <p:spPr>
            <a:xfrm>
              <a:off x="378372" y="2605127"/>
              <a:ext cx="11850614" cy="3554276"/>
            </a:xfrm>
            <a:prstGeom prst="rect">
              <a:avLst/>
            </a:prstGeom>
          </p:spPr>
        </p:pic>
        <p:sp>
          <p:nvSpPr>
            <p:cNvPr id="5" name="Rectángulo 4"/>
            <p:cNvSpPr/>
            <p:nvPr/>
          </p:nvSpPr>
          <p:spPr>
            <a:xfrm>
              <a:off x="1057863" y="2091290"/>
              <a:ext cx="8744105" cy="830997"/>
            </a:xfrm>
            <a:prstGeom prst="rect">
              <a:avLst/>
            </a:prstGeom>
          </p:spPr>
          <p:txBody>
            <a:bodyPr wrap="square">
              <a:spAutoFit/>
            </a:bodyPr>
            <a:lstStyle/>
            <a:p>
              <a:pPr algn="ctr"/>
              <a:r>
                <a:rPr lang="es-MX" sz="2400" dirty="0">
                  <a:solidFill>
                    <a:srgbClr val="0070C0"/>
                  </a:solidFill>
                  <a:latin typeface="Comic Sans MS" panose="030F0702030302020204" pitchFamily="66" charset="0"/>
                </a:rPr>
                <a:t>La reducción en los tiempos procesales para los Juzgados Civiles </a:t>
              </a:r>
              <a:r>
                <a:rPr lang="es-MX" sz="2400" dirty="0" smtClean="0">
                  <a:solidFill>
                    <a:srgbClr val="0070C0"/>
                  </a:solidFill>
                  <a:latin typeface="Comic Sans MS" panose="030F0702030302020204" pitchFamily="66" charset="0"/>
                </a:rPr>
                <a:t>del Circuito </a:t>
              </a:r>
              <a:r>
                <a:rPr lang="es-MX" sz="2400" dirty="0">
                  <a:solidFill>
                    <a:srgbClr val="0070C0"/>
                  </a:solidFill>
                  <a:latin typeface="Comic Sans MS" panose="030F0702030302020204" pitchFamily="66" charset="0"/>
                </a:rPr>
                <a:t>es de 46% aproximadamente</a:t>
              </a:r>
            </a:p>
          </p:txBody>
        </p:sp>
      </p:grpSp>
    </p:spTree>
    <p:extLst>
      <p:ext uri="{BB962C8B-B14F-4D97-AF65-F5344CB8AC3E}">
        <p14:creationId xmlns:p14="http://schemas.microsoft.com/office/powerpoint/2010/main" val="29659966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65314" y="214"/>
            <a:ext cx="12126686" cy="6884126"/>
            <a:chOff x="28541" y="0"/>
            <a:chExt cx="12126686" cy="6884126"/>
          </a:xfrm>
        </p:grpSpPr>
        <p:grpSp>
          <p:nvGrpSpPr>
            <p:cNvPr id="15" name="Grupo 14"/>
            <p:cNvGrpSpPr/>
            <p:nvPr/>
          </p:nvGrpSpPr>
          <p:grpSpPr>
            <a:xfrm>
              <a:off x="28541" y="0"/>
              <a:ext cx="12126686" cy="6884126"/>
              <a:chOff x="80792" y="335825"/>
              <a:chExt cx="12126686" cy="6884126"/>
            </a:xfrm>
          </p:grpSpPr>
          <p:grpSp>
            <p:nvGrpSpPr>
              <p:cNvPr id="9" name="Grupo 8"/>
              <p:cNvGrpSpPr/>
              <p:nvPr/>
            </p:nvGrpSpPr>
            <p:grpSpPr>
              <a:xfrm>
                <a:off x="80792" y="335825"/>
                <a:ext cx="12126686" cy="6884126"/>
                <a:chOff x="93855" y="348888"/>
                <a:chExt cx="12126686" cy="6884126"/>
              </a:xfrm>
            </p:grpSpPr>
            <p:grpSp>
              <p:nvGrpSpPr>
                <p:cNvPr id="3" name="Grupo 2"/>
                <p:cNvGrpSpPr/>
                <p:nvPr/>
              </p:nvGrpSpPr>
              <p:grpSpPr>
                <a:xfrm>
                  <a:off x="93855" y="348888"/>
                  <a:ext cx="12126686" cy="6884126"/>
                  <a:chOff x="93855" y="348888"/>
                  <a:chExt cx="12126686" cy="6884126"/>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93855" y="348888"/>
                    <a:ext cx="12126686" cy="6884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pic>
          <p:nvPicPr>
            <p:cNvPr id="25" name="Imagen 24"/>
            <p:cNvPicPr>
              <a:picLocks noChangeAspect="1"/>
            </p:cNvPicPr>
            <p:nvPr/>
          </p:nvPicPr>
          <p:blipFill>
            <a:blip r:embed="rId3"/>
            <a:stretch>
              <a:fillRect/>
            </a:stretch>
          </p:blipFill>
          <p:spPr>
            <a:xfrm>
              <a:off x="8586611" y="5707549"/>
              <a:ext cx="3292125" cy="1066892"/>
            </a:xfrm>
            <a:prstGeom prst="rect">
              <a:avLst/>
            </a:prstGeom>
          </p:spPr>
        </p:pic>
      </p:grpSp>
      <p:pic>
        <p:nvPicPr>
          <p:cNvPr id="21" name="Imagen 20"/>
          <p:cNvPicPr>
            <a:picLocks noChangeAspect="1"/>
          </p:cNvPicPr>
          <p:nvPr/>
        </p:nvPicPr>
        <p:blipFill>
          <a:blip r:embed="rId4"/>
          <a:stretch>
            <a:fillRect/>
          </a:stretch>
        </p:blipFill>
        <p:spPr>
          <a:xfrm>
            <a:off x="-45498" y="123441"/>
            <a:ext cx="4230991" cy="1219497"/>
          </a:xfrm>
          <a:prstGeom prst="rect">
            <a:avLst/>
          </a:prstGeom>
        </p:spPr>
      </p:pic>
      <p:sp>
        <p:nvSpPr>
          <p:cNvPr id="24" name="Conector 23"/>
          <p:cNvSpPr/>
          <p:nvPr/>
        </p:nvSpPr>
        <p:spPr>
          <a:xfrm>
            <a:off x="3699415" y="55731"/>
            <a:ext cx="1828233" cy="1726951"/>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Conector 25"/>
          <p:cNvSpPr/>
          <p:nvPr/>
        </p:nvSpPr>
        <p:spPr>
          <a:xfrm>
            <a:off x="3858103" y="190219"/>
            <a:ext cx="1510855" cy="14622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p:cNvSpPr txBox="1"/>
          <p:nvPr/>
        </p:nvSpPr>
        <p:spPr>
          <a:xfrm>
            <a:off x="-600006" y="198923"/>
            <a:ext cx="4774518" cy="1200329"/>
          </a:xfrm>
          <a:prstGeom prst="rect">
            <a:avLst/>
          </a:prstGeom>
          <a:noFill/>
        </p:spPr>
        <p:txBody>
          <a:bodyPr wrap="square" rtlCol="0">
            <a:spAutoFit/>
          </a:bodyPr>
          <a:lstStyle/>
          <a:p>
            <a:pPr marL="342900" indent="-342900" algn="ctr">
              <a:buAutoNum type="arabicPeriod"/>
            </a:pPr>
            <a:r>
              <a:rPr lang="es-CO" sz="2400" b="1" dirty="0" smtClean="0">
                <a:solidFill>
                  <a:schemeClr val="bg1"/>
                </a:solidFill>
                <a:latin typeface="Comic Sans MS" panose="030F0702030302020204" pitchFamily="66" charset="0"/>
              </a:rPr>
              <a:t>Gestión y Medición </a:t>
            </a:r>
            <a:endParaRPr lang="es-CO" sz="2400" b="1" dirty="0">
              <a:solidFill>
                <a:schemeClr val="bg1"/>
              </a:solidFill>
              <a:latin typeface="Comic Sans MS" panose="030F0702030302020204" pitchFamily="66" charset="0"/>
            </a:endParaRPr>
          </a:p>
          <a:p>
            <a:pPr algn="ctr"/>
            <a:r>
              <a:rPr lang="es-CO" sz="2400" b="1" dirty="0" smtClean="0">
                <a:solidFill>
                  <a:schemeClr val="bg1"/>
                </a:solidFill>
                <a:latin typeface="Comic Sans MS" panose="030F0702030302020204" pitchFamily="66" charset="0"/>
              </a:rPr>
              <a:t>    Tiempos Procesales </a:t>
            </a:r>
          </a:p>
          <a:p>
            <a:pPr algn="ctr"/>
            <a:r>
              <a:rPr lang="es-CO" sz="2400" b="1" dirty="0" smtClean="0">
                <a:solidFill>
                  <a:schemeClr val="bg1"/>
                </a:solidFill>
                <a:latin typeface="Comic Sans MS" panose="030F0702030302020204" pitchFamily="66" charset="0"/>
              </a:rPr>
              <a:t>    Circuito</a:t>
            </a:r>
            <a:endParaRPr lang="es-CO" sz="2400" b="1" dirty="0">
              <a:solidFill>
                <a:schemeClr val="bg1"/>
              </a:solidFill>
              <a:latin typeface="Comic Sans MS" panose="030F0702030302020204" pitchFamily="66" charset="0"/>
            </a:endParaRPr>
          </a:p>
        </p:txBody>
      </p:sp>
      <p:pic>
        <p:nvPicPr>
          <p:cNvPr id="6" name="Imagen 5"/>
          <p:cNvPicPr>
            <a:picLocks noChangeAspect="1"/>
          </p:cNvPicPr>
          <p:nvPr/>
        </p:nvPicPr>
        <p:blipFill rotWithShape="1">
          <a:blip r:embed="rId5"/>
          <a:srcRect t="25850"/>
          <a:stretch/>
        </p:blipFill>
        <p:spPr>
          <a:xfrm>
            <a:off x="3439196" y="2954492"/>
            <a:ext cx="6549051" cy="2175669"/>
          </a:xfrm>
          <a:prstGeom prst="rect">
            <a:avLst/>
          </a:prstGeom>
        </p:spPr>
      </p:pic>
      <p:pic>
        <p:nvPicPr>
          <p:cNvPr id="22" name="Imagen 21"/>
          <p:cNvPicPr>
            <a:picLocks noChangeAspect="1"/>
          </p:cNvPicPr>
          <p:nvPr/>
        </p:nvPicPr>
        <p:blipFill>
          <a:blip r:embed="rId6"/>
          <a:stretch>
            <a:fillRect/>
          </a:stretch>
        </p:blipFill>
        <p:spPr>
          <a:xfrm>
            <a:off x="316319" y="2151783"/>
            <a:ext cx="1933018" cy="3143338"/>
          </a:xfrm>
          <a:prstGeom prst="rect">
            <a:avLst/>
          </a:prstGeom>
        </p:spPr>
      </p:pic>
      <p:sp>
        <p:nvSpPr>
          <p:cNvPr id="31" name="CuadroTexto 30"/>
          <p:cNvSpPr txBox="1"/>
          <p:nvPr/>
        </p:nvSpPr>
        <p:spPr>
          <a:xfrm>
            <a:off x="2343714" y="2022589"/>
            <a:ext cx="7441032" cy="646331"/>
          </a:xfrm>
          <a:prstGeom prst="rect">
            <a:avLst/>
          </a:prstGeom>
          <a:noFill/>
        </p:spPr>
        <p:txBody>
          <a:bodyPr wrap="square" rtlCol="0">
            <a:spAutoFit/>
          </a:bodyPr>
          <a:lstStyle/>
          <a:p>
            <a:pPr algn="just"/>
            <a:r>
              <a:rPr lang="es-CO" b="1" dirty="0" smtClean="0">
                <a:solidFill>
                  <a:srgbClr val="002060"/>
                </a:solidFill>
                <a:latin typeface="Comic Sans MS" panose="030F0702030302020204" pitchFamily="66" charset="0"/>
              </a:rPr>
              <a:t>El porcentaje de reducción de los tiempos procesales ha presentado variaciones poco significativas en los últimos años </a:t>
            </a:r>
            <a:endParaRPr lang="es-CO" b="1" dirty="0">
              <a:solidFill>
                <a:srgbClr val="002060"/>
              </a:solidFill>
              <a:latin typeface="Comic Sans MS" panose="030F0702030302020204" pitchFamily="66" charset="0"/>
            </a:endParaRPr>
          </a:p>
        </p:txBody>
      </p:sp>
      <p:sp>
        <p:nvSpPr>
          <p:cNvPr id="32" name="CuadroTexto 31"/>
          <p:cNvSpPr txBox="1"/>
          <p:nvPr/>
        </p:nvSpPr>
        <p:spPr>
          <a:xfrm>
            <a:off x="3978003" y="506057"/>
            <a:ext cx="1309431" cy="646331"/>
          </a:xfrm>
          <a:prstGeom prst="rect">
            <a:avLst/>
          </a:prstGeom>
          <a:noFill/>
        </p:spPr>
        <p:txBody>
          <a:bodyPr wrap="square" rtlCol="0">
            <a:spAutoFit/>
          </a:bodyPr>
          <a:lstStyle/>
          <a:p>
            <a:r>
              <a:rPr lang="es-CO" sz="3600" b="1" dirty="0" smtClean="0">
                <a:solidFill>
                  <a:schemeClr val="bg1"/>
                </a:solidFill>
                <a:latin typeface="Comic Sans MS" panose="030F0702030302020204" pitchFamily="66" charset="0"/>
              </a:rPr>
              <a:t>2019</a:t>
            </a:r>
            <a:endParaRPr lang="es-CO" sz="36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9956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7735" y="52255"/>
            <a:ext cx="12614331" cy="5343714"/>
            <a:chOff x="28541" y="0"/>
            <a:chExt cx="12614331" cy="5343714"/>
          </a:xfrm>
        </p:grpSpPr>
        <p:grpSp>
          <p:nvGrpSpPr>
            <p:cNvPr id="15" name="Grupo 14"/>
            <p:cNvGrpSpPr/>
            <p:nvPr/>
          </p:nvGrpSpPr>
          <p:grpSpPr>
            <a:xfrm>
              <a:off x="28541" y="0"/>
              <a:ext cx="12614331" cy="5343714"/>
              <a:chOff x="80792" y="335825"/>
              <a:chExt cx="12614331" cy="5343714"/>
            </a:xfrm>
          </p:grpSpPr>
          <p:grpSp>
            <p:nvGrpSpPr>
              <p:cNvPr id="9" name="Grupo 8"/>
              <p:cNvGrpSpPr/>
              <p:nvPr/>
            </p:nvGrpSpPr>
            <p:grpSpPr>
              <a:xfrm>
                <a:off x="80792" y="335825"/>
                <a:ext cx="12614331" cy="5343714"/>
                <a:chOff x="93855" y="348888"/>
                <a:chExt cx="12614331" cy="5343714"/>
              </a:xfrm>
            </p:grpSpPr>
            <p:grpSp>
              <p:nvGrpSpPr>
                <p:cNvPr id="3" name="Grupo 2"/>
                <p:cNvGrpSpPr/>
                <p:nvPr/>
              </p:nvGrpSpPr>
              <p:grpSpPr>
                <a:xfrm>
                  <a:off x="93855" y="348888"/>
                  <a:ext cx="12126686" cy="5343714"/>
                  <a:chOff x="93855" y="348888"/>
                  <a:chExt cx="12126686" cy="5343714"/>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1335"/>
                  <a:stretch/>
                </p:blipFill>
                <p:spPr bwMode="auto">
                  <a:xfrm>
                    <a:off x="93855" y="348888"/>
                    <a:ext cx="12126686" cy="5343714"/>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pic>
        <p:nvPicPr>
          <p:cNvPr id="21" name="Imagen 20"/>
          <p:cNvPicPr>
            <a:picLocks noChangeAspect="1"/>
          </p:cNvPicPr>
          <p:nvPr/>
        </p:nvPicPr>
        <p:blipFill>
          <a:blip r:embed="rId3"/>
          <a:stretch>
            <a:fillRect/>
          </a:stretch>
        </p:blipFill>
        <p:spPr>
          <a:xfrm>
            <a:off x="7735" y="180315"/>
            <a:ext cx="4230991" cy="1165811"/>
          </a:xfrm>
          <a:prstGeom prst="rect">
            <a:avLst/>
          </a:prstGeom>
        </p:spPr>
      </p:pic>
      <p:sp>
        <p:nvSpPr>
          <p:cNvPr id="24" name="Conector 23"/>
          <p:cNvSpPr/>
          <p:nvPr/>
        </p:nvSpPr>
        <p:spPr>
          <a:xfrm>
            <a:off x="3502749" y="-10491"/>
            <a:ext cx="1570053" cy="150917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Conector 25"/>
          <p:cNvSpPr/>
          <p:nvPr/>
        </p:nvSpPr>
        <p:spPr>
          <a:xfrm>
            <a:off x="3646026" y="109892"/>
            <a:ext cx="1274096" cy="12362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7" name="Imagen 26"/>
          <p:cNvPicPr>
            <a:picLocks noChangeAspect="1"/>
          </p:cNvPicPr>
          <p:nvPr/>
        </p:nvPicPr>
        <p:blipFill>
          <a:blip r:embed="rId4"/>
          <a:stretch>
            <a:fillRect/>
          </a:stretch>
        </p:blipFill>
        <p:spPr>
          <a:xfrm>
            <a:off x="3571347" y="345252"/>
            <a:ext cx="1320103" cy="891034"/>
          </a:xfrm>
          <a:prstGeom prst="rect">
            <a:avLst/>
          </a:prstGeom>
        </p:spPr>
      </p:pic>
      <p:sp>
        <p:nvSpPr>
          <p:cNvPr id="10" name="CuadroTexto 9"/>
          <p:cNvSpPr txBox="1"/>
          <p:nvPr/>
        </p:nvSpPr>
        <p:spPr>
          <a:xfrm>
            <a:off x="-582519" y="216220"/>
            <a:ext cx="4774518" cy="1200329"/>
          </a:xfrm>
          <a:prstGeom prst="rect">
            <a:avLst/>
          </a:prstGeom>
          <a:noFill/>
        </p:spPr>
        <p:txBody>
          <a:bodyPr wrap="square" rtlCol="0">
            <a:spAutoFit/>
          </a:bodyPr>
          <a:lstStyle/>
          <a:p>
            <a:pPr marL="342900" indent="-342900" algn="ctr">
              <a:buAutoNum type="arabicPeriod"/>
            </a:pPr>
            <a:r>
              <a:rPr lang="es-CO" sz="2400" b="1" dirty="0" smtClean="0">
                <a:solidFill>
                  <a:schemeClr val="bg1"/>
                </a:solidFill>
                <a:latin typeface="Comic Sans MS" panose="030F0702030302020204" pitchFamily="66" charset="0"/>
              </a:rPr>
              <a:t>Gestión y Medición </a:t>
            </a:r>
            <a:endParaRPr lang="es-CO" sz="2400" b="1" dirty="0">
              <a:solidFill>
                <a:schemeClr val="bg1"/>
              </a:solidFill>
              <a:latin typeface="Comic Sans MS" panose="030F0702030302020204" pitchFamily="66" charset="0"/>
            </a:endParaRPr>
          </a:p>
          <a:p>
            <a:pPr algn="ctr"/>
            <a:r>
              <a:rPr lang="es-CO" sz="2400" b="1" dirty="0" smtClean="0">
                <a:solidFill>
                  <a:schemeClr val="bg1"/>
                </a:solidFill>
                <a:latin typeface="Comic Sans MS" panose="030F0702030302020204" pitchFamily="66" charset="0"/>
              </a:rPr>
              <a:t>    Tiempos Procesales </a:t>
            </a:r>
          </a:p>
          <a:p>
            <a:pPr algn="ctr"/>
            <a:r>
              <a:rPr lang="es-CO" sz="2400" b="1" dirty="0" smtClean="0">
                <a:solidFill>
                  <a:schemeClr val="bg1"/>
                </a:solidFill>
                <a:latin typeface="Comic Sans MS" panose="030F0702030302020204" pitchFamily="66" charset="0"/>
              </a:rPr>
              <a:t>    Familia</a:t>
            </a:r>
            <a:endParaRPr lang="es-CO" sz="2400" b="1" dirty="0">
              <a:solidFill>
                <a:schemeClr val="bg1"/>
              </a:solidFill>
              <a:latin typeface="Comic Sans MS" panose="030F0702030302020204" pitchFamily="66" charset="0"/>
            </a:endParaRPr>
          </a:p>
        </p:txBody>
      </p:sp>
      <p:pic>
        <p:nvPicPr>
          <p:cNvPr id="6" name="Imagen 5"/>
          <p:cNvPicPr>
            <a:picLocks noChangeAspect="1"/>
          </p:cNvPicPr>
          <p:nvPr/>
        </p:nvPicPr>
        <p:blipFill rotWithShape="1">
          <a:blip r:embed="rId5"/>
          <a:srcRect l="3556"/>
          <a:stretch/>
        </p:blipFill>
        <p:spPr>
          <a:xfrm>
            <a:off x="457200" y="2283687"/>
            <a:ext cx="11412568" cy="4243184"/>
          </a:xfrm>
          <a:prstGeom prst="rect">
            <a:avLst/>
          </a:prstGeom>
        </p:spPr>
      </p:pic>
      <p:sp>
        <p:nvSpPr>
          <p:cNvPr id="4" name="Rectángulo 3"/>
          <p:cNvSpPr/>
          <p:nvPr/>
        </p:nvSpPr>
        <p:spPr>
          <a:xfrm>
            <a:off x="699406" y="1674630"/>
            <a:ext cx="8384088" cy="830997"/>
          </a:xfrm>
          <a:prstGeom prst="rect">
            <a:avLst/>
          </a:prstGeom>
        </p:spPr>
        <p:txBody>
          <a:bodyPr wrap="square">
            <a:spAutoFit/>
          </a:bodyPr>
          <a:lstStyle/>
          <a:p>
            <a:pPr algn="ctr"/>
            <a:r>
              <a:rPr lang="es-MX" sz="2400" dirty="0">
                <a:solidFill>
                  <a:srgbClr val="0070C0"/>
                </a:solidFill>
                <a:latin typeface="Comic Sans MS" panose="030F0702030302020204" pitchFamily="66" charset="0"/>
              </a:rPr>
              <a:t>La reducción en los tiempos procesales</a:t>
            </a:r>
            <a:r>
              <a:rPr lang="es-MX" dirty="0" smtClean="0">
                <a:solidFill>
                  <a:srgbClr val="002060"/>
                </a:solidFill>
                <a:latin typeface="Comic Sans MS" panose="030F0702030302020204" pitchFamily="66" charset="0"/>
              </a:rPr>
              <a:t> </a:t>
            </a:r>
            <a:r>
              <a:rPr lang="es-MX" sz="2400" dirty="0">
                <a:solidFill>
                  <a:srgbClr val="0070C0"/>
                </a:solidFill>
                <a:latin typeface="Comic Sans MS" panose="030F0702030302020204" pitchFamily="66" charset="0"/>
              </a:rPr>
              <a:t>para los Juzgados de Familia es de 62% </a:t>
            </a:r>
            <a:r>
              <a:rPr lang="es-MX" sz="2400" dirty="0" smtClean="0">
                <a:solidFill>
                  <a:srgbClr val="0070C0"/>
                </a:solidFill>
                <a:latin typeface="Comic Sans MS" panose="030F0702030302020204" pitchFamily="66" charset="0"/>
              </a:rPr>
              <a:t>aproximadamente</a:t>
            </a:r>
            <a:endParaRPr lang="es-CO" sz="2400" dirty="0">
              <a:solidFill>
                <a:srgbClr val="0070C0"/>
              </a:solidFill>
              <a:latin typeface="Comic Sans MS" panose="030F0702030302020204" pitchFamily="66" charset="0"/>
            </a:endParaRPr>
          </a:p>
        </p:txBody>
      </p:sp>
      <p:pic>
        <p:nvPicPr>
          <p:cNvPr id="12" name="Imagen 11"/>
          <p:cNvPicPr>
            <a:picLocks noChangeAspect="1"/>
          </p:cNvPicPr>
          <p:nvPr/>
        </p:nvPicPr>
        <p:blipFill>
          <a:blip r:embed="rId6"/>
          <a:stretch>
            <a:fillRect/>
          </a:stretch>
        </p:blipFill>
        <p:spPr>
          <a:xfrm>
            <a:off x="0" y="5829538"/>
            <a:ext cx="3292125" cy="1066892"/>
          </a:xfrm>
          <a:prstGeom prst="rect">
            <a:avLst/>
          </a:prstGeom>
        </p:spPr>
      </p:pic>
    </p:spTree>
    <p:extLst>
      <p:ext uri="{BB962C8B-B14F-4D97-AF65-F5344CB8AC3E}">
        <p14:creationId xmlns:p14="http://schemas.microsoft.com/office/powerpoint/2010/main" val="1928032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0" y="-26126"/>
            <a:ext cx="12614331" cy="6884126"/>
            <a:chOff x="28541" y="-26126"/>
            <a:chExt cx="12614331" cy="6884126"/>
          </a:xfrm>
        </p:grpSpPr>
        <p:grpSp>
          <p:nvGrpSpPr>
            <p:cNvPr id="15" name="Grupo 14"/>
            <p:cNvGrpSpPr/>
            <p:nvPr/>
          </p:nvGrpSpPr>
          <p:grpSpPr>
            <a:xfrm>
              <a:off x="28541" y="-26126"/>
              <a:ext cx="12614331" cy="6884126"/>
              <a:chOff x="80792" y="309699"/>
              <a:chExt cx="12614331" cy="6884126"/>
            </a:xfrm>
          </p:grpSpPr>
          <p:grpSp>
            <p:nvGrpSpPr>
              <p:cNvPr id="9" name="Grupo 8"/>
              <p:cNvGrpSpPr/>
              <p:nvPr/>
            </p:nvGrpSpPr>
            <p:grpSpPr>
              <a:xfrm>
                <a:off x="80792" y="309699"/>
                <a:ext cx="12614331" cy="6884126"/>
                <a:chOff x="93855" y="322762"/>
                <a:chExt cx="12614331" cy="6884126"/>
              </a:xfrm>
            </p:grpSpPr>
            <p:grpSp>
              <p:nvGrpSpPr>
                <p:cNvPr id="3" name="Grupo 2"/>
                <p:cNvGrpSpPr/>
                <p:nvPr/>
              </p:nvGrpSpPr>
              <p:grpSpPr>
                <a:xfrm>
                  <a:off x="93855" y="322762"/>
                  <a:ext cx="12126686" cy="6884126"/>
                  <a:chOff x="93855" y="322762"/>
                  <a:chExt cx="12126686" cy="6884126"/>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93855" y="322762"/>
                    <a:ext cx="12126686" cy="6884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pic>
          <p:nvPicPr>
            <p:cNvPr id="25" name="Imagen 24"/>
            <p:cNvPicPr>
              <a:picLocks noChangeAspect="1"/>
            </p:cNvPicPr>
            <p:nvPr/>
          </p:nvPicPr>
          <p:blipFill>
            <a:blip r:embed="rId3"/>
            <a:stretch>
              <a:fillRect/>
            </a:stretch>
          </p:blipFill>
          <p:spPr>
            <a:xfrm>
              <a:off x="8562860" y="5636272"/>
              <a:ext cx="3292125" cy="1066892"/>
            </a:xfrm>
            <a:prstGeom prst="rect">
              <a:avLst/>
            </a:prstGeom>
          </p:spPr>
        </p:pic>
      </p:grpSp>
      <p:pic>
        <p:nvPicPr>
          <p:cNvPr id="21" name="Imagen 20"/>
          <p:cNvPicPr>
            <a:picLocks noChangeAspect="1"/>
          </p:cNvPicPr>
          <p:nvPr/>
        </p:nvPicPr>
        <p:blipFill>
          <a:blip r:embed="rId4"/>
          <a:stretch>
            <a:fillRect/>
          </a:stretch>
        </p:blipFill>
        <p:spPr>
          <a:xfrm>
            <a:off x="59859" y="110206"/>
            <a:ext cx="4230991" cy="1090776"/>
          </a:xfrm>
          <a:prstGeom prst="rect">
            <a:avLst/>
          </a:prstGeom>
        </p:spPr>
      </p:pic>
      <p:sp>
        <p:nvSpPr>
          <p:cNvPr id="24" name="Conector 23"/>
          <p:cNvSpPr/>
          <p:nvPr/>
        </p:nvSpPr>
        <p:spPr>
          <a:xfrm>
            <a:off x="3680749" y="17831"/>
            <a:ext cx="1435261" cy="135952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Conector 25"/>
          <p:cNvSpPr/>
          <p:nvPr/>
        </p:nvSpPr>
        <p:spPr>
          <a:xfrm>
            <a:off x="3790648" y="127476"/>
            <a:ext cx="1224551" cy="118084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7" name="Imagen 26"/>
          <p:cNvPicPr>
            <a:picLocks noChangeAspect="1"/>
          </p:cNvPicPr>
          <p:nvPr/>
        </p:nvPicPr>
        <p:blipFill>
          <a:blip r:embed="rId5"/>
          <a:stretch>
            <a:fillRect/>
          </a:stretch>
        </p:blipFill>
        <p:spPr>
          <a:xfrm>
            <a:off x="3881245" y="388754"/>
            <a:ext cx="1133954" cy="749873"/>
          </a:xfrm>
          <a:prstGeom prst="rect">
            <a:avLst/>
          </a:prstGeom>
        </p:spPr>
      </p:pic>
      <p:sp>
        <p:nvSpPr>
          <p:cNvPr id="10" name="CuadroTexto 9"/>
          <p:cNvSpPr txBox="1"/>
          <p:nvPr/>
        </p:nvSpPr>
        <p:spPr>
          <a:xfrm>
            <a:off x="-552216" y="68372"/>
            <a:ext cx="4774518" cy="1200329"/>
          </a:xfrm>
          <a:prstGeom prst="rect">
            <a:avLst/>
          </a:prstGeom>
          <a:noFill/>
        </p:spPr>
        <p:txBody>
          <a:bodyPr wrap="square" rtlCol="0">
            <a:spAutoFit/>
          </a:bodyPr>
          <a:lstStyle/>
          <a:p>
            <a:pPr marL="342900" indent="-342900" algn="ctr">
              <a:buAutoNum type="arabicPeriod"/>
            </a:pPr>
            <a:r>
              <a:rPr lang="es-CO" sz="2400" b="1" dirty="0" smtClean="0">
                <a:solidFill>
                  <a:schemeClr val="bg1"/>
                </a:solidFill>
                <a:latin typeface="Comic Sans MS" panose="030F0702030302020204" pitchFamily="66" charset="0"/>
              </a:rPr>
              <a:t>Gestión y Medición </a:t>
            </a:r>
            <a:endParaRPr lang="es-CO" sz="2400" b="1" dirty="0">
              <a:solidFill>
                <a:schemeClr val="bg1"/>
              </a:solidFill>
              <a:latin typeface="Comic Sans MS" panose="030F0702030302020204" pitchFamily="66" charset="0"/>
            </a:endParaRPr>
          </a:p>
          <a:p>
            <a:pPr algn="ctr"/>
            <a:r>
              <a:rPr lang="es-CO" sz="2400" b="1" dirty="0" smtClean="0">
                <a:solidFill>
                  <a:schemeClr val="bg1"/>
                </a:solidFill>
                <a:latin typeface="Comic Sans MS" panose="030F0702030302020204" pitchFamily="66" charset="0"/>
              </a:rPr>
              <a:t>    Tiempos Procesales </a:t>
            </a:r>
          </a:p>
          <a:p>
            <a:pPr algn="ctr"/>
            <a:r>
              <a:rPr lang="es-CO" sz="2400" b="1" dirty="0" smtClean="0">
                <a:solidFill>
                  <a:schemeClr val="bg1"/>
                </a:solidFill>
                <a:latin typeface="Comic Sans MS" panose="030F0702030302020204" pitchFamily="66" charset="0"/>
              </a:rPr>
              <a:t>    Familia</a:t>
            </a:r>
            <a:endParaRPr lang="es-CO" sz="2400" b="1" dirty="0">
              <a:solidFill>
                <a:schemeClr val="bg1"/>
              </a:solidFill>
              <a:latin typeface="Comic Sans MS" panose="030F0702030302020204" pitchFamily="66" charset="0"/>
            </a:endParaRPr>
          </a:p>
        </p:txBody>
      </p:sp>
      <p:pic>
        <p:nvPicPr>
          <p:cNvPr id="16" name="Imagen 15"/>
          <p:cNvPicPr>
            <a:picLocks noChangeAspect="1"/>
          </p:cNvPicPr>
          <p:nvPr/>
        </p:nvPicPr>
        <p:blipFill rotWithShape="1">
          <a:blip r:embed="rId6"/>
          <a:srcRect t="20686"/>
          <a:stretch/>
        </p:blipFill>
        <p:spPr>
          <a:xfrm>
            <a:off x="3876777" y="2948152"/>
            <a:ext cx="6715767" cy="2324699"/>
          </a:xfrm>
          <a:prstGeom prst="rect">
            <a:avLst/>
          </a:prstGeom>
        </p:spPr>
      </p:pic>
      <p:pic>
        <p:nvPicPr>
          <p:cNvPr id="6" name="Imagen 5"/>
          <p:cNvPicPr>
            <a:picLocks noChangeAspect="1"/>
          </p:cNvPicPr>
          <p:nvPr/>
        </p:nvPicPr>
        <p:blipFill>
          <a:blip r:embed="rId7"/>
          <a:stretch>
            <a:fillRect/>
          </a:stretch>
        </p:blipFill>
        <p:spPr>
          <a:xfrm>
            <a:off x="165134" y="2095139"/>
            <a:ext cx="2421729" cy="3378153"/>
          </a:xfrm>
          <a:prstGeom prst="rect">
            <a:avLst/>
          </a:prstGeom>
        </p:spPr>
      </p:pic>
      <p:sp>
        <p:nvSpPr>
          <p:cNvPr id="20" name="CuadroTexto 19"/>
          <p:cNvSpPr txBox="1"/>
          <p:nvPr/>
        </p:nvSpPr>
        <p:spPr>
          <a:xfrm>
            <a:off x="2542464" y="1781133"/>
            <a:ext cx="7041758" cy="646331"/>
          </a:xfrm>
          <a:prstGeom prst="rect">
            <a:avLst/>
          </a:prstGeom>
          <a:noFill/>
        </p:spPr>
        <p:txBody>
          <a:bodyPr wrap="square" rtlCol="0">
            <a:spAutoFit/>
          </a:bodyPr>
          <a:lstStyle/>
          <a:p>
            <a:pPr algn="just"/>
            <a:r>
              <a:rPr lang="es-MX" b="1" dirty="0">
                <a:solidFill>
                  <a:srgbClr val="002060"/>
                </a:solidFill>
                <a:latin typeface="Comic Sans MS" panose="030F0702030302020204" pitchFamily="66" charset="0"/>
              </a:rPr>
              <a:t>El </a:t>
            </a:r>
            <a:r>
              <a:rPr lang="es-MX" b="1">
                <a:solidFill>
                  <a:srgbClr val="002060"/>
                </a:solidFill>
                <a:latin typeface="Comic Sans MS" panose="030F0702030302020204" pitchFamily="66" charset="0"/>
              </a:rPr>
              <a:t>porcentaje </a:t>
            </a:r>
            <a:r>
              <a:rPr lang="es-MX" b="1" smtClean="0">
                <a:solidFill>
                  <a:srgbClr val="002060"/>
                </a:solidFill>
                <a:latin typeface="Comic Sans MS" panose="030F0702030302020204" pitchFamily="66" charset="0"/>
              </a:rPr>
              <a:t>de reducción </a:t>
            </a:r>
            <a:r>
              <a:rPr lang="es-MX" b="1" dirty="0">
                <a:solidFill>
                  <a:srgbClr val="002060"/>
                </a:solidFill>
                <a:latin typeface="Comic Sans MS" panose="030F0702030302020204" pitchFamily="66" charset="0"/>
              </a:rPr>
              <a:t>de los tiempos procesales ha presentado </a:t>
            </a:r>
            <a:r>
              <a:rPr lang="es-MX" b="1">
                <a:solidFill>
                  <a:srgbClr val="002060"/>
                </a:solidFill>
                <a:latin typeface="Comic Sans MS" panose="030F0702030302020204" pitchFamily="66" charset="0"/>
              </a:rPr>
              <a:t>variaciones </a:t>
            </a:r>
            <a:r>
              <a:rPr lang="es-MX" b="1" smtClean="0">
                <a:solidFill>
                  <a:srgbClr val="002060"/>
                </a:solidFill>
                <a:latin typeface="Comic Sans MS" panose="030F0702030302020204" pitchFamily="66" charset="0"/>
              </a:rPr>
              <a:t>poco significativas </a:t>
            </a:r>
            <a:r>
              <a:rPr lang="es-MX" b="1">
                <a:solidFill>
                  <a:srgbClr val="002060"/>
                </a:solidFill>
                <a:latin typeface="Comic Sans MS" panose="030F0702030302020204" pitchFamily="66" charset="0"/>
              </a:rPr>
              <a:t>en </a:t>
            </a:r>
            <a:r>
              <a:rPr lang="es-MX" b="1" smtClean="0">
                <a:solidFill>
                  <a:srgbClr val="002060"/>
                </a:solidFill>
                <a:latin typeface="Comic Sans MS" panose="030F0702030302020204" pitchFamily="66" charset="0"/>
              </a:rPr>
              <a:t>los últimos </a:t>
            </a:r>
            <a:r>
              <a:rPr lang="es-MX" b="1" dirty="0">
                <a:solidFill>
                  <a:srgbClr val="002060"/>
                </a:solidFill>
                <a:latin typeface="Comic Sans MS" panose="030F0702030302020204" pitchFamily="66" charset="0"/>
              </a:rPr>
              <a:t>años </a:t>
            </a:r>
          </a:p>
        </p:txBody>
      </p:sp>
    </p:spTree>
    <p:extLst>
      <p:ext uri="{BB962C8B-B14F-4D97-AF65-F5344CB8AC3E}">
        <p14:creationId xmlns:p14="http://schemas.microsoft.com/office/powerpoint/2010/main" val="3504289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0" y="7749"/>
            <a:ext cx="12614331" cy="6884126"/>
            <a:chOff x="28541" y="-13063"/>
            <a:chExt cx="12614331" cy="6884126"/>
          </a:xfrm>
        </p:grpSpPr>
        <p:grpSp>
          <p:nvGrpSpPr>
            <p:cNvPr id="15" name="Grupo 14"/>
            <p:cNvGrpSpPr/>
            <p:nvPr/>
          </p:nvGrpSpPr>
          <p:grpSpPr>
            <a:xfrm>
              <a:off x="28541" y="-13063"/>
              <a:ext cx="12614331" cy="6884126"/>
              <a:chOff x="80792" y="322762"/>
              <a:chExt cx="12614331" cy="6884126"/>
            </a:xfrm>
          </p:grpSpPr>
          <p:grpSp>
            <p:nvGrpSpPr>
              <p:cNvPr id="9" name="Grupo 8"/>
              <p:cNvGrpSpPr/>
              <p:nvPr/>
            </p:nvGrpSpPr>
            <p:grpSpPr>
              <a:xfrm>
                <a:off x="146106" y="322762"/>
                <a:ext cx="12549017" cy="6884126"/>
                <a:chOff x="159169" y="335825"/>
                <a:chExt cx="12549017" cy="6884126"/>
              </a:xfrm>
            </p:grpSpPr>
            <p:grpSp>
              <p:nvGrpSpPr>
                <p:cNvPr id="3" name="Grupo 2"/>
                <p:cNvGrpSpPr/>
                <p:nvPr/>
              </p:nvGrpSpPr>
              <p:grpSpPr>
                <a:xfrm>
                  <a:off x="159169" y="335825"/>
                  <a:ext cx="12126686" cy="6884126"/>
                  <a:chOff x="159169" y="335825"/>
                  <a:chExt cx="12126686" cy="6884126"/>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159169" y="335825"/>
                    <a:ext cx="12126686" cy="6884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pic>
        <p:nvPicPr>
          <p:cNvPr id="6" name="Imagen 5"/>
          <p:cNvPicPr>
            <a:picLocks noChangeAspect="1"/>
          </p:cNvPicPr>
          <p:nvPr/>
        </p:nvPicPr>
        <p:blipFill rotWithShape="1">
          <a:blip r:embed="rId3"/>
          <a:srcRect l="8552" r="8544" b="16772"/>
          <a:stretch/>
        </p:blipFill>
        <p:spPr>
          <a:xfrm>
            <a:off x="6712990" y="2899761"/>
            <a:ext cx="4768784" cy="2885381"/>
          </a:xfrm>
          <a:prstGeom prst="rect">
            <a:avLst/>
          </a:prstGeom>
        </p:spPr>
      </p:pic>
      <p:pic>
        <p:nvPicPr>
          <p:cNvPr id="5" name="Imagen 4"/>
          <p:cNvPicPr>
            <a:picLocks noChangeAspect="1"/>
          </p:cNvPicPr>
          <p:nvPr/>
        </p:nvPicPr>
        <p:blipFill>
          <a:blip r:embed="rId4"/>
          <a:stretch>
            <a:fillRect/>
          </a:stretch>
        </p:blipFill>
        <p:spPr>
          <a:xfrm>
            <a:off x="372600" y="2118008"/>
            <a:ext cx="6340390" cy="1975275"/>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6179" y="5834952"/>
            <a:ext cx="3292844" cy="1069986"/>
          </a:xfrm>
          <a:prstGeom prst="rect">
            <a:avLst/>
          </a:prstGeom>
        </p:spPr>
      </p:pic>
      <p:pic>
        <p:nvPicPr>
          <p:cNvPr id="18" name="Imagen 17"/>
          <p:cNvPicPr>
            <a:picLocks noChangeAspect="1"/>
          </p:cNvPicPr>
          <p:nvPr/>
        </p:nvPicPr>
        <p:blipFill>
          <a:blip r:embed="rId6"/>
          <a:stretch>
            <a:fillRect/>
          </a:stretch>
        </p:blipFill>
        <p:spPr>
          <a:xfrm>
            <a:off x="372600" y="266705"/>
            <a:ext cx="1274174" cy="1268078"/>
          </a:xfrm>
          <a:prstGeom prst="rect">
            <a:avLst/>
          </a:prstGeom>
        </p:spPr>
      </p:pic>
    </p:spTree>
    <p:extLst>
      <p:ext uri="{BB962C8B-B14F-4D97-AF65-F5344CB8AC3E}">
        <p14:creationId xmlns:p14="http://schemas.microsoft.com/office/powerpoint/2010/main" val="8502478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65315" y="0"/>
            <a:ext cx="12126685" cy="5225514"/>
            <a:chOff x="28541" y="75997"/>
            <a:chExt cx="12126685" cy="5225514"/>
          </a:xfrm>
        </p:grpSpPr>
        <p:grpSp>
          <p:nvGrpSpPr>
            <p:cNvPr id="15" name="Grupo 14"/>
            <p:cNvGrpSpPr/>
            <p:nvPr/>
          </p:nvGrpSpPr>
          <p:grpSpPr>
            <a:xfrm>
              <a:off x="28541" y="75997"/>
              <a:ext cx="12126685" cy="5225514"/>
              <a:chOff x="80792" y="411822"/>
              <a:chExt cx="12126685" cy="5225514"/>
            </a:xfrm>
          </p:grpSpPr>
          <p:grpSp>
            <p:nvGrpSpPr>
              <p:cNvPr id="9" name="Grupo 8"/>
              <p:cNvGrpSpPr/>
              <p:nvPr/>
            </p:nvGrpSpPr>
            <p:grpSpPr>
              <a:xfrm>
                <a:off x="605938" y="411822"/>
                <a:ext cx="11601539" cy="5225514"/>
                <a:chOff x="619001" y="424885"/>
                <a:chExt cx="11601539" cy="5225514"/>
              </a:xfrm>
            </p:grpSpPr>
            <p:grpSp>
              <p:nvGrpSpPr>
                <p:cNvPr id="3" name="Grupo 2"/>
                <p:cNvGrpSpPr/>
                <p:nvPr/>
              </p:nvGrpSpPr>
              <p:grpSpPr>
                <a:xfrm>
                  <a:off x="619001" y="424885"/>
                  <a:ext cx="11601539" cy="5225514"/>
                  <a:chOff x="619001" y="424885"/>
                  <a:chExt cx="11601539" cy="5225514"/>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10637" t="5704" b="21919"/>
                  <a:stretch/>
                </p:blipFill>
                <p:spPr bwMode="auto">
                  <a:xfrm>
                    <a:off x="619001" y="424885"/>
                    <a:ext cx="11601539" cy="5225514"/>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0" name="CuadroTexto 9"/>
          <p:cNvSpPr txBox="1"/>
          <p:nvPr/>
        </p:nvSpPr>
        <p:spPr>
          <a:xfrm>
            <a:off x="-362412" y="346070"/>
            <a:ext cx="4774518" cy="461665"/>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2.</a:t>
            </a:r>
            <a:endParaRPr lang="es-CO" sz="2400" b="1" dirty="0">
              <a:solidFill>
                <a:schemeClr val="bg1"/>
              </a:solidFill>
              <a:latin typeface="Comic Sans MS" panose="030F0702030302020204" pitchFamily="66" charset="0"/>
            </a:endParaRPr>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49052" b="23021"/>
          <a:stretch/>
        </p:blipFill>
        <p:spPr>
          <a:xfrm>
            <a:off x="385361" y="3801538"/>
            <a:ext cx="3037861" cy="2294996"/>
          </a:xfrm>
          <a:prstGeom prst="rect">
            <a:avLst/>
          </a:prstGeom>
        </p:spPr>
      </p:pic>
      <p:sp>
        <p:nvSpPr>
          <p:cNvPr id="6" name="Rectángulo 5"/>
          <p:cNvSpPr/>
          <p:nvPr/>
        </p:nvSpPr>
        <p:spPr>
          <a:xfrm>
            <a:off x="138797" y="1410128"/>
            <a:ext cx="6726827" cy="954107"/>
          </a:xfrm>
          <a:prstGeom prst="rect">
            <a:avLst/>
          </a:prstGeom>
        </p:spPr>
        <p:txBody>
          <a:bodyPr wrap="square">
            <a:spAutoFit/>
          </a:bodyPr>
          <a:lstStyle/>
          <a:p>
            <a:pPr algn="ctr"/>
            <a:r>
              <a:rPr lang="es-MX" sz="1400" dirty="0">
                <a:solidFill>
                  <a:srgbClr val="002060"/>
                </a:solidFill>
                <a:latin typeface="Comic Sans MS" panose="030F0702030302020204" pitchFamily="66" charset="0"/>
              </a:rPr>
              <a:t>El área de Coordinación se encuentra conformada por el Profesional G 15 (coordinador) que tiene </a:t>
            </a:r>
            <a:r>
              <a:rPr lang="es-MX" sz="1400" dirty="0" smtClean="0">
                <a:solidFill>
                  <a:srgbClr val="002060"/>
                </a:solidFill>
                <a:latin typeface="Comic Sans MS" panose="030F0702030302020204" pitchFamily="66" charset="0"/>
              </a:rPr>
              <a:t>a su cargo </a:t>
            </a:r>
            <a:r>
              <a:rPr lang="es-MX" sz="1400" dirty="0">
                <a:solidFill>
                  <a:srgbClr val="002060"/>
                </a:solidFill>
                <a:latin typeface="Comic Sans MS" panose="030F0702030302020204" pitchFamily="66" charset="0"/>
              </a:rPr>
              <a:t>la Gestión del Personal adscrito al Centro, un total de 71 servidores judiciales, el cargo del Técnico grado 11 nombrado por el Director Ejecutivo y adscrito al Centro </a:t>
            </a:r>
            <a:r>
              <a:rPr lang="es-MX" sz="1400">
                <a:solidFill>
                  <a:srgbClr val="002060"/>
                </a:solidFill>
                <a:latin typeface="Comic Sans MS" panose="030F0702030302020204" pitchFamily="66" charset="0"/>
              </a:rPr>
              <a:t>de </a:t>
            </a:r>
            <a:r>
              <a:rPr lang="es-MX" sz="1400" smtClean="0">
                <a:solidFill>
                  <a:srgbClr val="002060"/>
                </a:solidFill>
                <a:latin typeface="Comic Sans MS" panose="030F0702030302020204" pitchFamily="66" charset="0"/>
              </a:rPr>
              <a:t>Servicios</a:t>
            </a:r>
            <a:endParaRPr lang="es-CO" sz="1400" dirty="0">
              <a:solidFill>
                <a:srgbClr val="002060"/>
              </a:solidFill>
              <a:latin typeface="Comic Sans MS" panose="030F0702030302020204" pitchFamily="66" charset="0"/>
            </a:endParaRPr>
          </a:p>
        </p:txBody>
      </p:sp>
      <p:pic>
        <p:nvPicPr>
          <p:cNvPr id="17" name="Imagen 16"/>
          <p:cNvPicPr>
            <a:picLocks noChangeAspect="1"/>
          </p:cNvPicPr>
          <p:nvPr/>
        </p:nvPicPr>
        <p:blipFill>
          <a:blip r:embed="rId4"/>
          <a:stretch>
            <a:fillRect/>
          </a:stretch>
        </p:blipFill>
        <p:spPr>
          <a:xfrm>
            <a:off x="4018666" y="1717870"/>
            <a:ext cx="10845329" cy="4797968"/>
          </a:xfrm>
          <a:prstGeom prst="rect">
            <a:avLst/>
          </a:prstGeom>
        </p:spPr>
      </p:pic>
      <p:sp>
        <p:nvSpPr>
          <p:cNvPr id="18" name="CuadroTexto 17"/>
          <p:cNvSpPr txBox="1"/>
          <p:nvPr/>
        </p:nvSpPr>
        <p:spPr>
          <a:xfrm>
            <a:off x="7071528" y="1855187"/>
            <a:ext cx="1795011" cy="1292662"/>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 19</a:t>
            </a:r>
            <a:r>
              <a:rPr lang="es-CO" sz="1600" b="1" dirty="0" smtClean="0">
                <a:solidFill>
                  <a:schemeClr val="bg1"/>
                </a:solidFill>
                <a:latin typeface="Comic Sans MS" panose="030F0702030302020204" pitchFamily="66" charset="0"/>
              </a:rPr>
              <a:t> </a:t>
            </a:r>
          </a:p>
          <a:p>
            <a:pPr algn="ctr"/>
            <a:r>
              <a:rPr lang="es-CO" b="1" dirty="0" smtClean="0">
                <a:solidFill>
                  <a:schemeClr val="bg1"/>
                </a:solidFill>
                <a:latin typeface="Comic Sans MS" panose="030F0702030302020204" pitchFamily="66" charset="0"/>
              </a:rPr>
              <a:t>Empleados despachos judiciales </a:t>
            </a:r>
            <a:endParaRPr lang="es-CO" b="1" dirty="0">
              <a:solidFill>
                <a:schemeClr val="bg1"/>
              </a:solidFill>
              <a:latin typeface="Comic Sans MS" panose="030F0702030302020204" pitchFamily="66" charset="0"/>
            </a:endParaRPr>
          </a:p>
        </p:txBody>
      </p:sp>
      <p:sp>
        <p:nvSpPr>
          <p:cNvPr id="20" name="CuadroTexto 19"/>
          <p:cNvSpPr txBox="1"/>
          <p:nvPr/>
        </p:nvSpPr>
        <p:spPr>
          <a:xfrm>
            <a:off x="8771437" y="1837906"/>
            <a:ext cx="2128651" cy="1292662"/>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5</a:t>
            </a:r>
            <a:r>
              <a:rPr lang="es-CO" dirty="0" smtClean="0">
                <a:solidFill>
                  <a:schemeClr val="bg1"/>
                </a:solidFill>
                <a:latin typeface="Comic Sans MS" panose="030F0702030302020204" pitchFamily="66" charset="0"/>
              </a:rPr>
              <a:t> </a:t>
            </a:r>
          </a:p>
          <a:p>
            <a:pPr algn="ctr"/>
            <a:r>
              <a:rPr lang="es-CO" b="1" dirty="0" smtClean="0">
                <a:solidFill>
                  <a:schemeClr val="bg1"/>
                </a:solidFill>
                <a:latin typeface="Comic Sans MS" panose="030F0702030302020204" pitchFamily="66" charset="0"/>
              </a:rPr>
              <a:t>Empleados </a:t>
            </a:r>
          </a:p>
          <a:p>
            <a:pPr algn="ctr"/>
            <a:r>
              <a:rPr lang="es-CO" b="1" dirty="0">
                <a:solidFill>
                  <a:schemeClr val="bg1"/>
                </a:solidFill>
                <a:latin typeface="Comic Sans MS" panose="030F0702030302020204" pitchFamily="66" charset="0"/>
              </a:rPr>
              <a:t>O</a:t>
            </a:r>
            <a:r>
              <a:rPr lang="es-CO" b="1" dirty="0" smtClean="0">
                <a:solidFill>
                  <a:schemeClr val="bg1"/>
                </a:solidFill>
                <a:latin typeface="Comic Sans MS" panose="030F0702030302020204" pitchFamily="66" charset="0"/>
              </a:rPr>
              <a:t>f. Ejecución</a:t>
            </a:r>
          </a:p>
          <a:p>
            <a:pPr algn="ctr"/>
            <a:r>
              <a:rPr lang="es-CO" b="1" dirty="0" smtClean="0">
                <a:solidFill>
                  <a:schemeClr val="bg1"/>
                </a:solidFill>
                <a:latin typeface="Comic Sans MS" panose="030F0702030302020204" pitchFamily="66" charset="0"/>
              </a:rPr>
              <a:t> Civil M.</a:t>
            </a:r>
            <a:endParaRPr lang="es-CO" b="1" dirty="0">
              <a:solidFill>
                <a:schemeClr val="bg1"/>
              </a:solidFill>
              <a:latin typeface="Comic Sans MS" panose="030F0702030302020204" pitchFamily="66" charset="0"/>
            </a:endParaRPr>
          </a:p>
        </p:txBody>
      </p:sp>
      <p:sp>
        <p:nvSpPr>
          <p:cNvPr id="22" name="CuadroTexto 21"/>
          <p:cNvSpPr txBox="1"/>
          <p:nvPr/>
        </p:nvSpPr>
        <p:spPr>
          <a:xfrm>
            <a:off x="10038585" y="3429000"/>
            <a:ext cx="1385455" cy="1292662"/>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3</a:t>
            </a:r>
            <a:r>
              <a:rPr lang="es-CO" b="1" dirty="0" smtClean="0">
                <a:solidFill>
                  <a:schemeClr val="bg1"/>
                </a:solidFill>
                <a:latin typeface="Comic Sans MS" panose="030F0702030302020204" pitchFamily="66" charset="0"/>
              </a:rPr>
              <a:t> Empleados</a:t>
            </a:r>
          </a:p>
          <a:p>
            <a:pPr algn="ctr"/>
            <a:r>
              <a:rPr lang="es-CO" b="1" dirty="0" smtClean="0">
                <a:solidFill>
                  <a:schemeClr val="bg1"/>
                </a:solidFill>
                <a:latin typeface="Comic Sans MS" panose="030F0702030302020204" pitchFamily="66" charset="0"/>
              </a:rPr>
              <a:t>Archivo Central </a:t>
            </a:r>
            <a:endParaRPr lang="es-CO" b="1" dirty="0">
              <a:solidFill>
                <a:schemeClr val="bg1"/>
              </a:solidFill>
              <a:latin typeface="Comic Sans MS" panose="030F0702030302020204" pitchFamily="66" charset="0"/>
            </a:endParaRPr>
          </a:p>
        </p:txBody>
      </p:sp>
      <p:sp>
        <p:nvSpPr>
          <p:cNvPr id="23" name="CuadroTexto 22"/>
          <p:cNvSpPr txBox="1"/>
          <p:nvPr/>
        </p:nvSpPr>
        <p:spPr>
          <a:xfrm>
            <a:off x="8051907" y="3371159"/>
            <a:ext cx="1745148" cy="1292662"/>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3</a:t>
            </a:r>
            <a:r>
              <a:rPr lang="es-CO" b="1" dirty="0" smtClean="0">
                <a:solidFill>
                  <a:schemeClr val="bg1"/>
                </a:solidFill>
                <a:latin typeface="Comic Sans MS" panose="030F0702030302020204" pitchFamily="66" charset="0"/>
              </a:rPr>
              <a:t> </a:t>
            </a:r>
          </a:p>
          <a:p>
            <a:pPr algn="ctr"/>
            <a:r>
              <a:rPr lang="es-CO" b="1" dirty="0" smtClean="0">
                <a:solidFill>
                  <a:schemeClr val="bg1"/>
                </a:solidFill>
                <a:latin typeface="Comic Sans MS" panose="030F0702030302020204" pitchFamily="66" charset="0"/>
              </a:rPr>
              <a:t>Empleados </a:t>
            </a:r>
          </a:p>
          <a:p>
            <a:pPr algn="ctr"/>
            <a:r>
              <a:rPr lang="es-CO" b="1" dirty="0" smtClean="0">
                <a:solidFill>
                  <a:schemeClr val="bg1"/>
                </a:solidFill>
                <a:latin typeface="Comic Sans MS" panose="030F0702030302020204" pitchFamily="66" charset="0"/>
              </a:rPr>
              <a:t>Consejo Seccional </a:t>
            </a:r>
            <a:endParaRPr lang="es-CO" b="1" dirty="0">
              <a:solidFill>
                <a:schemeClr val="bg1"/>
              </a:solidFill>
              <a:latin typeface="Comic Sans MS" panose="030F0702030302020204" pitchFamily="66" charset="0"/>
            </a:endParaRPr>
          </a:p>
        </p:txBody>
      </p:sp>
      <p:sp>
        <p:nvSpPr>
          <p:cNvPr id="25" name="CuadroTexto 24"/>
          <p:cNvSpPr txBox="1"/>
          <p:nvPr/>
        </p:nvSpPr>
        <p:spPr>
          <a:xfrm>
            <a:off x="7129470" y="4914541"/>
            <a:ext cx="1795011" cy="1292662"/>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3 </a:t>
            </a:r>
          </a:p>
          <a:p>
            <a:pPr algn="ctr"/>
            <a:r>
              <a:rPr lang="es-CO" b="1" dirty="0" smtClean="0">
                <a:solidFill>
                  <a:schemeClr val="bg1"/>
                </a:solidFill>
                <a:latin typeface="Comic Sans MS" panose="030F0702030302020204" pitchFamily="66" charset="0"/>
              </a:rPr>
              <a:t>Empleados Dirección Ejecutiva</a:t>
            </a:r>
            <a:endParaRPr lang="es-CO" b="1" dirty="0">
              <a:solidFill>
                <a:schemeClr val="bg1"/>
              </a:solidFill>
              <a:latin typeface="Comic Sans MS" panose="030F0702030302020204" pitchFamily="66" charset="0"/>
            </a:endParaRPr>
          </a:p>
        </p:txBody>
      </p:sp>
      <p:sp>
        <p:nvSpPr>
          <p:cNvPr id="28" name="CuadroTexto 27"/>
          <p:cNvSpPr txBox="1"/>
          <p:nvPr/>
        </p:nvSpPr>
        <p:spPr>
          <a:xfrm>
            <a:off x="8845406" y="4848438"/>
            <a:ext cx="1980712" cy="1292662"/>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1</a:t>
            </a:r>
            <a:r>
              <a:rPr lang="es-CO" b="1" dirty="0" smtClean="0">
                <a:solidFill>
                  <a:schemeClr val="bg1"/>
                </a:solidFill>
                <a:latin typeface="Comic Sans MS" panose="030F0702030302020204" pitchFamily="66" charset="0"/>
              </a:rPr>
              <a:t> </a:t>
            </a:r>
          </a:p>
          <a:p>
            <a:pPr algn="ctr"/>
            <a:r>
              <a:rPr lang="es-CO" b="1" dirty="0" smtClean="0">
                <a:solidFill>
                  <a:schemeClr val="bg1"/>
                </a:solidFill>
                <a:latin typeface="Comic Sans MS" panose="030F0702030302020204" pitchFamily="66" charset="0"/>
              </a:rPr>
              <a:t>Empleado </a:t>
            </a:r>
          </a:p>
          <a:p>
            <a:pPr algn="ctr"/>
            <a:r>
              <a:rPr lang="es-CO" b="1" dirty="0" smtClean="0">
                <a:solidFill>
                  <a:schemeClr val="bg1"/>
                </a:solidFill>
                <a:latin typeface="Comic Sans MS" panose="030F0702030302020204" pitchFamily="66" charset="0"/>
              </a:rPr>
              <a:t>CSJ Ejecución </a:t>
            </a:r>
          </a:p>
          <a:p>
            <a:pPr algn="ctr"/>
            <a:r>
              <a:rPr lang="es-CO" b="1" dirty="0" smtClean="0">
                <a:solidFill>
                  <a:schemeClr val="bg1"/>
                </a:solidFill>
                <a:latin typeface="Comic Sans MS" panose="030F0702030302020204" pitchFamily="66" charset="0"/>
              </a:rPr>
              <a:t>de Penas </a:t>
            </a:r>
            <a:endParaRPr lang="es-CO" b="1" dirty="0">
              <a:solidFill>
                <a:schemeClr val="bg1"/>
              </a:solidFill>
              <a:latin typeface="Comic Sans MS" panose="030F0702030302020204" pitchFamily="66" charset="0"/>
            </a:endParaRPr>
          </a:p>
        </p:txBody>
      </p:sp>
      <p:pic>
        <p:nvPicPr>
          <p:cNvPr id="29" name="Imagen 28"/>
          <p:cNvPicPr>
            <a:picLocks noChangeAspect="1"/>
          </p:cNvPicPr>
          <p:nvPr/>
        </p:nvPicPr>
        <p:blipFill rotWithShape="1">
          <a:blip r:embed="rId5"/>
          <a:srcRect l="3255" r="50000"/>
          <a:stretch/>
        </p:blipFill>
        <p:spPr>
          <a:xfrm>
            <a:off x="3781611" y="3310912"/>
            <a:ext cx="2787150" cy="2298391"/>
          </a:xfrm>
          <a:prstGeom prst="rect">
            <a:avLst/>
          </a:prstGeom>
        </p:spPr>
      </p:pic>
      <p:sp>
        <p:nvSpPr>
          <p:cNvPr id="31" name="CuadroTexto 30"/>
          <p:cNvSpPr txBox="1"/>
          <p:nvPr/>
        </p:nvSpPr>
        <p:spPr>
          <a:xfrm>
            <a:off x="488139" y="3130568"/>
            <a:ext cx="2514654" cy="923330"/>
          </a:xfrm>
          <a:prstGeom prst="rect">
            <a:avLst/>
          </a:prstGeom>
          <a:noFill/>
        </p:spPr>
        <p:txBody>
          <a:bodyPr wrap="square" rtlCol="0">
            <a:spAutoFit/>
          </a:bodyPr>
          <a:lstStyle/>
          <a:p>
            <a:pPr algn="ctr"/>
            <a:r>
              <a:rPr lang="es-CO" b="1" dirty="0" smtClean="0">
                <a:solidFill>
                  <a:srgbClr val="AC0494"/>
                </a:solidFill>
                <a:latin typeface="Comic Sans MS" panose="030F0702030302020204" pitchFamily="66" charset="0"/>
              </a:rPr>
              <a:t>39 </a:t>
            </a:r>
          </a:p>
          <a:p>
            <a:pPr algn="ctr"/>
            <a:r>
              <a:rPr lang="es-CO" b="1" dirty="0" smtClean="0">
                <a:solidFill>
                  <a:srgbClr val="AC0494"/>
                </a:solidFill>
                <a:latin typeface="Comic Sans MS" panose="030F0702030302020204" pitchFamily="66" charset="0"/>
              </a:rPr>
              <a:t>Servidores </a:t>
            </a:r>
            <a:r>
              <a:rPr lang="es-CO" b="1" dirty="0">
                <a:solidFill>
                  <a:srgbClr val="AC0494"/>
                </a:solidFill>
                <a:latin typeface="Comic Sans MS" panose="030F0702030302020204" pitchFamily="66" charset="0"/>
              </a:rPr>
              <a:t>j</a:t>
            </a:r>
            <a:r>
              <a:rPr lang="es-CO" b="1" dirty="0" smtClean="0">
                <a:solidFill>
                  <a:srgbClr val="AC0494"/>
                </a:solidFill>
                <a:latin typeface="Comic Sans MS" panose="030F0702030302020204" pitchFamily="66" charset="0"/>
              </a:rPr>
              <a:t>udiciales Centro de Servicios </a:t>
            </a:r>
            <a:endParaRPr lang="es-CO" b="1" dirty="0">
              <a:solidFill>
                <a:srgbClr val="AC0494"/>
              </a:solidFill>
              <a:latin typeface="Comic Sans MS" panose="030F0702030302020204" pitchFamily="66" charset="0"/>
            </a:endParaRPr>
          </a:p>
        </p:txBody>
      </p:sp>
      <p:sp>
        <p:nvSpPr>
          <p:cNvPr id="32" name="Flecha derecha 31"/>
          <p:cNvSpPr/>
          <p:nvPr/>
        </p:nvSpPr>
        <p:spPr>
          <a:xfrm>
            <a:off x="6943157" y="3770106"/>
            <a:ext cx="756678" cy="646331"/>
          </a:xfrm>
          <a:prstGeom prst="rightArrow">
            <a:avLst/>
          </a:prstGeom>
          <a:solidFill>
            <a:srgbClr val="56D2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CuadroTexto 32"/>
          <p:cNvSpPr txBox="1"/>
          <p:nvPr/>
        </p:nvSpPr>
        <p:spPr>
          <a:xfrm>
            <a:off x="4055615" y="2484237"/>
            <a:ext cx="2389975" cy="1200329"/>
          </a:xfrm>
          <a:prstGeom prst="rect">
            <a:avLst/>
          </a:prstGeom>
          <a:noFill/>
        </p:spPr>
        <p:txBody>
          <a:bodyPr wrap="square" rtlCol="0">
            <a:spAutoFit/>
          </a:bodyPr>
          <a:lstStyle/>
          <a:p>
            <a:pPr algn="ctr"/>
            <a:r>
              <a:rPr lang="es-CO" b="1" dirty="0" smtClean="0">
                <a:solidFill>
                  <a:srgbClr val="AC0494"/>
                </a:solidFill>
                <a:latin typeface="Comic Sans MS" panose="030F0702030302020204" pitchFamily="66" charset="0"/>
              </a:rPr>
              <a:t>34 </a:t>
            </a:r>
          </a:p>
          <a:p>
            <a:pPr algn="ctr"/>
            <a:r>
              <a:rPr lang="es-CO" b="1" dirty="0" smtClean="0">
                <a:solidFill>
                  <a:srgbClr val="AC0494"/>
                </a:solidFill>
                <a:latin typeface="Comic Sans MS" panose="030F0702030302020204" pitchFamily="66" charset="0"/>
              </a:rPr>
              <a:t>Servidores judiciales en apoyo transversal </a:t>
            </a:r>
            <a:endParaRPr lang="es-CO" b="1" dirty="0">
              <a:solidFill>
                <a:srgbClr val="AC0494"/>
              </a:solidFill>
              <a:latin typeface="Comic Sans MS" panose="030F0702030302020204" pitchFamily="66" charset="0"/>
            </a:endParaRPr>
          </a:p>
        </p:txBody>
      </p:sp>
      <p:pic>
        <p:nvPicPr>
          <p:cNvPr id="5" name="Imagen 4"/>
          <p:cNvPicPr>
            <a:picLocks noChangeAspect="1"/>
          </p:cNvPicPr>
          <p:nvPr/>
        </p:nvPicPr>
        <p:blipFill rotWithShape="1">
          <a:blip r:embed="rId6"/>
          <a:srcRect l="14149" r="34784" b="54154"/>
          <a:stretch/>
        </p:blipFill>
        <p:spPr>
          <a:xfrm>
            <a:off x="-41611" y="-22847"/>
            <a:ext cx="4514449" cy="1318799"/>
          </a:xfrm>
          <a:prstGeom prst="rect">
            <a:avLst/>
          </a:prstGeom>
        </p:spPr>
      </p:pic>
    </p:spTree>
    <p:extLst>
      <p:ext uri="{BB962C8B-B14F-4D97-AF65-F5344CB8AC3E}">
        <p14:creationId xmlns:p14="http://schemas.microsoft.com/office/powerpoint/2010/main" val="2889838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65314" y="0"/>
            <a:ext cx="12796219" cy="6789032"/>
            <a:chOff x="-153347" y="-63743"/>
            <a:chExt cx="12796219" cy="6789032"/>
          </a:xfrm>
        </p:grpSpPr>
        <p:grpSp>
          <p:nvGrpSpPr>
            <p:cNvPr id="15" name="Grupo 14"/>
            <p:cNvGrpSpPr/>
            <p:nvPr/>
          </p:nvGrpSpPr>
          <p:grpSpPr>
            <a:xfrm>
              <a:off x="-153347" y="-63743"/>
              <a:ext cx="12796219" cy="6789032"/>
              <a:chOff x="-101096" y="272082"/>
              <a:chExt cx="12796219" cy="6789032"/>
            </a:xfrm>
          </p:grpSpPr>
          <p:grpSp>
            <p:nvGrpSpPr>
              <p:cNvPr id="9" name="Grupo 8"/>
              <p:cNvGrpSpPr/>
              <p:nvPr/>
            </p:nvGrpSpPr>
            <p:grpSpPr>
              <a:xfrm>
                <a:off x="-101096" y="272082"/>
                <a:ext cx="12796219" cy="6789032"/>
                <a:chOff x="-88033" y="285145"/>
                <a:chExt cx="12796219" cy="6789032"/>
              </a:xfrm>
            </p:grpSpPr>
            <p:grpSp>
              <p:nvGrpSpPr>
                <p:cNvPr id="3" name="Grupo 2"/>
                <p:cNvGrpSpPr/>
                <p:nvPr/>
              </p:nvGrpSpPr>
              <p:grpSpPr>
                <a:xfrm>
                  <a:off x="-88033" y="285145"/>
                  <a:ext cx="12126686" cy="6789032"/>
                  <a:chOff x="-88033" y="285145"/>
                  <a:chExt cx="12126686" cy="678903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316"/>
                  <a:stretch/>
                </p:blipFill>
                <p:spPr bwMode="auto">
                  <a:xfrm>
                    <a:off x="-88033" y="285145"/>
                    <a:ext cx="12126686" cy="678903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pic>
        <p:nvPicPr>
          <p:cNvPr id="17" name="Imagen 16"/>
          <p:cNvPicPr>
            <a:picLocks noChangeAspect="1"/>
          </p:cNvPicPr>
          <p:nvPr/>
        </p:nvPicPr>
        <p:blipFill>
          <a:blip r:embed="rId3"/>
          <a:stretch>
            <a:fillRect/>
          </a:stretch>
        </p:blipFill>
        <p:spPr>
          <a:xfrm>
            <a:off x="8791448" y="5804171"/>
            <a:ext cx="3292125" cy="1066892"/>
          </a:xfrm>
          <a:prstGeom prst="rect">
            <a:avLst/>
          </a:prstGeom>
        </p:spPr>
      </p:pic>
      <p:pic>
        <p:nvPicPr>
          <p:cNvPr id="5" name="Imagen 4"/>
          <p:cNvPicPr>
            <a:picLocks noChangeAspect="1"/>
          </p:cNvPicPr>
          <p:nvPr/>
        </p:nvPicPr>
        <p:blipFill>
          <a:blip r:embed="rId4"/>
          <a:stretch>
            <a:fillRect/>
          </a:stretch>
        </p:blipFill>
        <p:spPr>
          <a:xfrm>
            <a:off x="7882318" y="2264036"/>
            <a:ext cx="3645385" cy="3414258"/>
          </a:xfrm>
          <a:prstGeom prst="rect">
            <a:avLst/>
          </a:prstGeom>
        </p:spPr>
      </p:pic>
      <p:sp>
        <p:nvSpPr>
          <p:cNvPr id="20" name="Almacenamiento interno 19"/>
          <p:cNvSpPr/>
          <p:nvPr/>
        </p:nvSpPr>
        <p:spPr>
          <a:xfrm>
            <a:off x="1796079" y="1794653"/>
            <a:ext cx="3831221" cy="943698"/>
          </a:xfrm>
          <a:prstGeom prst="flowChartInternalStorage">
            <a:avLst/>
          </a:prstGeom>
          <a:gradFill flip="none" rotWithShape="1">
            <a:gsLst>
              <a:gs pos="0">
                <a:srgbClr val="DB39DF">
                  <a:shade val="30000"/>
                  <a:satMod val="115000"/>
                </a:srgbClr>
              </a:gs>
              <a:gs pos="50000">
                <a:srgbClr val="DB39DF">
                  <a:shade val="67500"/>
                  <a:satMod val="115000"/>
                </a:srgbClr>
              </a:gs>
              <a:gs pos="100000">
                <a:srgbClr val="DB39DF">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CuadroTexto 20"/>
          <p:cNvSpPr txBox="1"/>
          <p:nvPr/>
        </p:nvSpPr>
        <p:spPr>
          <a:xfrm>
            <a:off x="2686946" y="2546250"/>
            <a:ext cx="2348089" cy="369332"/>
          </a:xfrm>
          <a:prstGeom prst="rect">
            <a:avLst/>
          </a:prstGeom>
          <a:noFill/>
        </p:spPr>
        <p:txBody>
          <a:bodyPr wrap="square" rtlCol="0">
            <a:spAutoFit/>
          </a:bodyPr>
          <a:lstStyle/>
          <a:p>
            <a:endParaRPr lang="es-CO" dirty="0">
              <a:latin typeface="Comic Sans MS" panose="030F0702030302020204" pitchFamily="66" charset="0"/>
            </a:endParaRPr>
          </a:p>
        </p:txBody>
      </p:sp>
      <p:pic>
        <p:nvPicPr>
          <p:cNvPr id="22" name="Imagen 21"/>
          <p:cNvPicPr>
            <a:picLocks noChangeAspect="1"/>
          </p:cNvPicPr>
          <p:nvPr/>
        </p:nvPicPr>
        <p:blipFill>
          <a:blip r:embed="rId5"/>
          <a:stretch>
            <a:fillRect/>
          </a:stretch>
        </p:blipFill>
        <p:spPr>
          <a:xfrm>
            <a:off x="4922418" y="3246104"/>
            <a:ext cx="2347163" cy="365792"/>
          </a:xfrm>
          <a:prstGeom prst="rect">
            <a:avLst/>
          </a:prstGeom>
        </p:spPr>
      </p:pic>
      <p:pic>
        <p:nvPicPr>
          <p:cNvPr id="23" name="Imagen 22"/>
          <p:cNvPicPr>
            <a:picLocks noChangeAspect="1"/>
          </p:cNvPicPr>
          <p:nvPr/>
        </p:nvPicPr>
        <p:blipFill>
          <a:blip r:embed="rId6"/>
          <a:stretch>
            <a:fillRect/>
          </a:stretch>
        </p:blipFill>
        <p:spPr>
          <a:xfrm>
            <a:off x="1741359" y="3073490"/>
            <a:ext cx="3846909" cy="957155"/>
          </a:xfrm>
          <a:prstGeom prst="rect">
            <a:avLst/>
          </a:prstGeom>
        </p:spPr>
      </p:pic>
      <p:pic>
        <p:nvPicPr>
          <p:cNvPr id="24" name="Imagen 23"/>
          <p:cNvPicPr>
            <a:picLocks noChangeAspect="1"/>
          </p:cNvPicPr>
          <p:nvPr/>
        </p:nvPicPr>
        <p:blipFill>
          <a:blip r:embed="rId6"/>
          <a:stretch>
            <a:fillRect/>
          </a:stretch>
        </p:blipFill>
        <p:spPr>
          <a:xfrm>
            <a:off x="1741357" y="4309617"/>
            <a:ext cx="3846909" cy="957155"/>
          </a:xfrm>
          <a:prstGeom prst="rect">
            <a:avLst/>
          </a:prstGeom>
        </p:spPr>
      </p:pic>
      <p:sp>
        <p:nvSpPr>
          <p:cNvPr id="25" name="Conector 24"/>
          <p:cNvSpPr/>
          <p:nvPr/>
        </p:nvSpPr>
        <p:spPr>
          <a:xfrm>
            <a:off x="1292519" y="1686069"/>
            <a:ext cx="1324235" cy="1118176"/>
          </a:xfrm>
          <a:prstGeom prst="flowChartConnector">
            <a:avLst/>
          </a:prstGeom>
          <a:solidFill>
            <a:schemeClr val="bg1"/>
          </a:solidFill>
          <a:ln w="57150">
            <a:solidFill>
              <a:srgbClr val="56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6" name="Imagen 25"/>
          <p:cNvPicPr>
            <a:picLocks noChangeAspect="1"/>
          </p:cNvPicPr>
          <p:nvPr/>
        </p:nvPicPr>
        <p:blipFill>
          <a:blip r:embed="rId7"/>
          <a:stretch>
            <a:fillRect/>
          </a:stretch>
        </p:blipFill>
        <p:spPr>
          <a:xfrm>
            <a:off x="1238939" y="2964223"/>
            <a:ext cx="1377815" cy="1176630"/>
          </a:xfrm>
          <a:prstGeom prst="rect">
            <a:avLst/>
          </a:prstGeom>
        </p:spPr>
      </p:pic>
      <p:pic>
        <p:nvPicPr>
          <p:cNvPr id="27" name="Imagen 26"/>
          <p:cNvPicPr>
            <a:picLocks noChangeAspect="1"/>
          </p:cNvPicPr>
          <p:nvPr/>
        </p:nvPicPr>
        <p:blipFill>
          <a:blip r:embed="rId8"/>
          <a:stretch>
            <a:fillRect/>
          </a:stretch>
        </p:blipFill>
        <p:spPr>
          <a:xfrm>
            <a:off x="1247462" y="4250120"/>
            <a:ext cx="1377815" cy="1176630"/>
          </a:xfrm>
          <a:prstGeom prst="rect">
            <a:avLst/>
          </a:prstGeom>
        </p:spPr>
      </p:pic>
      <p:sp>
        <p:nvSpPr>
          <p:cNvPr id="28" name="CuadroTexto 27"/>
          <p:cNvSpPr txBox="1"/>
          <p:nvPr/>
        </p:nvSpPr>
        <p:spPr>
          <a:xfrm>
            <a:off x="2528509" y="3194554"/>
            <a:ext cx="3067481" cy="830997"/>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Calificaciones Integrales</a:t>
            </a:r>
            <a:endParaRPr lang="es-CO" sz="2400" b="1" dirty="0">
              <a:solidFill>
                <a:schemeClr val="bg1"/>
              </a:solidFill>
              <a:latin typeface="Comic Sans MS" panose="030F0702030302020204" pitchFamily="66" charset="0"/>
            </a:endParaRPr>
          </a:p>
        </p:txBody>
      </p:sp>
      <p:sp>
        <p:nvSpPr>
          <p:cNvPr id="29" name="CuadroTexto 28"/>
          <p:cNvSpPr txBox="1"/>
          <p:nvPr/>
        </p:nvSpPr>
        <p:spPr>
          <a:xfrm>
            <a:off x="1486994" y="3155101"/>
            <a:ext cx="1108387" cy="707886"/>
          </a:xfrm>
          <a:prstGeom prst="rect">
            <a:avLst/>
          </a:prstGeom>
          <a:noFill/>
        </p:spPr>
        <p:txBody>
          <a:bodyPr wrap="square" rtlCol="0">
            <a:spAutoFit/>
          </a:bodyPr>
          <a:lstStyle/>
          <a:p>
            <a:r>
              <a:rPr lang="es-CO" sz="4000" b="1" dirty="0" smtClean="0">
                <a:latin typeface="Comic Sans MS" panose="030F0702030302020204" pitchFamily="66" charset="0"/>
              </a:rPr>
              <a:t>19</a:t>
            </a:r>
            <a:endParaRPr lang="es-CO" sz="4000" b="1" dirty="0">
              <a:latin typeface="Comic Sans MS" panose="030F0702030302020204" pitchFamily="66" charset="0"/>
            </a:endParaRPr>
          </a:p>
        </p:txBody>
      </p:sp>
      <p:sp>
        <p:nvSpPr>
          <p:cNvPr id="30" name="CuadroTexto 29"/>
          <p:cNvSpPr txBox="1"/>
          <p:nvPr/>
        </p:nvSpPr>
        <p:spPr>
          <a:xfrm>
            <a:off x="2905829" y="3317910"/>
            <a:ext cx="2653617" cy="523220"/>
          </a:xfrm>
          <a:prstGeom prst="rect">
            <a:avLst/>
          </a:prstGeom>
          <a:noFill/>
        </p:spPr>
        <p:txBody>
          <a:bodyPr wrap="square" rtlCol="0">
            <a:spAutoFit/>
          </a:bodyPr>
          <a:lstStyle/>
          <a:p>
            <a:endParaRPr lang="es-CO" sz="2800" dirty="0"/>
          </a:p>
        </p:txBody>
      </p:sp>
      <p:sp>
        <p:nvSpPr>
          <p:cNvPr id="31" name="CuadroTexto 30"/>
          <p:cNvSpPr txBox="1"/>
          <p:nvPr/>
        </p:nvSpPr>
        <p:spPr>
          <a:xfrm>
            <a:off x="1530387" y="3401093"/>
            <a:ext cx="932808" cy="444109"/>
          </a:xfrm>
          <a:prstGeom prst="rect">
            <a:avLst/>
          </a:prstGeom>
          <a:noFill/>
        </p:spPr>
        <p:txBody>
          <a:bodyPr wrap="square" rtlCol="0">
            <a:spAutoFit/>
          </a:bodyPr>
          <a:lstStyle/>
          <a:p>
            <a:endParaRPr lang="es-CO" dirty="0"/>
          </a:p>
        </p:txBody>
      </p:sp>
      <p:sp>
        <p:nvSpPr>
          <p:cNvPr id="32" name="CuadroTexto 31"/>
          <p:cNvSpPr txBox="1"/>
          <p:nvPr/>
        </p:nvSpPr>
        <p:spPr>
          <a:xfrm>
            <a:off x="1399105" y="1877039"/>
            <a:ext cx="1376746" cy="707886"/>
          </a:xfrm>
          <a:prstGeom prst="rect">
            <a:avLst/>
          </a:prstGeom>
          <a:noFill/>
        </p:spPr>
        <p:txBody>
          <a:bodyPr wrap="square" rtlCol="0">
            <a:spAutoFit/>
          </a:bodyPr>
          <a:lstStyle/>
          <a:p>
            <a:r>
              <a:rPr lang="es-CO" sz="4000" b="1" dirty="0" smtClean="0">
                <a:latin typeface="Comic Sans MS" panose="030F0702030302020204" pitchFamily="66" charset="0"/>
              </a:rPr>
              <a:t>216</a:t>
            </a:r>
            <a:endParaRPr lang="es-CO" sz="4000" b="1" dirty="0">
              <a:latin typeface="Comic Sans MS" panose="030F0702030302020204" pitchFamily="66" charset="0"/>
            </a:endParaRPr>
          </a:p>
        </p:txBody>
      </p:sp>
      <p:sp>
        <p:nvSpPr>
          <p:cNvPr id="33" name="CuadroTexto 32"/>
          <p:cNvSpPr txBox="1"/>
          <p:nvPr/>
        </p:nvSpPr>
        <p:spPr>
          <a:xfrm>
            <a:off x="2479642" y="1848538"/>
            <a:ext cx="3147658" cy="830997"/>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Actos administrativos</a:t>
            </a:r>
            <a:endParaRPr lang="es-CO" sz="2400" b="1" dirty="0">
              <a:solidFill>
                <a:schemeClr val="bg1"/>
              </a:solidFill>
              <a:latin typeface="Comic Sans MS" panose="030F0702030302020204" pitchFamily="66" charset="0"/>
            </a:endParaRPr>
          </a:p>
        </p:txBody>
      </p:sp>
      <p:sp>
        <p:nvSpPr>
          <p:cNvPr id="34" name="CuadroTexto 33"/>
          <p:cNvSpPr txBox="1"/>
          <p:nvPr/>
        </p:nvSpPr>
        <p:spPr>
          <a:xfrm>
            <a:off x="1530387" y="4512676"/>
            <a:ext cx="989343" cy="707886"/>
          </a:xfrm>
          <a:prstGeom prst="rect">
            <a:avLst/>
          </a:prstGeom>
          <a:noFill/>
        </p:spPr>
        <p:txBody>
          <a:bodyPr wrap="square" rtlCol="0">
            <a:spAutoFit/>
          </a:bodyPr>
          <a:lstStyle/>
          <a:p>
            <a:r>
              <a:rPr lang="es-CO" sz="4000" b="1" dirty="0" smtClean="0">
                <a:latin typeface="Comic Sans MS" panose="030F0702030302020204" pitchFamily="66" charset="0"/>
              </a:rPr>
              <a:t>85</a:t>
            </a:r>
            <a:endParaRPr lang="es-CO" sz="4000" b="1" dirty="0">
              <a:latin typeface="Comic Sans MS" panose="030F0702030302020204" pitchFamily="66" charset="0"/>
            </a:endParaRPr>
          </a:p>
        </p:txBody>
      </p:sp>
      <p:sp>
        <p:nvSpPr>
          <p:cNvPr id="35" name="CuadroTexto 34"/>
          <p:cNvSpPr txBox="1"/>
          <p:nvPr/>
        </p:nvSpPr>
        <p:spPr>
          <a:xfrm>
            <a:off x="2802655" y="4362313"/>
            <a:ext cx="2560078" cy="830997"/>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Seguimientos trimestrales </a:t>
            </a:r>
            <a:endParaRPr lang="es-CO" sz="2400" b="1" dirty="0">
              <a:solidFill>
                <a:schemeClr val="bg1"/>
              </a:solidFill>
              <a:latin typeface="Comic Sans MS" panose="030F0702030302020204" pitchFamily="66" charset="0"/>
            </a:endParaRPr>
          </a:p>
        </p:txBody>
      </p:sp>
      <p:pic>
        <p:nvPicPr>
          <p:cNvPr id="4" name="Imagen 3"/>
          <p:cNvPicPr>
            <a:picLocks noChangeAspect="1"/>
          </p:cNvPicPr>
          <p:nvPr/>
        </p:nvPicPr>
        <p:blipFill>
          <a:blip r:embed="rId9"/>
          <a:stretch>
            <a:fillRect/>
          </a:stretch>
        </p:blipFill>
        <p:spPr>
          <a:xfrm>
            <a:off x="0" y="21553"/>
            <a:ext cx="4603366" cy="1265348"/>
          </a:xfrm>
          <a:prstGeom prst="rect">
            <a:avLst/>
          </a:prstGeom>
        </p:spPr>
      </p:pic>
      <p:sp>
        <p:nvSpPr>
          <p:cNvPr id="6" name="Llamada ovalada 5"/>
          <p:cNvSpPr/>
          <p:nvPr/>
        </p:nvSpPr>
        <p:spPr>
          <a:xfrm>
            <a:off x="6004751" y="1387402"/>
            <a:ext cx="2077403" cy="1687160"/>
          </a:xfrm>
          <a:prstGeom prst="wedgeEllipseCallout">
            <a:avLst/>
          </a:prstGeom>
          <a:gradFill flip="none" rotWithShape="1">
            <a:gsLst>
              <a:gs pos="0">
                <a:srgbClr val="AC0494">
                  <a:shade val="30000"/>
                  <a:satMod val="115000"/>
                </a:srgbClr>
              </a:gs>
              <a:gs pos="50000">
                <a:srgbClr val="AC0494">
                  <a:shade val="67500"/>
                  <a:satMod val="115000"/>
                </a:srgbClr>
              </a:gs>
              <a:gs pos="100000">
                <a:srgbClr val="AC0494">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p:cNvSpPr txBox="1"/>
          <p:nvPr/>
        </p:nvSpPr>
        <p:spPr>
          <a:xfrm>
            <a:off x="6109388" y="1793787"/>
            <a:ext cx="1957775" cy="923330"/>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La Coordinación en el año 2019 profiri</a:t>
            </a:r>
            <a:r>
              <a:rPr lang="es-ES" b="1" dirty="0" err="1" smtClean="0">
                <a:solidFill>
                  <a:schemeClr val="bg1"/>
                </a:solidFill>
                <a:latin typeface="Comic Sans MS" panose="030F0702030302020204" pitchFamily="66" charset="0"/>
              </a:rPr>
              <a:t>ó</a:t>
            </a:r>
            <a:r>
              <a:rPr lang="es-CO" b="1" dirty="0" smtClean="0">
                <a:solidFill>
                  <a:schemeClr val="bg1"/>
                </a:solidFill>
                <a:latin typeface="Comic Sans MS" panose="030F0702030302020204" pitchFamily="66" charset="0"/>
              </a:rPr>
              <a:t>: </a:t>
            </a:r>
            <a:endParaRPr lang="es-CO"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69009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0" y="0"/>
            <a:ext cx="12614331" cy="6766560"/>
            <a:chOff x="80792" y="290105"/>
            <a:chExt cx="12614331" cy="6766560"/>
          </a:xfrm>
        </p:grpSpPr>
        <p:grpSp>
          <p:nvGrpSpPr>
            <p:cNvPr id="9" name="Grupo 8"/>
            <p:cNvGrpSpPr/>
            <p:nvPr/>
          </p:nvGrpSpPr>
          <p:grpSpPr>
            <a:xfrm>
              <a:off x="146106" y="290105"/>
              <a:ext cx="12549017" cy="6766560"/>
              <a:chOff x="159169" y="303168"/>
              <a:chExt cx="12549017" cy="6766560"/>
            </a:xfrm>
          </p:grpSpPr>
          <p:grpSp>
            <p:nvGrpSpPr>
              <p:cNvPr id="3" name="Grupo 2"/>
              <p:cNvGrpSpPr/>
              <p:nvPr/>
            </p:nvGrpSpPr>
            <p:grpSpPr>
              <a:xfrm>
                <a:off x="159169" y="303168"/>
                <a:ext cx="12126686" cy="6766560"/>
                <a:chOff x="159169" y="303168"/>
                <a:chExt cx="12126686" cy="6766560"/>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627"/>
                <a:stretch/>
              </p:blipFill>
              <p:spPr bwMode="auto">
                <a:xfrm>
                  <a:off x="159169" y="303168"/>
                  <a:ext cx="12126686" cy="676656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535" y="600818"/>
                <a:ext cx="1272217" cy="1265328"/>
              </a:xfrm>
              <a:prstGeom prst="rect">
                <a:avLst/>
              </a:prstGeom>
            </p:spPr>
          </p:pic>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290850" y="3244334"/>
            <a:ext cx="184731" cy="369332"/>
          </a:xfrm>
          <a:prstGeom prst="rect">
            <a:avLst/>
          </a:prstGeom>
        </p:spPr>
        <p:txBody>
          <a:bodyPr wrap="none">
            <a:spAutoFit/>
          </a:bodyPr>
          <a:lstStyle/>
          <a:p>
            <a:endParaRPr lang="es-CO" dirty="0"/>
          </a:p>
        </p:txBody>
      </p:sp>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6441"/>
          <a:stretch/>
        </p:blipFill>
        <p:spPr>
          <a:xfrm>
            <a:off x="6616461" y="2656772"/>
            <a:ext cx="5323657" cy="3280955"/>
          </a:xfrm>
          <a:prstGeom prst="rect">
            <a:avLst/>
          </a:prstGeom>
        </p:spPr>
      </p:pic>
      <p:pic>
        <p:nvPicPr>
          <p:cNvPr id="12" name="Imagen 11"/>
          <p:cNvPicPr>
            <a:picLocks noChangeAspect="1"/>
          </p:cNvPicPr>
          <p:nvPr/>
        </p:nvPicPr>
        <p:blipFill>
          <a:blip r:embed="rId5"/>
          <a:stretch>
            <a:fillRect/>
          </a:stretch>
        </p:blipFill>
        <p:spPr>
          <a:xfrm>
            <a:off x="349124" y="2488364"/>
            <a:ext cx="5918213" cy="1477533"/>
          </a:xfrm>
          <a:prstGeom prst="rect">
            <a:avLst/>
          </a:prstGeom>
        </p:spPr>
      </p:pic>
      <p:pic>
        <p:nvPicPr>
          <p:cNvPr id="25" name="Imagen 24"/>
          <p:cNvPicPr>
            <a:picLocks noChangeAspect="1"/>
          </p:cNvPicPr>
          <p:nvPr/>
        </p:nvPicPr>
        <p:blipFill>
          <a:blip r:embed="rId6"/>
          <a:stretch>
            <a:fillRect/>
          </a:stretch>
        </p:blipFill>
        <p:spPr>
          <a:xfrm>
            <a:off x="8505884" y="5664456"/>
            <a:ext cx="3292125" cy="1066892"/>
          </a:xfrm>
          <a:prstGeom prst="rect">
            <a:avLst/>
          </a:prstGeom>
        </p:spPr>
      </p:pic>
    </p:spTree>
    <p:extLst>
      <p:ext uri="{BB962C8B-B14F-4D97-AF65-F5344CB8AC3E}">
        <p14:creationId xmlns:p14="http://schemas.microsoft.com/office/powerpoint/2010/main" val="918538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13063" y="-328107"/>
            <a:ext cx="12178937" cy="7186107"/>
            <a:chOff x="13063" y="-52947"/>
            <a:chExt cx="12178937" cy="7186107"/>
          </a:xfrm>
        </p:grpSpPr>
        <p:grpSp>
          <p:nvGrpSpPr>
            <p:cNvPr id="3" name="Grupo 2"/>
            <p:cNvGrpSpPr/>
            <p:nvPr/>
          </p:nvGrpSpPr>
          <p:grpSpPr>
            <a:xfrm>
              <a:off x="13063" y="-52947"/>
              <a:ext cx="12178937" cy="7186107"/>
              <a:chOff x="13063" y="33844"/>
              <a:chExt cx="12178937" cy="718610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190" t="468" b="1"/>
              <a:stretch/>
            </p:blipFill>
            <p:spPr bwMode="auto">
              <a:xfrm>
                <a:off x="13063" y="33844"/>
                <a:ext cx="12178937" cy="718610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410789" y="2599509"/>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451" y="5762513"/>
              <a:ext cx="3292844" cy="1069986"/>
            </a:xfrm>
            <a:prstGeom prst="rect">
              <a:avLst/>
            </a:prstGeom>
          </p:spPr>
        </p:pic>
        <p:pic>
          <p:nvPicPr>
            <p:cNvPr id="7" name="Imagen 6"/>
            <p:cNvPicPr>
              <a:picLocks noChangeAspect="1"/>
            </p:cNvPicPr>
            <p:nvPr/>
          </p:nvPicPr>
          <p:blipFill>
            <a:blip r:embed="rId4"/>
            <a:stretch>
              <a:fillRect/>
            </a:stretch>
          </p:blipFill>
          <p:spPr>
            <a:xfrm>
              <a:off x="397872" y="194266"/>
              <a:ext cx="1274174" cy="1268078"/>
            </a:xfrm>
            <a:prstGeom prst="rect">
              <a:avLst/>
            </a:prstGeom>
          </p:spPr>
        </p:pic>
      </p:grpSp>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8679" y="2819021"/>
            <a:ext cx="4881356" cy="2599322"/>
          </a:xfrm>
          <a:prstGeom prst="rect">
            <a:avLst/>
          </a:prstGeom>
        </p:spPr>
      </p:pic>
      <p:pic>
        <p:nvPicPr>
          <p:cNvPr id="13" name="Imagen 12"/>
          <p:cNvPicPr>
            <a:picLocks noChangeAspect="1"/>
          </p:cNvPicPr>
          <p:nvPr/>
        </p:nvPicPr>
        <p:blipFill>
          <a:blip r:embed="rId6"/>
          <a:stretch>
            <a:fillRect/>
          </a:stretch>
        </p:blipFill>
        <p:spPr>
          <a:xfrm>
            <a:off x="2145690" y="1701586"/>
            <a:ext cx="6992718" cy="932769"/>
          </a:xfrm>
          <a:prstGeom prst="rect">
            <a:avLst/>
          </a:prstGeom>
        </p:spPr>
      </p:pic>
    </p:spTree>
    <p:extLst>
      <p:ext uri="{BB962C8B-B14F-4D97-AF65-F5344CB8AC3E}">
        <p14:creationId xmlns:p14="http://schemas.microsoft.com/office/powerpoint/2010/main" val="2400612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o 19"/>
          <p:cNvGrpSpPr/>
          <p:nvPr/>
        </p:nvGrpSpPr>
        <p:grpSpPr>
          <a:xfrm>
            <a:off x="33539" y="16057"/>
            <a:ext cx="12614331" cy="6841943"/>
            <a:chOff x="77939" y="-18915"/>
            <a:chExt cx="12614331" cy="6841943"/>
          </a:xfrm>
        </p:grpSpPr>
        <p:grpSp>
          <p:nvGrpSpPr>
            <p:cNvPr id="11" name="Grupo 10"/>
            <p:cNvGrpSpPr/>
            <p:nvPr/>
          </p:nvGrpSpPr>
          <p:grpSpPr>
            <a:xfrm>
              <a:off x="77939" y="0"/>
              <a:ext cx="12614331" cy="5226720"/>
              <a:chOff x="28541" y="0"/>
              <a:chExt cx="12614331" cy="5226720"/>
            </a:xfrm>
          </p:grpSpPr>
          <p:grpSp>
            <p:nvGrpSpPr>
              <p:cNvPr id="15" name="Grupo 14"/>
              <p:cNvGrpSpPr/>
              <p:nvPr/>
            </p:nvGrpSpPr>
            <p:grpSpPr>
              <a:xfrm>
                <a:off x="28541" y="0"/>
                <a:ext cx="12614331" cy="5226720"/>
                <a:chOff x="80792" y="335825"/>
                <a:chExt cx="12614331" cy="5226720"/>
              </a:xfrm>
            </p:grpSpPr>
            <p:grpSp>
              <p:nvGrpSpPr>
                <p:cNvPr id="9" name="Grupo 8"/>
                <p:cNvGrpSpPr/>
                <p:nvPr/>
              </p:nvGrpSpPr>
              <p:grpSpPr>
                <a:xfrm>
                  <a:off x="522740" y="335825"/>
                  <a:ext cx="12172383" cy="5226720"/>
                  <a:chOff x="535803" y="348888"/>
                  <a:chExt cx="12172383" cy="5226720"/>
                </a:xfrm>
              </p:grpSpPr>
              <p:grpSp>
                <p:nvGrpSpPr>
                  <p:cNvPr id="3" name="Grupo 2"/>
                  <p:cNvGrpSpPr/>
                  <p:nvPr/>
                </p:nvGrpSpPr>
                <p:grpSpPr>
                  <a:xfrm>
                    <a:off x="535803" y="348888"/>
                    <a:ext cx="11684737" cy="5226720"/>
                    <a:chOff x="535803" y="348888"/>
                    <a:chExt cx="11684737" cy="5226720"/>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9152" t="3808" r="844" b="23799"/>
                    <a:stretch/>
                  </p:blipFill>
                  <p:spPr bwMode="auto">
                    <a:xfrm>
                      <a:off x="535803" y="348888"/>
                      <a:ext cx="11684737" cy="522672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pic>
          <p:nvPicPr>
            <p:cNvPr id="17" name="Imagen 16"/>
            <p:cNvPicPr>
              <a:picLocks noChangeAspect="1"/>
            </p:cNvPicPr>
            <p:nvPr/>
          </p:nvPicPr>
          <p:blipFill>
            <a:blip r:embed="rId3"/>
            <a:stretch>
              <a:fillRect/>
            </a:stretch>
          </p:blipFill>
          <p:spPr>
            <a:xfrm>
              <a:off x="77939" y="5756136"/>
              <a:ext cx="3292125" cy="1066892"/>
            </a:xfrm>
            <a:prstGeom prst="rect">
              <a:avLst/>
            </a:prstGeom>
          </p:spPr>
        </p:pic>
        <p:sp>
          <p:nvSpPr>
            <p:cNvPr id="5" name="Rectángulo 4"/>
            <p:cNvSpPr/>
            <p:nvPr/>
          </p:nvSpPr>
          <p:spPr>
            <a:xfrm>
              <a:off x="1099747" y="2028616"/>
              <a:ext cx="6096000" cy="3170099"/>
            </a:xfrm>
            <a:prstGeom prst="rect">
              <a:avLst/>
            </a:prstGeom>
          </p:spPr>
          <p:txBody>
            <a:bodyPr>
              <a:spAutoFit/>
            </a:bodyPr>
            <a:lstStyle/>
            <a:p>
              <a:pPr algn="ctr"/>
              <a:r>
                <a:rPr lang="es-MX" sz="2000" dirty="0">
                  <a:solidFill>
                    <a:srgbClr val="002060"/>
                  </a:solidFill>
                  <a:latin typeface="Comic Sans MS" panose="030F0702030302020204" pitchFamily="66" charset="0"/>
                </a:rPr>
                <a:t>Gracias al apoyo del área de desarrollo tecnológico, se han implementado en el Centro de Servicios un total de 8 aplicativos, cuyo enfoque principal </a:t>
              </a:r>
              <a:r>
                <a:rPr lang="es-MX" sz="2000" dirty="0" smtClean="0">
                  <a:solidFill>
                    <a:srgbClr val="002060"/>
                  </a:solidFill>
                  <a:latin typeface="Comic Sans MS" panose="030F0702030302020204" pitchFamily="66" charset="0"/>
                </a:rPr>
                <a:t>es:  </a:t>
              </a:r>
            </a:p>
            <a:p>
              <a:pPr algn="ctr"/>
              <a:endParaRPr lang="es-MX" sz="2000" dirty="0" smtClean="0">
                <a:solidFill>
                  <a:srgbClr val="002060"/>
                </a:solidFill>
                <a:latin typeface="Comic Sans MS" panose="030F0702030302020204" pitchFamily="66" charset="0"/>
              </a:endParaRPr>
            </a:p>
            <a:p>
              <a:pPr algn="ctr"/>
              <a:endParaRPr lang="es-MX" sz="2000" dirty="0" smtClean="0">
                <a:solidFill>
                  <a:srgbClr val="002060"/>
                </a:solidFill>
                <a:latin typeface="Comic Sans MS" panose="030F0702030302020204" pitchFamily="66" charset="0"/>
              </a:endParaRPr>
            </a:p>
            <a:p>
              <a:r>
                <a:rPr lang="es-MX" sz="2000" dirty="0">
                  <a:solidFill>
                    <a:srgbClr val="002060"/>
                  </a:solidFill>
                  <a:latin typeface="Comic Sans MS" panose="030F0702030302020204" pitchFamily="66" charset="0"/>
                </a:rPr>
                <a:t>G</a:t>
              </a:r>
              <a:r>
                <a:rPr lang="es-MX" sz="2000" dirty="0" smtClean="0">
                  <a:solidFill>
                    <a:srgbClr val="002060"/>
                  </a:solidFill>
                  <a:latin typeface="Comic Sans MS" panose="030F0702030302020204" pitchFamily="66" charset="0"/>
                </a:rPr>
                <a:t>arantizar </a:t>
              </a:r>
              <a:r>
                <a:rPr lang="es-MX" sz="2000" dirty="0">
                  <a:solidFill>
                    <a:srgbClr val="002060"/>
                  </a:solidFill>
                  <a:latin typeface="Comic Sans MS" panose="030F0702030302020204" pitchFamily="66" charset="0"/>
                </a:rPr>
                <a:t>la trazabilidad de la información </a:t>
              </a:r>
            </a:p>
            <a:p>
              <a:pPr algn="ctr"/>
              <a:endParaRPr lang="es-MX" sz="2000" dirty="0" smtClean="0">
                <a:solidFill>
                  <a:srgbClr val="002060"/>
                </a:solidFill>
                <a:latin typeface="Comic Sans MS" panose="030F0702030302020204" pitchFamily="66" charset="0"/>
              </a:endParaRPr>
            </a:p>
            <a:p>
              <a:r>
                <a:rPr lang="es-MX" sz="2000" dirty="0" smtClean="0">
                  <a:solidFill>
                    <a:srgbClr val="002060"/>
                  </a:solidFill>
                  <a:latin typeface="Comic Sans MS" panose="030F0702030302020204" pitchFamily="66" charset="0"/>
                </a:rPr>
                <a:t>Estandarización </a:t>
              </a:r>
              <a:r>
                <a:rPr lang="es-MX" sz="2000" dirty="0">
                  <a:solidFill>
                    <a:srgbClr val="002060"/>
                  </a:solidFill>
                  <a:latin typeface="Comic Sans MS" panose="030F0702030302020204" pitchFamily="66" charset="0"/>
                </a:rPr>
                <a:t>de procesos mediante herramientas tecnológicas.</a:t>
              </a:r>
              <a:endParaRPr lang="es-CO" sz="2000" dirty="0">
                <a:solidFill>
                  <a:srgbClr val="002060"/>
                </a:solidFill>
                <a:latin typeface="Comic Sans MS" panose="030F0702030302020204" pitchFamily="66" charset="0"/>
              </a:endParaRPr>
            </a:p>
          </p:txBody>
        </p:sp>
        <p:pic>
          <p:nvPicPr>
            <p:cNvPr id="6" name="Imagen 5"/>
            <p:cNvPicPr>
              <a:picLocks noChangeAspect="1"/>
            </p:cNvPicPr>
            <p:nvPr/>
          </p:nvPicPr>
          <p:blipFill>
            <a:blip r:embed="rId4"/>
            <a:stretch>
              <a:fillRect/>
            </a:stretch>
          </p:blipFill>
          <p:spPr>
            <a:xfrm>
              <a:off x="622472" y="3771598"/>
              <a:ext cx="554784" cy="682811"/>
            </a:xfrm>
            <a:prstGeom prst="rect">
              <a:avLst/>
            </a:prstGeom>
          </p:spPr>
        </p:pic>
        <p:pic>
          <p:nvPicPr>
            <p:cNvPr id="16" name="Imagen 15"/>
            <p:cNvPicPr>
              <a:picLocks noChangeAspect="1"/>
            </p:cNvPicPr>
            <p:nvPr/>
          </p:nvPicPr>
          <p:blipFill>
            <a:blip r:embed="rId4"/>
            <a:stretch>
              <a:fillRect/>
            </a:stretch>
          </p:blipFill>
          <p:spPr>
            <a:xfrm>
              <a:off x="584899" y="4502739"/>
              <a:ext cx="554784" cy="682811"/>
            </a:xfrm>
            <a:prstGeom prst="rect">
              <a:avLst/>
            </a:prstGeom>
          </p:spPr>
        </p:pic>
        <p:pic>
          <p:nvPicPr>
            <p:cNvPr id="18" name="Imagen 17"/>
            <p:cNvPicPr>
              <a:picLocks noChangeAspect="1"/>
            </p:cNvPicPr>
            <p:nvPr/>
          </p:nvPicPr>
          <p:blipFill>
            <a:blip r:embed="rId5"/>
            <a:stretch>
              <a:fillRect/>
            </a:stretch>
          </p:blipFill>
          <p:spPr>
            <a:xfrm>
              <a:off x="77939" y="-18915"/>
              <a:ext cx="5085049" cy="1761897"/>
            </a:xfrm>
            <a:prstGeom prst="rect">
              <a:avLst/>
            </a:prstGeom>
          </p:spPr>
        </p:pic>
        <p:pic>
          <p:nvPicPr>
            <p:cNvPr id="19" name="Imagen 18"/>
            <p:cNvPicPr>
              <a:picLocks noChangeAspect="1"/>
            </p:cNvPicPr>
            <p:nvPr/>
          </p:nvPicPr>
          <p:blipFill rotWithShape="1">
            <a:blip r:embed="rId6">
              <a:extLst>
                <a:ext uri="{28A0092B-C50C-407E-A947-70E740481C1C}">
                  <a14:useLocalDpi xmlns:a14="http://schemas.microsoft.com/office/drawing/2010/main" val="0"/>
                </a:ext>
              </a:extLst>
            </a:blip>
            <a:srcRect l="9111" t="10576" r="11111"/>
            <a:stretch/>
          </p:blipFill>
          <p:spPr>
            <a:xfrm>
              <a:off x="7047122" y="2121147"/>
              <a:ext cx="4523343" cy="4208133"/>
            </a:xfrm>
            <a:prstGeom prst="rect">
              <a:avLst/>
            </a:prstGeom>
          </p:spPr>
        </p:pic>
      </p:grpSp>
    </p:spTree>
    <p:extLst>
      <p:ext uri="{BB962C8B-B14F-4D97-AF65-F5344CB8AC3E}">
        <p14:creationId xmlns:p14="http://schemas.microsoft.com/office/powerpoint/2010/main" val="3215824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31366" y="0"/>
            <a:ext cx="12614331" cy="5226720"/>
            <a:chOff x="28541" y="0"/>
            <a:chExt cx="12614331" cy="5226720"/>
          </a:xfrm>
        </p:grpSpPr>
        <p:grpSp>
          <p:nvGrpSpPr>
            <p:cNvPr id="15" name="Grupo 14"/>
            <p:cNvGrpSpPr/>
            <p:nvPr/>
          </p:nvGrpSpPr>
          <p:grpSpPr>
            <a:xfrm>
              <a:off x="28541" y="0"/>
              <a:ext cx="12614331" cy="5226720"/>
              <a:chOff x="80792" y="335825"/>
              <a:chExt cx="12614331" cy="5226720"/>
            </a:xfrm>
          </p:grpSpPr>
          <p:grpSp>
            <p:nvGrpSpPr>
              <p:cNvPr id="9" name="Grupo 8"/>
              <p:cNvGrpSpPr/>
              <p:nvPr/>
            </p:nvGrpSpPr>
            <p:grpSpPr>
              <a:xfrm>
                <a:off x="80792" y="335825"/>
                <a:ext cx="12614331" cy="5226720"/>
                <a:chOff x="93855" y="348888"/>
                <a:chExt cx="12614331" cy="5226720"/>
              </a:xfrm>
            </p:grpSpPr>
            <p:grpSp>
              <p:nvGrpSpPr>
                <p:cNvPr id="3" name="Grupo 2"/>
                <p:cNvGrpSpPr/>
                <p:nvPr/>
              </p:nvGrpSpPr>
              <p:grpSpPr>
                <a:xfrm>
                  <a:off x="93855" y="348888"/>
                  <a:ext cx="12126686" cy="5226720"/>
                  <a:chOff x="93855" y="348888"/>
                  <a:chExt cx="12126686" cy="5226720"/>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2955"/>
                  <a:stretch/>
                </p:blipFill>
                <p:spPr bwMode="auto">
                  <a:xfrm>
                    <a:off x="93855" y="348888"/>
                    <a:ext cx="12126686" cy="522672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pic>
        <p:nvPicPr>
          <p:cNvPr id="5" name="Imagen 4"/>
          <p:cNvPicPr>
            <a:picLocks noChangeAspect="1"/>
          </p:cNvPicPr>
          <p:nvPr/>
        </p:nvPicPr>
        <p:blipFill>
          <a:blip r:embed="rId3"/>
          <a:stretch>
            <a:fillRect/>
          </a:stretch>
        </p:blipFill>
        <p:spPr>
          <a:xfrm>
            <a:off x="7608548" y="3714224"/>
            <a:ext cx="3999323" cy="2574522"/>
          </a:xfrm>
          <a:prstGeom prst="rect">
            <a:avLst/>
          </a:prstGeom>
        </p:spPr>
      </p:pic>
      <p:pic>
        <p:nvPicPr>
          <p:cNvPr id="16" name="Imagen 15"/>
          <p:cNvPicPr>
            <a:picLocks noChangeAspect="1"/>
          </p:cNvPicPr>
          <p:nvPr/>
        </p:nvPicPr>
        <p:blipFill>
          <a:blip r:embed="rId4"/>
          <a:stretch>
            <a:fillRect/>
          </a:stretch>
        </p:blipFill>
        <p:spPr>
          <a:xfrm>
            <a:off x="8904061" y="3030606"/>
            <a:ext cx="1408298" cy="524301"/>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3098" y="1337029"/>
            <a:ext cx="1951101" cy="1760844"/>
          </a:xfrm>
          <a:prstGeom prst="rect">
            <a:avLst/>
          </a:prstGeom>
        </p:spPr>
      </p:pic>
      <p:sp>
        <p:nvSpPr>
          <p:cNvPr id="12" name="Rectángulo 11"/>
          <p:cNvSpPr/>
          <p:nvPr/>
        </p:nvSpPr>
        <p:spPr>
          <a:xfrm>
            <a:off x="925214" y="1678580"/>
            <a:ext cx="6978734" cy="3970318"/>
          </a:xfrm>
          <a:prstGeom prst="rect">
            <a:avLst/>
          </a:prstGeom>
        </p:spPr>
        <p:txBody>
          <a:bodyPr wrap="square">
            <a:spAutoFit/>
          </a:bodyPr>
          <a:lstStyle/>
          <a:p>
            <a:pPr algn="ctr"/>
            <a:r>
              <a:rPr lang="es-MX" dirty="0">
                <a:solidFill>
                  <a:srgbClr val="002060"/>
                </a:solidFill>
                <a:latin typeface="Comic Sans MS" panose="030F0702030302020204" pitchFamily="66" charset="0"/>
              </a:rPr>
              <a:t>En el aplicativo SIREC (Sistema de Gestión de Recursos) , cada uno de los servidores judiciales adscritos al Centro de Servicios, registran la hora de ingreso y de salida del mismo, </a:t>
            </a:r>
            <a:r>
              <a:rPr lang="es-MX" dirty="0" smtClean="0">
                <a:solidFill>
                  <a:srgbClr val="002060"/>
                </a:solidFill>
                <a:latin typeface="Comic Sans MS" panose="030F0702030302020204" pitchFamily="66" charset="0"/>
              </a:rPr>
              <a:t>por </a:t>
            </a:r>
            <a:r>
              <a:rPr lang="es-MX" dirty="0">
                <a:solidFill>
                  <a:srgbClr val="002060"/>
                </a:solidFill>
                <a:latin typeface="Comic Sans MS" panose="030F0702030302020204" pitchFamily="66" charset="0"/>
              </a:rPr>
              <a:t>medio del aplicativo se puede obtener información acerca de: </a:t>
            </a:r>
          </a:p>
          <a:p>
            <a:endParaRPr lang="es-MX" dirty="0">
              <a:solidFill>
                <a:srgbClr val="002060"/>
              </a:solidFill>
              <a:latin typeface="Comic Sans MS" panose="030F0702030302020204" pitchFamily="66" charset="0"/>
            </a:endParaRPr>
          </a:p>
          <a:p>
            <a:r>
              <a:rPr lang="es-MX" dirty="0" smtClean="0">
                <a:solidFill>
                  <a:srgbClr val="002060"/>
                </a:solidFill>
                <a:latin typeface="Comic Sans MS" panose="030F0702030302020204" pitchFamily="66" charset="0"/>
              </a:rPr>
              <a:t>Control </a:t>
            </a:r>
            <a:r>
              <a:rPr lang="es-MX" dirty="0">
                <a:solidFill>
                  <a:srgbClr val="002060"/>
                </a:solidFill>
                <a:latin typeface="Comic Sans MS" panose="030F0702030302020204" pitchFamily="66" charset="0"/>
              </a:rPr>
              <a:t>y seguimiento detallado de personal (entrada y salida, turnos de notificación por fuera del Centro de Servicios). </a:t>
            </a:r>
          </a:p>
          <a:p>
            <a:endParaRPr lang="es-MX" dirty="0">
              <a:solidFill>
                <a:srgbClr val="002060"/>
              </a:solidFill>
              <a:latin typeface="Comic Sans MS" panose="030F0702030302020204" pitchFamily="66" charset="0"/>
            </a:endParaRPr>
          </a:p>
          <a:p>
            <a:r>
              <a:rPr lang="es-MX" dirty="0" smtClean="0">
                <a:solidFill>
                  <a:srgbClr val="002060"/>
                </a:solidFill>
                <a:latin typeface="Comic Sans MS" panose="030F0702030302020204" pitchFamily="66" charset="0"/>
              </a:rPr>
              <a:t>Solicitud </a:t>
            </a:r>
            <a:r>
              <a:rPr lang="es-MX" dirty="0">
                <a:solidFill>
                  <a:srgbClr val="002060"/>
                </a:solidFill>
                <a:latin typeface="Comic Sans MS" panose="030F0702030302020204" pitchFamily="66" charset="0"/>
              </a:rPr>
              <a:t>de permisos – Histórico.</a:t>
            </a:r>
          </a:p>
          <a:p>
            <a:r>
              <a:rPr lang="es-MX" dirty="0">
                <a:solidFill>
                  <a:srgbClr val="002060"/>
                </a:solidFill>
                <a:latin typeface="Comic Sans MS" panose="030F0702030302020204" pitchFamily="66" charset="0"/>
              </a:rPr>
              <a:t> </a:t>
            </a:r>
          </a:p>
          <a:p>
            <a:r>
              <a:rPr lang="es-MX" dirty="0" smtClean="0">
                <a:solidFill>
                  <a:srgbClr val="002060"/>
                </a:solidFill>
                <a:latin typeface="Comic Sans MS" panose="030F0702030302020204" pitchFamily="66" charset="0"/>
              </a:rPr>
              <a:t>Aprobación </a:t>
            </a:r>
            <a:r>
              <a:rPr lang="es-MX" dirty="0">
                <a:solidFill>
                  <a:srgbClr val="002060"/>
                </a:solidFill>
                <a:latin typeface="Comic Sans MS" panose="030F0702030302020204" pitchFamily="66" charset="0"/>
              </a:rPr>
              <a:t>de permisos mediante el sistema.</a:t>
            </a:r>
          </a:p>
          <a:p>
            <a:endParaRPr lang="es-MX" dirty="0">
              <a:solidFill>
                <a:srgbClr val="002060"/>
              </a:solidFill>
              <a:latin typeface="Comic Sans MS" panose="030F0702030302020204" pitchFamily="66" charset="0"/>
            </a:endParaRPr>
          </a:p>
          <a:p>
            <a:r>
              <a:rPr lang="es-MX" dirty="0" smtClean="0">
                <a:solidFill>
                  <a:srgbClr val="002060"/>
                </a:solidFill>
                <a:latin typeface="Comic Sans MS" panose="030F0702030302020204" pitchFamily="66" charset="0"/>
              </a:rPr>
              <a:t>Gestión </a:t>
            </a:r>
            <a:r>
              <a:rPr lang="es-MX" dirty="0">
                <a:solidFill>
                  <a:srgbClr val="002060"/>
                </a:solidFill>
                <a:latin typeface="Comic Sans MS" panose="030F0702030302020204" pitchFamily="66" charset="0"/>
              </a:rPr>
              <a:t>de las Hojas de Vida del personal del Centro.</a:t>
            </a:r>
            <a:endParaRPr lang="es-CO" dirty="0">
              <a:solidFill>
                <a:srgbClr val="002060"/>
              </a:solidFill>
              <a:latin typeface="Comic Sans MS" panose="030F0702030302020204" pitchFamily="66" charset="0"/>
            </a:endParaRPr>
          </a:p>
        </p:txBody>
      </p:sp>
      <p:pic>
        <p:nvPicPr>
          <p:cNvPr id="20" name="Imagen 19"/>
          <p:cNvPicPr>
            <a:picLocks noChangeAspect="1"/>
          </p:cNvPicPr>
          <p:nvPr/>
        </p:nvPicPr>
        <p:blipFill>
          <a:blip r:embed="rId6"/>
          <a:stretch>
            <a:fillRect/>
          </a:stretch>
        </p:blipFill>
        <p:spPr>
          <a:xfrm>
            <a:off x="419734" y="3369770"/>
            <a:ext cx="554784" cy="688908"/>
          </a:xfrm>
          <a:prstGeom prst="rect">
            <a:avLst/>
          </a:prstGeom>
        </p:spPr>
      </p:pic>
      <p:pic>
        <p:nvPicPr>
          <p:cNvPr id="34" name="Imagen 33"/>
          <p:cNvPicPr>
            <a:picLocks noChangeAspect="1"/>
          </p:cNvPicPr>
          <p:nvPr/>
        </p:nvPicPr>
        <p:blipFill>
          <a:blip r:embed="rId6"/>
          <a:stretch>
            <a:fillRect/>
          </a:stretch>
        </p:blipFill>
        <p:spPr>
          <a:xfrm>
            <a:off x="441966" y="5123346"/>
            <a:ext cx="554784" cy="688908"/>
          </a:xfrm>
          <a:prstGeom prst="rect">
            <a:avLst/>
          </a:prstGeom>
        </p:spPr>
      </p:pic>
      <p:pic>
        <p:nvPicPr>
          <p:cNvPr id="35" name="Imagen 34"/>
          <p:cNvPicPr>
            <a:picLocks noChangeAspect="1"/>
          </p:cNvPicPr>
          <p:nvPr/>
        </p:nvPicPr>
        <p:blipFill>
          <a:blip r:embed="rId6"/>
          <a:stretch>
            <a:fillRect/>
          </a:stretch>
        </p:blipFill>
        <p:spPr>
          <a:xfrm>
            <a:off x="419734" y="4615536"/>
            <a:ext cx="554784" cy="688908"/>
          </a:xfrm>
          <a:prstGeom prst="rect">
            <a:avLst/>
          </a:prstGeom>
        </p:spPr>
      </p:pic>
      <p:pic>
        <p:nvPicPr>
          <p:cNvPr id="36" name="Imagen 35"/>
          <p:cNvPicPr>
            <a:picLocks noChangeAspect="1"/>
          </p:cNvPicPr>
          <p:nvPr/>
        </p:nvPicPr>
        <p:blipFill>
          <a:blip r:embed="rId6"/>
          <a:stretch>
            <a:fillRect/>
          </a:stretch>
        </p:blipFill>
        <p:spPr>
          <a:xfrm>
            <a:off x="408382" y="4070348"/>
            <a:ext cx="554784" cy="688908"/>
          </a:xfrm>
          <a:prstGeom prst="rect">
            <a:avLst/>
          </a:prstGeom>
        </p:spPr>
      </p:pic>
      <p:pic>
        <p:nvPicPr>
          <p:cNvPr id="45" name="Imagen 44"/>
          <p:cNvPicPr>
            <a:picLocks noChangeAspect="1"/>
          </p:cNvPicPr>
          <p:nvPr/>
        </p:nvPicPr>
        <p:blipFill>
          <a:blip r:embed="rId7"/>
          <a:stretch>
            <a:fillRect/>
          </a:stretch>
        </p:blipFill>
        <p:spPr>
          <a:xfrm>
            <a:off x="0" y="-52592"/>
            <a:ext cx="4919241" cy="1467842"/>
          </a:xfrm>
          <a:prstGeom prst="rect">
            <a:avLst/>
          </a:prstGeom>
        </p:spPr>
      </p:pic>
      <p:pic>
        <p:nvPicPr>
          <p:cNvPr id="6" name="Imagen 5"/>
          <p:cNvPicPr>
            <a:picLocks noChangeAspect="1"/>
          </p:cNvPicPr>
          <p:nvPr/>
        </p:nvPicPr>
        <p:blipFill>
          <a:blip r:embed="rId8"/>
          <a:stretch>
            <a:fillRect/>
          </a:stretch>
        </p:blipFill>
        <p:spPr>
          <a:xfrm>
            <a:off x="121006" y="5849632"/>
            <a:ext cx="3292125" cy="1066892"/>
          </a:xfrm>
          <a:prstGeom prst="rect">
            <a:avLst/>
          </a:prstGeom>
        </p:spPr>
      </p:pic>
    </p:spTree>
    <p:extLst>
      <p:ext uri="{BB962C8B-B14F-4D97-AF65-F5344CB8AC3E}">
        <p14:creationId xmlns:p14="http://schemas.microsoft.com/office/powerpoint/2010/main" val="202417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20883" y="0"/>
            <a:ext cx="12614331" cy="5226720"/>
            <a:chOff x="28541" y="0"/>
            <a:chExt cx="12614331" cy="5226720"/>
          </a:xfrm>
        </p:grpSpPr>
        <p:grpSp>
          <p:nvGrpSpPr>
            <p:cNvPr id="15" name="Grupo 14"/>
            <p:cNvGrpSpPr/>
            <p:nvPr/>
          </p:nvGrpSpPr>
          <p:grpSpPr>
            <a:xfrm>
              <a:off x="28541" y="0"/>
              <a:ext cx="12614331" cy="5226720"/>
              <a:chOff x="80792" y="335825"/>
              <a:chExt cx="12614331" cy="5226720"/>
            </a:xfrm>
          </p:grpSpPr>
          <p:grpSp>
            <p:nvGrpSpPr>
              <p:cNvPr id="9" name="Grupo 8"/>
              <p:cNvGrpSpPr/>
              <p:nvPr/>
            </p:nvGrpSpPr>
            <p:grpSpPr>
              <a:xfrm>
                <a:off x="80792" y="335825"/>
                <a:ext cx="12614331" cy="5226720"/>
                <a:chOff x="93855" y="348888"/>
                <a:chExt cx="12614331" cy="5226720"/>
              </a:xfrm>
            </p:grpSpPr>
            <p:grpSp>
              <p:nvGrpSpPr>
                <p:cNvPr id="3" name="Grupo 2"/>
                <p:cNvGrpSpPr/>
                <p:nvPr/>
              </p:nvGrpSpPr>
              <p:grpSpPr>
                <a:xfrm>
                  <a:off x="93855" y="348888"/>
                  <a:ext cx="12126686" cy="5226720"/>
                  <a:chOff x="93855" y="348888"/>
                  <a:chExt cx="12126686" cy="5226720"/>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2955"/>
                  <a:stretch/>
                </p:blipFill>
                <p:spPr bwMode="auto">
                  <a:xfrm>
                    <a:off x="93855" y="348888"/>
                    <a:ext cx="12126686" cy="522672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8" name="Elipse 17"/>
          <p:cNvSpPr/>
          <p:nvPr/>
        </p:nvSpPr>
        <p:spPr>
          <a:xfrm>
            <a:off x="8949101" y="2851576"/>
            <a:ext cx="386603" cy="5356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101" y="1733578"/>
            <a:ext cx="1698178" cy="1458597"/>
          </a:xfrm>
          <a:prstGeom prst="rect">
            <a:avLst/>
          </a:prstGeom>
        </p:spPr>
      </p:pic>
      <p:pic>
        <p:nvPicPr>
          <p:cNvPr id="6" name="Imagen 5"/>
          <p:cNvPicPr>
            <a:picLocks noChangeAspect="1"/>
          </p:cNvPicPr>
          <p:nvPr/>
        </p:nvPicPr>
        <p:blipFill>
          <a:blip r:embed="rId4"/>
          <a:stretch>
            <a:fillRect/>
          </a:stretch>
        </p:blipFill>
        <p:spPr>
          <a:xfrm>
            <a:off x="-34125" y="-22428"/>
            <a:ext cx="4918641" cy="1539868"/>
          </a:xfrm>
          <a:prstGeom prst="rect">
            <a:avLst/>
          </a:prstGeom>
        </p:spPr>
      </p:pic>
      <p:sp>
        <p:nvSpPr>
          <p:cNvPr id="16" name="Rectángulo 15"/>
          <p:cNvSpPr/>
          <p:nvPr/>
        </p:nvSpPr>
        <p:spPr>
          <a:xfrm>
            <a:off x="1220019" y="1656151"/>
            <a:ext cx="6629377" cy="4801314"/>
          </a:xfrm>
          <a:prstGeom prst="rect">
            <a:avLst/>
          </a:prstGeom>
        </p:spPr>
        <p:txBody>
          <a:bodyPr wrap="square">
            <a:spAutoFit/>
          </a:bodyPr>
          <a:lstStyle/>
          <a:p>
            <a:pPr algn="ctr"/>
            <a:r>
              <a:rPr lang="es-MX" dirty="0" smtClean="0">
                <a:solidFill>
                  <a:srgbClr val="002060"/>
                </a:solidFill>
                <a:latin typeface="Comic Sans MS" panose="030F0702030302020204" pitchFamily="66" charset="0"/>
              </a:rPr>
              <a:t>El aplicativo de </a:t>
            </a:r>
            <a:r>
              <a:rPr lang="es-MX" dirty="0">
                <a:solidFill>
                  <a:srgbClr val="002060"/>
                </a:solidFill>
                <a:latin typeface="Comic Sans MS" panose="030F0702030302020204" pitchFamily="66" charset="0"/>
              </a:rPr>
              <a:t>ARCHIVO permite hacer seguimiento a la productividad diaria de cada servidor, mostrando la cantidad de expedientes organizados para ser archivados, y también la cantidad de </a:t>
            </a:r>
            <a:r>
              <a:rPr lang="es-MX" dirty="0" smtClean="0">
                <a:solidFill>
                  <a:srgbClr val="002060"/>
                </a:solidFill>
                <a:latin typeface="Comic Sans MS" panose="030F0702030302020204" pitchFamily="66" charset="0"/>
              </a:rPr>
              <a:t>cajas, </a:t>
            </a:r>
            <a:r>
              <a:rPr lang="es-MX" dirty="0">
                <a:solidFill>
                  <a:srgbClr val="002060"/>
                </a:solidFill>
                <a:latin typeface="Comic Sans MS" panose="030F0702030302020204" pitchFamily="66" charset="0"/>
              </a:rPr>
              <a:t>y arroja información de</a:t>
            </a:r>
            <a:r>
              <a:rPr lang="es-MX" b="1" dirty="0">
                <a:solidFill>
                  <a:srgbClr val="002060"/>
                </a:solidFill>
                <a:latin typeface="Comic Sans MS" panose="030F0702030302020204" pitchFamily="66" charset="0"/>
              </a:rPr>
              <a:t>: </a:t>
            </a:r>
            <a:br>
              <a:rPr lang="es-MX" b="1" dirty="0">
                <a:solidFill>
                  <a:srgbClr val="002060"/>
                </a:solidFill>
                <a:latin typeface="Comic Sans MS" panose="030F0702030302020204" pitchFamily="66" charset="0"/>
              </a:rPr>
            </a:br>
            <a:endParaRPr lang="es-MX" b="1" dirty="0" smtClean="0">
              <a:solidFill>
                <a:srgbClr val="002060"/>
              </a:solidFill>
              <a:latin typeface="Comic Sans MS" panose="030F0702030302020204" pitchFamily="66" charset="0"/>
            </a:endParaRPr>
          </a:p>
          <a:p>
            <a:r>
              <a:rPr lang="es-MX" dirty="0" smtClean="0">
                <a:solidFill>
                  <a:srgbClr val="002060"/>
                </a:solidFill>
                <a:latin typeface="Comic Sans MS" panose="030F0702030302020204" pitchFamily="66" charset="0"/>
              </a:rPr>
              <a:t>Seguimientos </a:t>
            </a:r>
            <a:r>
              <a:rPr lang="es-MX" dirty="0">
                <a:solidFill>
                  <a:srgbClr val="002060"/>
                </a:solidFill>
                <a:latin typeface="Comic Sans MS" panose="030F0702030302020204" pitchFamily="66" charset="0"/>
              </a:rPr>
              <a:t>de </a:t>
            </a:r>
            <a:r>
              <a:rPr lang="es-MX" dirty="0" smtClean="0">
                <a:solidFill>
                  <a:srgbClr val="002060"/>
                </a:solidFill>
                <a:latin typeface="Comic Sans MS" panose="030F0702030302020204" pitchFamily="66" charset="0"/>
              </a:rPr>
              <a:t>Actividades, producción </a:t>
            </a:r>
            <a:r>
              <a:rPr lang="es-MX" dirty="0">
                <a:solidFill>
                  <a:srgbClr val="002060"/>
                </a:solidFill>
                <a:latin typeface="Comic Sans MS" panose="030F0702030302020204" pitchFamily="66" charset="0"/>
              </a:rPr>
              <a:t>diaria de </a:t>
            </a:r>
            <a:r>
              <a:rPr lang="es-MX" dirty="0" smtClean="0">
                <a:solidFill>
                  <a:srgbClr val="002060"/>
                </a:solidFill>
                <a:latin typeface="Comic Sans MS" panose="030F0702030302020204" pitchFamily="66" charset="0"/>
              </a:rPr>
              <a:t>empleados y producción Juzgados</a:t>
            </a:r>
            <a:r>
              <a:rPr lang="es-MX" dirty="0">
                <a:solidFill>
                  <a:srgbClr val="002060"/>
                </a:solidFill>
                <a:latin typeface="Comic Sans MS" panose="030F0702030302020204" pitchFamily="66" charset="0"/>
              </a:rPr>
              <a:t>.</a:t>
            </a:r>
            <a:br>
              <a:rPr lang="es-MX" dirty="0">
                <a:solidFill>
                  <a:srgbClr val="002060"/>
                </a:solidFill>
                <a:latin typeface="Comic Sans MS" panose="030F0702030302020204" pitchFamily="66" charset="0"/>
              </a:rPr>
            </a:br>
            <a:r>
              <a:rPr lang="es-MX" dirty="0">
                <a:solidFill>
                  <a:srgbClr val="002060"/>
                </a:solidFill>
                <a:latin typeface="Comic Sans MS" panose="030F0702030302020204" pitchFamily="66" charset="0"/>
              </a:rPr>
              <a:t/>
            </a:r>
            <a:br>
              <a:rPr lang="es-MX" dirty="0">
                <a:solidFill>
                  <a:srgbClr val="002060"/>
                </a:solidFill>
                <a:latin typeface="Comic Sans MS" panose="030F0702030302020204" pitchFamily="66" charset="0"/>
              </a:rPr>
            </a:br>
            <a:r>
              <a:rPr lang="es-MX" dirty="0" smtClean="0">
                <a:solidFill>
                  <a:srgbClr val="002060"/>
                </a:solidFill>
                <a:latin typeface="Comic Sans MS" panose="030F0702030302020204" pitchFamily="66" charset="0"/>
              </a:rPr>
              <a:t>Informe </a:t>
            </a:r>
            <a:r>
              <a:rPr lang="es-MX" dirty="0">
                <a:solidFill>
                  <a:srgbClr val="002060"/>
                </a:solidFill>
                <a:latin typeface="Comic Sans MS" panose="030F0702030302020204" pitchFamily="66" charset="0"/>
              </a:rPr>
              <a:t>de Gestión. </a:t>
            </a:r>
            <a:br>
              <a:rPr lang="es-MX" dirty="0">
                <a:solidFill>
                  <a:srgbClr val="002060"/>
                </a:solidFill>
                <a:latin typeface="Comic Sans MS" panose="030F0702030302020204" pitchFamily="66" charset="0"/>
              </a:rPr>
            </a:br>
            <a:r>
              <a:rPr lang="es-MX" dirty="0">
                <a:solidFill>
                  <a:srgbClr val="002060"/>
                </a:solidFill>
                <a:latin typeface="Comic Sans MS" panose="030F0702030302020204" pitchFamily="66" charset="0"/>
              </a:rPr>
              <a:t/>
            </a:r>
            <a:br>
              <a:rPr lang="es-MX" dirty="0">
                <a:solidFill>
                  <a:srgbClr val="002060"/>
                </a:solidFill>
                <a:latin typeface="Comic Sans MS" panose="030F0702030302020204" pitchFamily="66" charset="0"/>
              </a:rPr>
            </a:br>
            <a:r>
              <a:rPr lang="es-MX" dirty="0" smtClean="0">
                <a:solidFill>
                  <a:srgbClr val="002060"/>
                </a:solidFill>
                <a:latin typeface="Comic Sans MS" panose="030F0702030302020204" pitchFamily="66" charset="0"/>
              </a:rPr>
              <a:t>Inventarios</a:t>
            </a:r>
            <a:r>
              <a:rPr lang="es-MX" dirty="0">
                <a:solidFill>
                  <a:srgbClr val="002060"/>
                </a:solidFill>
                <a:latin typeface="Comic Sans MS" panose="030F0702030302020204" pitchFamily="66" charset="0"/>
              </a:rPr>
              <a:t>. </a:t>
            </a:r>
            <a:br>
              <a:rPr lang="es-MX" dirty="0">
                <a:solidFill>
                  <a:srgbClr val="002060"/>
                </a:solidFill>
                <a:latin typeface="Comic Sans MS" panose="030F0702030302020204" pitchFamily="66" charset="0"/>
              </a:rPr>
            </a:br>
            <a:r>
              <a:rPr lang="es-MX" dirty="0">
                <a:solidFill>
                  <a:srgbClr val="002060"/>
                </a:solidFill>
                <a:latin typeface="Comic Sans MS" panose="030F0702030302020204" pitchFamily="66" charset="0"/>
              </a:rPr>
              <a:t/>
            </a:r>
            <a:br>
              <a:rPr lang="es-MX" dirty="0">
                <a:solidFill>
                  <a:srgbClr val="002060"/>
                </a:solidFill>
                <a:latin typeface="Comic Sans MS" panose="030F0702030302020204" pitchFamily="66" charset="0"/>
              </a:rPr>
            </a:br>
            <a:r>
              <a:rPr lang="es-MX" dirty="0" smtClean="0">
                <a:solidFill>
                  <a:srgbClr val="002060"/>
                </a:solidFill>
                <a:latin typeface="Comic Sans MS" panose="030F0702030302020204" pitchFamily="66" charset="0"/>
              </a:rPr>
              <a:t>Reportes Archivo </a:t>
            </a:r>
            <a:r>
              <a:rPr lang="es-MX" dirty="0">
                <a:solidFill>
                  <a:srgbClr val="002060"/>
                </a:solidFill>
                <a:latin typeface="Comic Sans MS" panose="030F0702030302020204" pitchFamily="66" charset="0"/>
              </a:rPr>
              <a:t>de Entrantes vs Salientes (Reporte de lo que entra y sale del Centro de servicios respecto a un juzgado). </a:t>
            </a:r>
            <a:br>
              <a:rPr lang="es-MX" dirty="0">
                <a:solidFill>
                  <a:srgbClr val="002060"/>
                </a:solidFill>
                <a:latin typeface="Comic Sans MS" panose="030F0702030302020204" pitchFamily="66" charset="0"/>
              </a:rPr>
            </a:br>
            <a:r>
              <a:rPr lang="es-MX" dirty="0"/>
              <a:t/>
            </a:r>
            <a:br>
              <a:rPr lang="es-MX" dirty="0"/>
            </a:br>
            <a:endParaRPr lang="es-CO" dirty="0"/>
          </a:p>
        </p:txBody>
      </p:sp>
      <p:pic>
        <p:nvPicPr>
          <p:cNvPr id="19" name="Imagen 18"/>
          <p:cNvPicPr>
            <a:picLocks noChangeAspect="1"/>
          </p:cNvPicPr>
          <p:nvPr/>
        </p:nvPicPr>
        <p:blipFill>
          <a:blip r:embed="rId5"/>
          <a:stretch>
            <a:fillRect/>
          </a:stretch>
        </p:blipFill>
        <p:spPr>
          <a:xfrm>
            <a:off x="681409" y="3147120"/>
            <a:ext cx="554784" cy="688908"/>
          </a:xfrm>
          <a:prstGeom prst="rect">
            <a:avLst/>
          </a:prstGeom>
        </p:spPr>
      </p:pic>
      <p:pic>
        <p:nvPicPr>
          <p:cNvPr id="23" name="Imagen 22"/>
          <p:cNvPicPr>
            <a:picLocks noChangeAspect="1"/>
          </p:cNvPicPr>
          <p:nvPr/>
        </p:nvPicPr>
        <p:blipFill>
          <a:blip r:embed="rId5"/>
          <a:stretch>
            <a:fillRect/>
          </a:stretch>
        </p:blipFill>
        <p:spPr>
          <a:xfrm>
            <a:off x="681409" y="3777041"/>
            <a:ext cx="554784" cy="688908"/>
          </a:xfrm>
          <a:prstGeom prst="rect">
            <a:avLst/>
          </a:prstGeom>
        </p:spPr>
      </p:pic>
      <p:pic>
        <p:nvPicPr>
          <p:cNvPr id="28" name="Imagen 27"/>
          <p:cNvPicPr>
            <a:picLocks noChangeAspect="1"/>
          </p:cNvPicPr>
          <p:nvPr/>
        </p:nvPicPr>
        <p:blipFill rotWithShape="1">
          <a:blip r:embed="rId5"/>
          <a:srcRect l="-4111" t="-1" b="8406"/>
          <a:stretch/>
        </p:blipFill>
        <p:spPr>
          <a:xfrm>
            <a:off x="625033" y="4392413"/>
            <a:ext cx="577591" cy="631000"/>
          </a:xfrm>
          <a:prstGeom prst="rect">
            <a:avLst/>
          </a:prstGeom>
        </p:spPr>
      </p:pic>
      <p:pic>
        <p:nvPicPr>
          <p:cNvPr id="29" name="Imagen 28"/>
          <p:cNvPicPr>
            <a:picLocks noChangeAspect="1"/>
          </p:cNvPicPr>
          <p:nvPr/>
        </p:nvPicPr>
        <p:blipFill>
          <a:blip r:embed="rId5"/>
          <a:stretch>
            <a:fillRect/>
          </a:stretch>
        </p:blipFill>
        <p:spPr>
          <a:xfrm>
            <a:off x="629233" y="4994142"/>
            <a:ext cx="554784" cy="688908"/>
          </a:xfrm>
          <a:prstGeom prst="rect">
            <a:avLst/>
          </a:prstGeom>
        </p:spPr>
      </p:pic>
      <p:pic>
        <p:nvPicPr>
          <p:cNvPr id="4" name="Imagen 3"/>
          <p:cNvPicPr>
            <a:picLocks noChangeAspect="1"/>
          </p:cNvPicPr>
          <p:nvPr/>
        </p:nvPicPr>
        <p:blipFill>
          <a:blip r:embed="rId6"/>
          <a:stretch>
            <a:fillRect/>
          </a:stretch>
        </p:blipFill>
        <p:spPr>
          <a:xfrm>
            <a:off x="-1599" y="5835457"/>
            <a:ext cx="3292125" cy="1066892"/>
          </a:xfrm>
          <a:prstGeom prst="rect">
            <a:avLst/>
          </a:prstGeom>
        </p:spPr>
      </p:pic>
      <p:pic>
        <p:nvPicPr>
          <p:cNvPr id="10" name="Imagen 9"/>
          <p:cNvPicPr>
            <a:picLocks noChangeAspect="1"/>
          </p:cNvPicPr>
          <p:nvPr/>
        </p:nvPicPr>
        <p:blipFill>
          <a:blip r:embed="rId7"/>
          <a:stretch>
            <a:fillRect/>
          </a:stretch>
        </p:blipFill>
        <p:spPr>
          <a:xfrm>
            <a:off x="7832561" y="4650262"/>
            <a:ext cx="3376769" cy="1572904"/>
          </a:xfrm>
          <a:prstGeom prst="rect">
            <a:avLst/>
          </a:prstGeom>
        </p:spPr>
      </p:pic>
      <p:pic>
        <p:nvPicPr>
          <p:cNvPr id="17" name="Imagen 16"/>
          <p:cNvPicPr>
            <a:picLocks noChangeAspect="1"/>
          </p:cNvPicPr>
          <p:nvPr/>
        </p:nvPicPr>
        <p:blipFill rotWithShape="1">
          <a:blip r:embed="rId8">
            <a:extLst>
              <a:ext uri="{28A0092B-C50C-407E-A947-70E740481C1C}">
                <a14:useLocalDpi xmlns:a14="http://schemas.microsoft.com/office/drawing/2010/main" val="0"/>
              </a:ext>
            </a:extLst>
          </a:blip>
          <a:srcRect l="58118" t="22279" r="18434" b="46440"/>
          <a:stretch/>
        </p:blipFill>
        <p:spPr>
          <a:xfrm>
            <a:off x="8961784" y="3192176"/>
            <a:ext cx="1273215" cy="1698585"/>
          </a:xfrm>
          <a:prstGeom prst="rect">
            <a:avLst/>
          </a:prstGeom>
        </p:spPr>
      </p:pic>
    </p:spTree>
    <p:extLst>
      <p:ext uri="{BB962C8B-B14F-4D97-AF65-F5344CB8AC3E}">
        <p14:creationId xmlns:p14="http://schemas.microsoft.com/office/powerpoint/2010/main" val="10784570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52292" y="5975"/>
            <a:ext cx="12614331" cy="5226720"/>
            <a:chOff x="28541" y="0"/>
            <a:chExt cx="12614331" cy="5226720"/>
          </a:xfrm>
        </p:grpSpPr>
        <p:grpSp>
          <p:nvGrpSpPr>
            <p:cNvPr id="15" name="Grupo 14"/>
            <p:cNvGrpSpPr/>
            <p:nvPr/>
          </p:nvGrpSpPr>
          <p:grpSpPr>
            <a:xfrm>
              <a:off x="28541" y="0"/>
              <a:ext cx="12614331" cy="5226720"/>
              <a:chOff x="80792" y="335825"/>
              <a:chExt cx="12614331" cy="5226720"/>
            </a:xfrm>
          </p:grpSpPr>
          <p:grpSp>
            <p:nvGrpSpPr>
              <p:cNvPr id="9" name="Grupo 8"/>
              <p:cNvGrpSpPr/>
              <p:nvPr/>
            </p:nvGrpSpPr>
            <p:grpSpPr>
              <a:xfrm>
                <a:off x="80792" y="335825"/>
                <a:ext cx="12614331" cy="5226720"/>
                <a:chOff x="93855" y="348888"/>
                <a:chExt cx="12614331" cy="5226720"/>
              </a:xfrm>
            </p:grpSpPr>
            <p:grpSp>
              <p:nvGrpSpPr>
                <p:cNvPr id="3" name="Grupo 2"/>
                <p:cNvGrpSpPr/>
                <p:nvPr/>
              </p:nvGrpSpPr>
              <p:grpSpPr>
                <a:xfrm>
                  <a:off x="93855" y="348888"/>
                  <a:ext cx="12126686" cy="5226720"/>
                  <a:chOff x="93855" y="348888"/>
                  <a:chExt cx="12126686" cy="5226720"/>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2955"/>
                  <a:stretch/>
                </p:blipFill>
                <p:spPr bwMode="auto">
                  <a:xfrm>
                    <a:off x="93855" y="348888"/>
                    <a:ext cx="12126686" cy="522672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8" name="Elipse 17"/>
          <p:cNvSpPr/>
          <p:nvPr/>
        </p:nvSpPr>
        <p:spPr>
          <a:xfrm>
            <a:off x="8949101" y="2851576"/>
            <a:ext cx="386603" cy="5356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p:cNvPicPr>
            <a:picLocks noChangeAspect="1"/>
          </p:cNvPicPr>
          <p:nvPr/>
        </p:nvPicPr>
        <p:blipFill>
          <a:blip r:embed="rId3"/>
          <a:stretch>
            <a:fillRect/>
          </a:stretch>
        </p:blipFill>
        <p:spPr>
          <a:xfrm>
            <a:off x="9132702" y="1630763"/>
            <a:ext cx="1921970" cy="1812668"/>
          </a:xfrm>
          <a:prstGeom prst="rect">
            <a:avLst/>
          </a:prstGeom>
        </p:spPr>
      </p:pic>
      <p:pic>
        <p:nvPicPr>
          <p:cNvPr id="16" name="Imagen 15"/>
          <p:cNvPicPr>
            <a:picLocks noChangeAspect="1"/>
          </p:cNvPicPr>
          <p:nvPr/>
        </p:nvPicPr>
        <p:blipFill>
          <a:blip r:embed="rId4"/>
          <a:stretch>
            <a:fillRect/>
          </a:stretch>
        </p:blipFill>
        <p:spPr>
          <a:xfrm>
            <a:off x="7072786" y="4792716"/>
            <a:ext cx="1036046" cy="970149"/>
          </a:xfrm>
          <a:prstGeom prst="rect">
            <a:avLst/>
          </a:prstGeom>
        </p:spPr>
      </p:pic>
      <p:sp>
        <p:nvSpPr>
          <p:cNvPr id="32" name="Rectángulo 31"/>
          <p:cNvSpPr/>
          <p:nvPr/>
        </p:nvSpPr>
        <p:spPr>
          <a:xfrm>
            <a:off x="698687" y="1449816"/>
            <a:ext cx="8191036" cy="4339650"/>
          </a:xfrm>
          <a:prstGeom prst="rect">
            <a:avLst/>
          </a:prstGeom>
        </p:spPr>
        <p:txBody>
          <a:bodyPr wrap="square">
            <a:spAutoFit/>
          </a:bodyPr>
          <a:lstStyle/>
          <a:p>
            <a:pPr algn="ctr"/>
            <a:r>
              <a:rPr lang="es-MX" sz="1600" dirty="0" smtClean="0">
                <a:solidFill>
                  <a:srgbClr val="002060"/>
                </a:solidFill>
                <a:latin typeface="Comic Sans MS" panose="030F0702030302020204" pitchFamily="66" charset="0"/>
              </a:rPr>
              <a:t>(</a:t>
            </a:r>
            <a:r>
              <a:rPr lang="es-MX" sz="1600" dirty="0">
                <a:solidFill>
                  <a:srgbClr val="002060"/>
                </a:solidFill>
                <a:latin typeface="Comic Sans MS" panose="030F0702030302020204" pitchFamily="66" charset="0"/>
              </a:rPr>
              <a:t>Sistema de </a:t>
            </a:r>
            <a:r>
              <a:rPr lang="es-MX" sz="1600" dirty="0" smtClean="0">
                <a:solidFill>
                  <a:srgbClr val="002060"/>
                </a:solidFill>
                <a:latin typeface="Comic Sans MS" panose="030F0702030302020204" pitchFamily="66" charset="0"/>
              </a:rPr>
              <a:t>Gestión </a:t>
            </a:r>
            <a:r>
              <a:rPr lang="es-MX" sz="1600" dirty="0">
                <a:solidFill>
                  <a:srgbClr val="002060"/>
                </a:solidFill>
                <a:latin typeface="Comic Sans MS" panose="030F0702030302020204" pitchFamily="66" charset="0"/>
              </a:rPr>
              <a:t>de comunicaciones) permite hacer el registro, seguimiento y control de todos los documentos relacionados con la notificación de tutelas, incidentes y otros asuntos; dichos documentos son enviados por los juzgados al Centro de Servicios para ser procesados y remitidos al destinatario mediante los diferentes medios de comunicación (fax, correo, correo electrónico y personal). Por medio de este aplicativo también se puede</a:t>
            </a:r>
            <a:r>
              <a:rPr lang="es-MX" sz="1600" dirty="0" smtClean="0">
                <a:solidFill>
                  <a:srgbClr val="002060"/>
                </a:solidFill>
                <a:latin typeface="Comic Sans MS" panose="030F0702030302020204" pitchFamily="66" charset="0"/>
              </a:rPr>
              <a:t>:</a:t>
            </a:r>
          </a:p>
          <a:p>
            <a:pPr algn="ctr"/>
            <a:endParaRPr lang="es-MX" sz="1600" dirty="0" smtClean="0">
              <a:solidFill>
                <a:srgbClr val="002060"/>
              </a:solidFill>
              <a:latin typeface="Comic Sans MS" panose="030F0702030302020204" pitchFamily="66" charset="0"/>
            </a:endParaRPr>
          </a:p>
          <a:p>
            <a:r>
              <a:rPr lang="es-MX" sz="1600" dirty="0" smtClean="0">
                <a:solidFill>
                  <a:srgbClr val="002060"/>
                </a:solidFill>
                <a:latin typeface="Comic Sans MS" panose="030F0702030302020204" pitchFamily="66" charset="0"/>
              </a:rPr>
              <a:t>      Gestionar Turnos</a:t>
            </a:r>
            <a:r>
              <a:rPr lang="es-MX" sz="1600" dirty="0">
                <a:solidFill>
                  <a:srgbClr val="002060"/>
                </a:solidFill>
                <a:latin typeface="Comic Sans MS" panose="030F0702030302020204" pitchFamily="66" charset="0"/>
              </a:rPr>
              <a:t/>
            </a:r>
            <a:br>
              <a:rPr lang="es-MX" sz="1600" dirty="0">
                <a:solidFill>
                  <a:srgbClr val="002060"/>
                </a:solidFill>
                <a:latin typeface="Comic Sans MS" panose="030F0702030302020204" pitchFamily="66" charset="0"/>
              </a:rPr>
            </a:br>
            <a:r>
              <a:rPr lang="es-MX" sz="1600" dirty="0">
                <a:solidFill>
                  <a:srgbClr val="002060"/>
                </a:solidFill>
                <a:latin typeface="Comic Sans MS" panose="030F0702030302020204" pitchFamily="66" charset="0"/>
              </a:rPr>
              <a:t>    • Registrar Turnos de Notificación Personal </a:t>
            </a:r>
            <a:br>
              <a:rPr lang="es-MX" sz="1600" dirty="0">
                <a:solidFill>
                  <a:srgbClr val="002060"/>
                </a:solidFill>
                <a:latin typeface="Comic Sans MS" panose="030F0702030302020204" pitchFamily="66" charset="0"/>
              </a:rPr>
            </a:br>
            <a:r>
              <a:rPr lang="es-MX" sz="1600" dirty="0">
                <a:solidFill>
                  <a:srgbClr val="002060"/>
                </a:solidFill>
                <a:latin typeface="Comic Sans MS" panose="030F0702030302020204" pitchFamily="66" charset="0"/>
              </a:rPr>
              <a:t>    • Listar Turnos de Notificación Personal </a:t>
            </a:r>
            <a:br>
              <a:rPr lang="es-MX" sz="1600" dirty="0">
                <a:solidFill>
                  <a:srgbClr val="002060"/>
                </a:solidFill>
                <a:latin typeface="Comic Sans MS" panose="030F0702030302020204" pitchFamily="66" charset="0"/>
              </a:rPr>
            </a:br>
            <a:r>
              <a:rPr lang="es-MX" sz="1600" dirty="0">
                <a:solidFill>
                  <a:srgbClr val="002060"/>
                </a:solidFill>
                <a:latin typeface="Comic Sans MS" panose="030F0702030302020204" pitchFamily="66" charset="0"/>
              </a:rPr>
              <a:t/>
            </a:r>
            <a:br>
              <a:rPr lang="es-MX" sz="1600" dirty="0">
                <a:solidFill>
                  <a:srgbClr val="002060"/>
                </a:solidFill>
                <a:latin typeface="Comic Sans MS" panose="030F0702030302020204" pitchFamily="66" charset="0"/>
              </a:rPr>
            </a:br>
            <a:r>
              <a:rPr lang="es-MX" sz="1600" dirty="0" smtClean="0">
                <a:solidFill>
                  <a:srgbClr val="002060"/>
                </a:solidFill>
                <a:latin typeface="Comic Sans MS" panose="030F0702030302020204" pitchFamily="66" charset="0"/>
              </a:rPr>
              <a:t> </a:t>
            </a:r>
            <a:r>
              <a:rPr lang="es-MX" sz="1600" dirty="0">
                <a:solidFill>
                  <a:srgbClr val="002060"/>
                </a:solidFill>
                <a:latin typeface="Comic Sans MS" panose="030F0702030302020204" pitchFamily="66" charset="0"/>
              </a:rPr>
              <a:t> </a:t>
            </a:r>
            <a:r>
              <a:rPr lang="es-MX" sz="1600" dirty="0" smtClean="0">
                <a:solidFill>
                  <a:srgbClr val="002060"/>
                </a:solidFill>
                <a:latin typeface="Comic Sans MS" panose="030F0702030302020204" pitchFamily="66" charset="0"/>
              </a:rPr>
              <a:t>    Generar </a:t>
            </a:r>
            <a:r>
              <a:rPr lang="es-MX" sz="1600" dirty="0">
                <a:solidFill>
                  <a:srgbClr val="002060"/>
                </a:solidFill>
                <a:latin typeface="Comic Sans MS" panose="030F0702030302020204" pitchFamily="66" charset="0"/>
              </a:rPr>
              <a:t>Reportes </a:t>
            </a:r>
            <a:br>
              <a:rPr lang="es-MX" sz="1600" dirty="0">
                <a:solidFill>
                  <a:srgbClr val="002060"/>
                </a:solidFill>
                <a:latin typeface="Comic Sans MS" panose="030F0702030302020204" pitchFamily="66" charset="0"/>
              </a:rPr>
            </a:br>
            <a:r>
              <a:rPr lang="es-MX" sz="1600" dirty="0">
                <a:solidFill>
                  <a:srgbClr val="002060"/>
                </a:solidFill>
                <a:latin typeface="Comic Sans MS" panose="030F0702030302020204" pitchFamily="66" charset="0"/>
              </a:rPr>
              <a:t>    • Generar Plantilla 4-72 automáticamente </a:t>
            </a:r>
            <a:br>
              <a:rPr lang="es-MX" sz="1600" dirty="0">
                <a:solidFill>
                  <a:srgbClr val="002060"/>
                </a:solidFill>
                <a:latin typeface="Comic Sans MS" panose="030F0702030302020204" pitchFamily="66" charset="0"/>
              </a:rPr>
            </a:br>
            <a:r>
              <a:rPr lang="es-MX" sz="1600" dirty="0">
                <a:solidFill>
                  <a:srgbClr val="002060"/>
                </a:solidFill>
                <a:latin typeface="Comic Sans MS" panose="030F0702030302020204" pitchFamily="66" charset="0"/>
              </a:rPr>
              <a:t>    • Generar Informe Dirección Ejecutiva </a:t>
            </a:r>
            <a:br>
              <a:rPr lang="es-MX" sz="1600" dirty="0">
                <a:solidFill>
                  <a:srgbClr val="002060"/>
                </a:solidFill>
                <a:latin typeface="Comic Sans MS" panose="030F0702030302020204" pitchFamily="66" charset="0"/>
              </a:rPr>
            </a:br>
            <a:r>
              <a:rPr lang="es-MX" sz="1600" dirty="0">
                <a:solidFill>
                  <a:srgbClr val="002060"/>
                </a:solidFill>
                <a:latin typeface="Comic Sans MS" panose="030F0702030302020204" pitchFamily="66" charset="0"/>
              </a:rPr>
              <a:t>    • Informe de Tutelas e Incidentes en tiempo real </a:t>
            </a:r>
            <a:br>
              <a:rPr lang="es-MX" sz="1600" dirty="0">
                <a:solidFill>
                  <a:srgbClr val="002060"/>
                </a:solidFill>
                <a:latin typeface="Comic Sans MS" panose="030F0702030302020204" pitchFamily="66" charset="0"/>
              </a:rPr>
            </a:br>
            <a:r>
              <a:rPr lang="es-MX" sz="1600" dirty="0">
                <a:solidFill>
                  <a:srgbClr val="002060"/>
                </a:solidFill>
                <a:latin typeface="Comic Sans MS" panose="030F0702030302020204" pitchFamily="66" charset="0"/>
              </a:rPr>
              <a:t>    • Informe de Correspondencia - Otros en tiempo real</a:t>
            </a:r>
            <a:r>
              <a:rPr lang="es-MX" dirty="0">
                <a:solidFill>
                  <a:srgbClr val="002060"/>
                </a:solidFill>
                <a:latin typeface="Comic Sans MS" panose="030F0702030302020204" pitchFamily="66" charset="0"/>
              </a:rPr>
              <a:t> </a:t>
            </a:r>
            <a:r>
              <a:rPr lang="es-MX" dirty="0"/>
              <a:t/>
            </a:r>
            <a:br>
              <a:rPr lang="es-MX" dirty="0"/>
            </a:br>
            <a:endParaRPr lang="es-CO" dirty="0"/>
          </a:p>
        </p:txBody>
      </p:sp>
      <p:pic>
        <p:nvPicPr>
          <p:cNvPr id="33" name="Imagen 32"/>
          <p:cNvPicPr>
            <a:picLocks noChangeAspect="1"/>
          </p:cNvPicPr>
          <p:nvPr/>
        </p:nvPicPr>
        <p:blipFill>
          <a:blip r:embed="rId5"/>
          <a:stretch>
            <a:fillRect/>
          </a:stretch>
        </p:blipFill>
        <p:spPr>
          <a:xfrm>
            <a:off x="358635" y="3392942"/>
            <a:ext cx="650906" cy="634898"/>
          </a:xfrm>
          <a:prstGeom prst="rect">
            <a:avLst/>
          </a:prstGeom>
        </p:spPr>
      </p:pic>
      <p:pic>
        <p:nvPicPr>
          <p:cNvPr id="34" name="Imagen 33"/>
          <p:cNvPicPr>
            <a:picLocks noChangeAspect="1"/>
          </p:cNvPicPr>
          <p:nvPr/>
        </p:nvPicPr>
        <p:blipFill>
          <a:blip r:embed="rId5"/>
          <a:stretch>
            <a:fillRect/>
          </a:stretch>
        </p:blipFill>
        <p:spPr>
          <a:xfrm>
            <a:off x="380292" y="4361737"/>
            <a:ext cx="575271" cy="706032"/>
          </a:xfrm>
          <a:prstGeom prst="rect">
            <a:avLst/>
          </a:prstGeom>
        </p:spPr>
      </p:pic>
      <p:pic>
        <p:nvPicPr>
          <p:cNvPr id="35" name="Imagen 34"/>
          <p:cNvPicPr>
            <a:picLocks noChangeAspect="1"/>
          </p:cNvPicPr>
          <p:nvPr/>
        </p:nvPicPr>
        <p:blipFill>
          <a:blip r:embed="rId6"/>
          <a:stretch>
            <a:fillRect/>
          </a:stretch>
        </p:blipFill>
        <p:spPr>
          <a:xfrm>
            <a:off x="0" y="-48179"/>
            <a:ext cx="5034987" cy="1596582"/>
          </a:xfrm>
          <a:prstGeom prst="rect">
            <a:avLst/>
          </a:prstGeom>
        </p:spPr>
      </p:pic>
      <p:pic>
        <p:nvPicPr>
          <p:cNvPr id="4" name="Imagen 3"/>
          <p:cNvPicPr>
            <a:picLocks noChangeAspect="1"/>
          </p:cNvPicPr>
          <p:nvPr/>
        </p:nvPicPr>
        <p:blipFill>
          <a:blip r:embed="rId7"/>
          <a:stretch>
            <a:fillRect/>
          </a:stretch>
        </p:blipFill>
        <p:spPr>
          <a:xfrm>
            <a:off x="87636" y="5813680"/>
            <a:ext cx="3292125" cy="1066892"/>
          </a:xfrm>
          <a:prstGeom prst="rect">
            <a:avLst/>
          </a:prstGeom>
        </p:spPr>
      </p:pic>
      <p:pic>
        <p:nvPicPr>
          <p:cNvPr id="10" name="Imagen 9"/>
          <p:cNvPicPr>
            <a:picLocks noChangeAspect="1"/>
          </p:cNvPicPr>
          <p:nvPr/>
        </p:nvPicPr>
        <p:blipFill>
          <a:blip r:embed="rId8"/>
          <a:stretch>
            <a:fillRect/>
          </a:stretch>
        </p:blipFill>
        <p:spPr>
          <a:xfrm>
            <a:off x="8637781" y="3887030"/>
            <a:ext cx="3012248" cy="2471735"/>
          </a:xfrm>
          <a:prstGeom prst="rect">
            <a:avLst/>
          </a:prstGeom>
        </p:spPr>
      </p:pic>
    </p:spTree>
    <p:extLst>
      <p:ext uri="{BB962C8B-B14F-4D97-AF65-F5344CB8AC3E}">
        <p14:creationId xmlns:p14="http://schemas.microsoft.com/office/powerpoint/2010/main" val="20836898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upo 37"/>
          <p:cNvGrpSpPr/>
          <p:nvPr/>
        </p:nvGrpSpPr>
        <p:grpSpPr>
          <a:xfrm>
            <a:off x="-17917" y="0"/>
            <a:ext cx="12614331" cy="6334086"/>
            <a:chOff x="12204" y="-133228"/>
            <a:chExt cx="12614331" cy="6334086"/>
          </a:xfrm>
        </p:grpSpPr>
        <p:grpSp>
          <p:nvGrpSpPr>
            <p:cNvPr id="11" name="Grupo 10"/>
            <p:cNvGrpSpPr/>
            <p:nvPr/>
          </p:nvGrpSpPr>
          <p:grpSpPr>
            <a:xfrm>
              <a:off x="12204" y="-133228"/>
              <a:ext cx="12614331" cy="5226720"/>
              <a:chOff x="28541" y="-10038"/>
              <a:chExt cx="12614331" cy="5226720"/>
            </a:xfrm>
          </p:grpSpPr>
          <p:grpSp>
            <p:nvGrpSpPr>
              <p:cNvPr id="15" name="Grupo 14"/>
              <p:cNvGrpSpPr/>
              <p:nvPr/>
            </p:nvGrpSpPr>
            <p:grpSpPr>
              <a:xfrm>
                <a:off x="28541" y="-10038"/>
                <a:ext cx="12614331" cy="5226720"/>
                <a:chOff x="80792" y="325787"/>
                <a:chExt cx="12614331" cy="5226720"/>
              </a:xfrm>
            </p:grpSpPr>
            <p:grpSp>
              <p:nvGrpSpPr>
                <p:cNvPr id="9" name="Grupo 8"/>
                <p:cNvGrpSpPr/>
                <p:nvPr/>
              </p:nvGrpSpPr>
              <p:grpSpPr>
                <a:xfrm>
                  <a:off x="98709" y="325787"/>
                  <a:ext cx="12596414" cy="5226720"/>
                  <a:chOff x="111772" y="338850"/>
                  <a:chExt cx="12596414" cy="5226720"/>
                </a:xfrm>
              </p:grpSpPr>
              <p:grpSp>
                <p:nvGrpSpPr>
                  <p:cNvPr id="3" name="Grupo 2"/>
                  <p:cNvGrpSpPr/>
                  <p:nvPr/>
                </p:nvGrpSpPr>
                <p:grpSpPr>
                  <a:xfrm>
                    <a:off x="111772" y="338850"/>
                    <a:ext cx="12126686" cy="5226720"/>
                    <a:chOff x="111772" y="338850"/>
                    <a:chExt cx="12126686" cy="5226720"/>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2955"/>
                    <a:stretch/>
                  </p:blipFill>
                  <p:spPr bwMode="auto">
                    <a:xfrm>
                      <a:off x="111772" y="338850"/>
                      <a:ext cx="12126686" cy="522672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40424" y="225343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8" name="Elipse 17"/>
            <p:cNvSpPr/>
            <p:nvPr/>
          </p:nvSpPr>
          <p:spPr>
            <a:xfrm>
              <a:off x="8949101" y="2851576"/>
              <a:ext cx="386603" cy="5356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p:cNvSpPr/>
            <p:nvPr/>
          </p:nvSpPr>
          <p:spPr>
            <a:xfrm>
              <a:off x="1220645" y="2838974"/>
              <a:ext cx="6096000" cy="2862322"/>
            </a:xfrm>
            <a:prstGeom prst="rect">
              <a:avLst/>
            </a:prstGeom>
          </p:spPr>
          <p:txBody>
            <a:bodyPr>
              <a:spAutoFit/>
            </a:bodyPr>
            <a:lstStyle/>
            <a:p>
              <a:r>
                <a:rPr lang="es-MX" dirty="0">
                  <a:solidFill>
                    <a:srgbClr val="002060"/>
                  </a:solidFill>
                  <a:latin typeface="Comic Sans MS" panose="030F0702030302020204" pitchFamily="66" charset="0"/>
                </a:rPr>
                <a:t>Registrar la documentación entrante dirigida a los despachos </a:t>
              </a:r>
              <a:r>
                <a:rPr lang="es-MX" dirty="0" smtClean="0">
                  <a:solidFill>
                    <a:srgbClr val="002060"/>
                  </a:solidFill>
                  <a:latin typeface="Comic Sans MS" panose="030F0702030302020204" pitchFamily="66" charset="0"/>
                </a:rPr>
                <a:t>judiciales</a:t>
              </a:r>
              <a:endParaRPr lang="es-MX" dirty="0">
                <a:solidFill>
                  <a:srgbClr val="002060"/>
                </a:solidFill>
                <a:latin typeface="Comic Sans MS" panose="030F0702030302020204" pitchFamily="66" charset="0"/>
              </a:endParaRPr>
            </a:p>
            <a:p>
              <a:endParaRPr lang="es-MX" dirty="0">
                <a:solidFill>
                  <a:srgbClr val="002060"/>
                </a:solidFill>
                <a:latin typeface="Comic Sans MS" panose="030F0702030302020204" pitchFamily="66" charset="0"/>
              </a:endParaRPr>
            </a:p>
            <a:p>
              <a:r>
                <a:rPr lang="es-MX" dirty="0">
                  <a:solidFill>
                    <a:srgbClr val="002060"/>
                  </a:solidFill>
                  <a:latin typeface="Comic Sans MS" panose="030F0702030302020204" pitchFamily="66" charset="0"/>
                </a:rPr>
                <a:t>Listar los documentos con el fin de ser verificados uno a uno para su posterior entrega al despacho judicial correspondiente.</a:t>
              </a:r>
            </a:p>
            <a:p>
              <a:endParaRPr lang="es-MX" dirty="0">
                <a:solidFill>
                  <a:srgbClr val="002060"/>
                </a:solidFill>
                <a:latin typeface="Comic Sans MS" panose="030F0702030302020204" pitchFamily="66" charset="0"/>
              </a:endParaRPr>
            </a:p>
            <a:p>
              <a:r>
                <a:rPr lang="es-MX" dirty="0">
                  <a:solidFill>
                    <a:srgbClr val="002060"/>
                  </a:solidFill>
                  <a:latin typeface="Comic Sans MS" panose="030F0702030302020204" pitchFamily="66" charset="0"/>
                </a:rPr>
                <a:t>Almacenamiento y consulta de los documentos referentes a tutelas y/o incidentes de desacato (escaneados). </a:t>
              </a:r>
            </a:p>
          </p:txBody>
        </p:sp>
        <p:pic>
          <p:nvPicPr>
            <p:cNvPr id="20" name="Imagen 19"/>
            <p:cNvPicPr>
              <a:picLocks noChangeAspect="1"/>
            </p:cNvPicPr>
            <p:nvPr/>
          </p:nvPicPr>
          <p:blipFill>
            <a:blip r:embed="rId3"/>
            <a:stretch>
              <a:fillRect/>
            </a:stretch>
          </p:blipFill>
          <p:spPr>
            <a:xfrm>
              <a:off x="659975" y="2966239"/>
              <a:ext cx="554400" cy="679141"/>
            </a:xfrm>
            <a:prstGeom prst="rect">
              <a:avLst/>
            </a:prstGeom>
          </p:spPr>
        </p:pic>
        <p:pic>
          <p:nvPicPr>
            <p:cNvPr id="22" name="Imagen 21"/>
            <p:cNvPicPr>
              <a:picLocks noChangeAspect="1"/>
            </p:cNvPicPr>
            <p:nvPr/>
          </p:nvPicPr>
          <p:blipFill>
            <a:blip r:embed="rId3"/>
            <a:stretch>
              <a:fillRect/>
            </a:stretch>
          </p:blipFill>
          <p:spPr>
            <a:xfrm>
              <a:off x="644401" y="3763234"/>
              <a:ext cx="569974" cy="698219"/>
            </a:xfrm>
            <a:prstGeom prst="rect">
              <a:avLst/>
            </a:prstGeom>
          </p:spPr>
        </p:pic>
        <p:pic>
          <p:nvPicPr>
            <p:cNvPr id="23" name="Imagen 22"/>
            <p:cNvPicPr>
              <a:picLocks noChangeAspect="1"/>
            </p:cNvPicPr>
            <p:nvPr/>
          </p:nvPicPr>
          <p:blipFill>
            <a:blip r:embed="rId3"/>
            <a:stretch>
              <a:fillRect/>
            </a:stretch>
          </p:blipFill>
          <p:spPr>
            <a:xfrm>
              <a:off x="624673" y="4774304"/>
              <a:ext cx="555857" cy="680925"/>
            </a:xfrm>
            <a:prstGeom prst="rect">
              <a:avLst/>
            </a:prstGeom>
          </p:spPr>
        </p:pic>
        <p:sp>
          <p:nvSpPr>
            <p:cNvPr id="28" name="Rectángulo 27"/>
            <p:cNvSpPr/>
            <p:nvPr/>
          </p:nvSpPr>
          <p:spPr>
            <a:xfrm>
              <a:off x="351820" y="1453564"/>
              <a:ext cx="7027702" cy="2308324"/>
            </a:xfrm>
            <a:prstGeom prst="rect">
              <a:avLst/>
            </a:prstGeom>
          </p:spPr>
          <p:txBody>
            <a:bodyPr wrap="square">
              <a:spAutoFit/>
            </a:bodyPr>
            <a:lstStyle/>
            <a:p>
              <a:pPr algn="ctr"/>
              <a:r>
                <a:rPr lang="es-MX" dirty="0">
                  <a:solidFill>
                    <a:srgbClr val="002060"/>
                  </a:solidFill>
                  <a:latin typeface="Comic Sans MS" panose="030F0702030302020204" pitchFamily="66" charset="0"/>
                </a:rPr>
                <a:t>El aplicativo SIDOJU (Sistema de Gestión de Documentos dirigidos a los Juzgados), se registra la información de los documentos externos dirigidos a los veinticinco (25) Juzgados Civiles y de Familia, por medio de este aplicativo se puede</a:t>
              </a:r>
              <a:r>
                <a:rPr lang="es-MX" dirty="0" smtClean="0">
                  <a:solidFill>
                    <a:srgbClr val="002060"/>
                  </a:solidFill>
                  <a:latin typeface="Comic Sans MS" panose="030F0702030302020204" pitchFamily="66" charset="0"/>
                </a:rPr>
                <a:t>:</a:t>
              </a:r>
            </a:p>
            <a:p>
              <a:pPr algn="ctr"/>
              <a:endParaRPr lang="es-MX" dirty="0">
                <a:solidFill>
                  <a:srgbClr val="002060"/>
                </a:solidFill>
                <a:latin typeface="Comic Sans MS" panose="030F0702030302020204" pitchFamily="66" charset="0"/>
              </a:endParaRPr>
            </a:p>
            <a:p>
              <a:pPr algn="ctr"/>
              <a:endParaRPr lang="es-MX" dirty="0" smtClean="0">
                <a:solidFill>
                  <a:srgbClr val="002060"/>
                </a:solidFill>
                <a:latin typeface="Comic Sans MS" panose="030F0702030302020204" pitchFamily="66" charset="0"/>
              </a:endParaRPr>
            </a:p>
            <a:p>
              <a:pPr algn="ctr"/>
              <a:endParaRPr lang="es-MX" dirty="0" smtClean="0">
                <a:solidFill>
                  <a:srgbClr val="002060"/>
                </a:solidFill>
                <a:latin typeface="Comic Sans MS" panose="030F0702030302020204" pitchFamily="66" charset="0"/>
              </a:endParaRPr>
            </a:p>
            <a:p>
              <a:pPr algn="ctr"/>
              <a:endParaRPr lang="es-MX" dirty="0">
                <a:solidFill>
                  <a:srgbClr val="002060"/>
                </a:solidFill>
                <a:latin typeface="Comic Sans MS" panose="030F0702030302020204" pitchFamily="66" charset="0"/>
              </a:endParaRPr>
            </a:p>
          </p:txBody>
        </p:sp>
        <p:pic>
          <p:nvPicPr>
            <p:cNvPr id="33" name="Imagen 32"/>
            <p:cNvPicPr>
              <a:picLocks noChangeAspect="1"/>
            </p:cNvPicPr>
            <p:nvPr/>
          </p:nvPicPr>
          <p:blipFill>
            <a:blip r:embed="rId4"/>
            <a:stretch>
              <a:fillRect/>
            </a:stretch>
          </p:blipFill>
          <p:spPr>
            <a:xfrm>
              <a:off x="7874689" y="3815899"/>
              <a:ext cx="3155020" cy="2384959"/>
            </a:xfrm>
            <a:prstGeom prst="rect">
              <a:avLst/>
            </a:prstGeom>
          </p:spPr>
        </p:pic>
        <p:pic>
          <p:nvPicPr>
            <p:cNvPr id="34" name="Imagen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8301" y="1746295"/>
              <a:ext cx="2147797" cy="2062373"/>
            </a:xfrm>
            <a:prstGeom prst="rect">
              <a:avLst/>
            </a:prstGeom>
          </p:spPr>
        </p:pic>
      </p:grpSp>
      <p:pic>
        <p:nvPicPr>
          <p:cNvPr id="39" name="Imagen 38"/>
          <p:cNvPicPr>
            <a:picLocks noChangeAspect="1"/>
          </p:cNvPicPr>
          <p:nvPr/>
        </p:nvPicPr>
        <p:blipFill>
          <a:blip r:embed="rId6"/>
          <a:stretch>
            <a:fillRect/>
          </a:stretch>
        </p:blipFill>
        <p:spPr>
          <a:xfrm>
            <a:off x="-17917" y="-13550"/>
            <a:ext cx="4969745" cy="1470393"/>
          </a:xfrm>
          <a:prstGeom prst="rect">
            <a:avLst/>
          </a:prstGeom>
        </p:spPr>
      </p:pic>
      <p:pic>
        <p:nvPicPr>
          <p:cNvPr id="4" name="Imagen 3"/>
          <p:cNvPicPr>
            <a:picLocks noChangeAspect="1"/>
          </p:cNvPicPr>
          <p:nvPr/>
        </p:nvPicPr>
        <p:blipFill>
          <a:blip r:embed="rId7"/>
          <a:stretch>
            <a:fillRect/>
          </a:stretch>
        </p:blipFill>
        <p:spPr>
          <a:xfrm>
            <a:off x="6524" y="5800640"/>
            <a:ext cx="3292125" cy="1066892"/>
          </a:xfrm>
          <a:prstGeom prst="rect">
            <a:avLst/>
          </a:prstGeom>
        </p:spPr>
      </p:pic>
    </p:spTree>
    <p:extLst>
      <p:ext uri="{BB962C8B-B14F-4D97-AF65-F5344CB8AC3E}">
        <p14:creationId xmlns:p14="http://schemas.microsoft.com/office/powerpoint/2010/main" val="34100860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o 33"/>
          <p:cNvGrpSpPr/>
          <p:nvPr/>
        </p:nvGrpSpPr>
        <p:grpSpPr>
          <a:xfrm>
            <a:off x="0" y="14787"/>
            <a:ext cx="12614331" cy="6944616"/>
            <a:chOff x="-10285" y="86987"/>
            <a:chExt cx="12614331" cy="6944616"/>
          </a:xfrm>
        </p:grpSpPr>
        <p:grpSp>
          <p:nvGrpSpPr>
            <p:cNvPr id="11" name="Grupo 10"/>
            <p:cNvGrpSpPr/>
            <p:nvPr/>
          </p:nvGrpSpPr>
          <p:grpSpPr>
            <a:xfrm>
              <a:off x="-10285" y="86987"/>
              <a:ext cx="12614331" cy="5226720"/>
              <a:chOff x="28541" y="-19575"/>
              <a:chExt cx="12614331" cy="5226720"/>
            </a:xfrm>
          </p:grpSpPr>
          <p:grpSp>
            <p:nvGrpSpPr>
              <p:cNvPr id="15" name="Grupo 14"/>
              <p:cNvGrpSpPr/>
              <p:nvPr/>
            </p:nvGrpSpPr>
            <p:grpSpPr>
              <a:xfrm>
                <a:off x="28541" y="-19575"/>
                <a:ext cx="12614331" cy="5226720"/>
                <a:chOff x="80792" y="316250"/>
                <a:chExt cx="12614331" cy="5226720"/>
              </a:xfrm>
            </p:grpSpPr>
            <p:grpSp>
              <p:nvGrpSpPr>
                <p:cNvPr id="9" name="Grupo 8"/>
                <p:cNvGrpSpPr/>
                <p:nvPr/>
              </p:nvGrpSpPr>
              <p:grpSpPr>
                <a:xfrm>
                  <a:off x="146106" y="316250"/>
                  <a:ext cx="12549017" cy="5226720"/>
                  <a:chOff x="159169" y="329313"/>
                  <a:chExt cx="12549017" cy="5226720"/>
                </a:xfrm>
              </p:grpSpPr>
              <p:grpSp>
                <p:nvGrpSpPr>
                  <p:cNvPr id="3" name="Grupo 2"/>
                  <p:cNvGrpSpPr/>
                  <p:nvPr/>
                </p:nvGrpSpPr>
                <p:grpSpPr>
                  <a:xfrm>
                    <a:off x="159169" y="329313"/>
                    <a:ext cx="12126686" cy="5226720"/>
                    <a:chOff x="159169" y="329313"/>
                    <a:chExt cx="12126686" cy="5226720"/>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2955"/>
                    <a:stretch/>
                  </p:blipFill>
                  <p:spPr bwMode="auto">
                    <a:xfrm>
                      <a:off x="159169" y="329313"/>
                      <a:ext cx="12126686" cy="522672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8" name="Elipse 17"/>
            <p:cNvSpPr/>
            <p:nvPr/>
          </p:nvSpPr>
          <p:spPr>
            <a:xfrm>
              <a:off x="8949101" y="2851576"/>
              <a:ext cx="386603" cy="5356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p:cNvSpPr/>
            <p:nvPr/>
          </p:nvSpPr>
          <p:spPr>
            <a:xfrm>
              <a:off x="1412866" y="3606690"/>
              <a:ext cx="6096000" cy="369332"/>
            </a:xfrm>
            <a:prstGeom prst="rect">
              <a:avLst/>
            </a:prstGeom>
          </p:spPr>
          <p:txBody>
            <a:bodyPr>
              <a:spAutoFit/>
            </a:bodyPr>
            <a:lstStyle/>
            <a:p>
              <a:endParaRPr lang="es-MX" b="1" dirty="0">
                <a:solidFill>
                  <a:srgbClr val="002060"/>
                </a:solidFill>
              </a:endParaRPr>
            </a:p>
          </p:txBody>
        </p:sp>
        <p:pic>
          <p:nvPicPr>
            <p:cNvPr id="20" name="Imagen 19"/>
            <p:cNvPicPr>
              <a:picLocks noChangeAspect="1"/>
            </p:cNvPicPr>
            <p:nvPr/>
          </p:nvPicPr>
          <p:blipFill>
            <a:blip r:embed="rId3"/>
            <a:stretch>
              <a:fillRect/>
            </a:stretch>
          </p:blipFill>
          <p:spPr>
            <a:xfrm>
              <a:off x="521983" y="3368451"/>
              <a:ext cx="556589" cy="681822"/>
            </a:xfrm>
            <a:prstGeom prst="rect">
              <a:avLst/>
            </a:prstGeom>
          </p:spPr>
        </p:pic>
        <p:pic>
          <p:nvPicPr>
            <p:cNvPr id="22" name="Imagen 21"/>
            <p:cNvPicPr>
              <a:picLocks noChangeAspect="1"/>
            </p:cNvPicPr>
            <p:nvPr/>
          </p:nvPicPr>
          <p:blipFill>
            <a:blip r:embed="rId3"/>
            <a:stretch>
              <a:fillRect/>
            </a:stretch>
          </p:blipFill>
          <p:spPr>
            <a:xfrm>
              <a:off x="433561" y="4438998"/>
              <a:ext cx="552236" cy="676490"/>
            </a:xfrm>
            <a:prstGeom prst="rect">
              <a:avLst/>
            </a:prstGeom>
          </p:spPr>
        </p:pic>
        <p:pic>
          <p:nvPicPr>
            <p:cNvPr id="23" name="Imagen 22"/>
            <p:cNvPicPr>
              <a:picLocks noChangeAspect="1"/>
            </p:cNvPicPr>
            <p:nvPr/>
          </p:nvPicPr>
          <p:blipFill>
            <a:blip r:embed="rId3"/>
            <a:stretch>
              <a:fillRect/>
            </a:stretch>
          </p:blipFill>
          <p:spPr>
            <a:xfrm>
              <a:off x="433561" y="5344529"/>
              <a:ext cx="593324" cy="726822"/>
            </a:xfrm>
            <a:prstGeom prst="rect">
              <a:avLst/>
            </a:prstGeom>
          </p:spPr>
        </p:pic>
        <p:pic>
          <p:nvPicPr>
            <p:cNvPr id="5" name="Imagen 4"/>
            <p:cNvPicPr>
              <a:picLocks noChangeAspect="1"/>
            </p:cNvPicPr>
            <p:nvPr/>
          </p:nvPicPr>
          <p:blipFill rotWithShape="1">
            <a:blip r:embed="rId4"/>
            <a:srcRect b="14923"/>
            <a:stretch/>
          </p:blipFill>
          <p:spPr>
            <a:xfrm>
              <a:off x="7357386" y="3181159"/>
              <a:ext cx="3237903" cy="2224965"/>
            </a:xfrm>
            <a:prstGeom prst="rect">
              <a:avLst/>
            </a:prstGeom>
          </p:spPr>
        </p:pic>
        <p:pic>
          <p:nvPicPr>
            <p:cNvPr id="16" name="Imagen 15"/>
            <p:cNvPicPr>
              <a:picLocks noChangeAspect="1"/>
            </p:cNvPicPr>
            <p:nvPr/>
          </p:nvPicPr>
          <p:blipFill rotWithShape="1">
            <a:blip r:embed="rId5"/>
            <a:srcRect l="4578" t="4631" r="4017" b="3873"/>
            <a:stretch/>
          </p:blipFill>
          <p:spPr>
            <a:xfrm>
              <a:off x="8546056" y="5124578"/>
              <a:ext cx="1215318" cy="854729"/>
            </a:xfrm>
            <a:prstGeom prst="rect">
              <a:avLst/>
            </a:prstGeom>
          </p:spPr>
        </p:pic>
        <p:pic>
          <p:nvPicPr>
            <p:cNvPr id="25" name="Imagen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4621" y="1758156"/>
              <a:ext cx="1482712" cy="1324068"/>
            </a:xfrm>
            <a:prstGeom prst="rect">
              <a:avLst/>
            </a:prstGeom>
          </p:spPr>
        </p:pic>
        <p:sp>
          <p:nvSpPr>
            <p:cNvPr id="29" name="CuadroTexto 28"/>
            <p:cNvSpPr txBox="1"/>
            <p:nvPr/>
          </p:nvSpPr>
          <p:spPr>
            <a:xfrm>
              <a:off x="808909" y="1939826"/>
              <a:ext cx="6892254" cy="1477328"/>
            </a:xfrm>
            <a:prstGeom prst="rect">
              <a:avLst/>
            </a:prstGeom>
            <a:noFill/>
          </p:spPr>
          <p:txBody>
            <a:bodyPr wrap="square" rtlCol="0">
              <a:spAutoFit/>
            </a:bodyPr>
            <a:lstStyle/>
            <a:p>
              <a:r>
                <a:rPr lang="es-CO" dirty="0" smtClean="0">
                  <a:solidFill>
                    <a:srgbClr val="002060"/>
                  </a:solidFill>
                  <a:latin typeface="Comic Sans MS" panose="030F0702030302020204" pitchFamily="66" charset="0"/>
                </a:rPr>
                <a:t>Modulo SIGNOT (Sistema de Gestión de Notificaciones) con este aplicativo se da tramite a las notificaciones de todos los procesos de los 25 despachos Judiciales Civiles y de Familia y permite</a:t>
              </a:r>
              <a:r>
                <a:rPr lang="es-CO" dirty="0" smtClean="0">
                  <a:latin typeface="Comic Sans MS" panose="030F0702030302020204" pitchFamily="66" charset="0"/>
                </a:rPr>
                <a:t>: </a:t>
              </a:r>
            </a:p>
            <a:p>
              <a:endParaRPr lang="es-CO" dirty="0">
                <a:latin typeface="Comic Sans MS" panose="030F0702030302020204" pitchFamily="66" charset="0"/>
              </a:endParaRPr>
            </a:p>
          </p:txBody>
        </p:sp>
        <p:sp>
          <p:nvSpPr>
            <p:cNvPr id="30" name="CuadroTexto 29"/>
            <p:cNvSpPr txBox="1"/>
            <p:nvPr/>
          </p:nvSpPr>
          <p:spPr>
            <a:xfrm>
              <a:off x="1073393" y="3074630"/>
              <a:ext cx="5823534" cy="3693319"/>
            </a:xfrm>
            <a:prstGeom prst="rect">
              <a:avLst/>
            </a:prstGeom>
            <a:noFill/>
          </p:spPr>
          <p:txBody>
            <a:bodyPr wrap="square" rtlCol="0">
              <a:spAutoFit/>
            </a:bodyPr>
            <a:lstStyle/>
            <a:p>
              <a:endParaRPr lang="es-CO" dirty="0" smtClean="0">
                <a:solidFill>
                  <a:srgbClr val="002060"/>
                </a:solidFill>
                <a:latin typeface="Comic Sans MS" panose="030F0702030302020204" pitchFamily="66" charset="0"/>
              </a:endParaRPr>
            </a:p>
            <a:p>
              <a:r>
                <a:rPr lang="es-CO" dirty="0" smtClean="0">
                  <a:solidFill>
                    <a:srgbClr val="002060"/>
                  </a:solidFill>
                  <a:latin typeface="Comic Sans MS" panose="030F0702030302020204" pitchFamily="66" charset="0"/>
                </a:rPr>
                <a:t>Documentar toda la gestión realizada en esta etapa procesal, logrando la implementación de mecanismos eficaces, confiables y seguros de la información.  </a:t>
              </a:r>
            </a:p>
            <a:p>
              <a:endParaRPr lang="es-CO" dirty="0">
                <a:solidFill>
                  <a:srgbClr val="002060"/>
                </a:solidFill>
                <a:latin typeface="Comic Sans MS" panose="030F0702030302020204" pitchFamily="66" charset="0"/>
              </a:endParaRPr>
            </a:p>
            <a:p>
              <a:r>
                <a:rPr lang="es-CO" dirty="0" smtClean="0">
                  <a:solidFill>
                    <a:srgbClr val="002060"/>
                  </a:solidFill>
                  <a:latin typeface="Comic Sans MS" panose="030F0702030302020204" pitchFamily="66" charset="0"/>
                </a:rPr>
                <a:t>Permite consultar rápidamente la etapa en la cual en la que se encuentra el proceso, con el fin de brindar información a los usuarios.</a:t>
              </a:r>
            </a:p>
            <a:p>
              <a:endParaRPr lang="es-CO" dirty="0">
                <a:solidFill>
                  <a:srgbClr val="002060"/>
                </a:solidFill>
                <a:latin typeface="Comic Sans MS" panose="030F0702030302020204" pitchFamily="66" charset="0"/>
              </a:endParaRPr>
            </a:p>
            <a:p>
              <a:r>
                <a:rPr lang="es-CO" dirty="0" smtClean="0">
                  <a:solidFill>
                    <a:srgbClr val="002060"/>
                  </a:solidFill>
                  <a:latin typeface="Comic Sans MS" panose="030F0702030302020204" pitchFamily="66" charset="0"/>
                </a:rPr>
                <a:t>Permite tener un historial del tr</a:t>
              </a:r>
              <a:r>
                <a:rPr lang="es-ES" dirty="0" smtClean="0">
                  <a:solidFill>
                    <a:srgbClr val="002060"/>
                  </a:solidFill>
                  <a:latin typeface="Comic Sans MS" panose="030F0702030302020204" pitchFamily="66" charset="0"/>
                </a:rPr>
                <a:t>á</a:t>
              </a:r>
              <a:r>
                <a:rPr lang="es-CO" dirty="0" smtClean="0">
                  <a:solidFill>
                    <a:srgbClr val="002060"/>
                  </a:solidFill>
                  <a:latin typeface="Comic Sans MS" panose="030F0702030302020204" pitchFamily="66" charset="0"/>
                </a:rPr>
                <a:t>mite de notificación.</a:t>
              </a:r>
            </a:p>
            <a:p>
              <a:endParaRPr lang="es-CO" b="1" dirty="0">
                <a:solidFill>
                  <a:srgbClr val="002060"/>
                </a:solidFill>
              </a:endParaRPr>
            </a:p>
            <a:p>
              <a:endParaRPr lang="es-CO" b="1" dirty="0">
                <a:solidFill>
                  <a:srgbClr val="002060"/>
                </a:solidFill>
              </a:endParaRPr>
            </a:p>
          </p:txBody>
        </p:sp>
        <p:pic>
          <p:nvPicPr>
            <p:cNvPr id="31" name="Imagen 30"/>
            <p:cNvPicPr>
              <a:picLocks noChangeAspect="1"/>
            </p:cNvPicPr>
            <p:nvPr/>
          </p:nvPicPr>
          <p:blipFill>
            <a:blip r:embed="rId7"/>
            <a:stretch>
              <a:fillRect/>
            </a:stretch>
          </p:blipFill>
          <p:spPr>
            <a:xfrm>
              <a:off x="-10285" y="5964711"/>
              <a:ext cx="3292125" cy="1066892"/>
            </a:xfrm>
            <a:prstGeom prst="rect">
              <a:avLst/>
            </a:prstGeom>
          </p:spPr>
        </p:pic>
      </p:grpSp>
      <p:pic>
        <p:nvPicPr>
          <p:cNvPr id="35" name="Imagen 34"/>
          <p:cNvPicPr>
            <a:picLocks noChangeAspect="1"/>
          </p:cNvPicPr>
          <p:nvPr/>
        </p:nvPicPr>
        <p:blipFill>
          <a:blip r:embed="rId8"/>
          <a:stretch>
            <a:fillRect/>
          </a:stretch>
        </p:blipFill>
        <p:spPr>
          <a:xfrm>
            <a:off x="-52610" y="-7911"/>
            <a:ext cx="5004438" cy="1761897"/>
          </a:xfrm>
          <a:prstGeom prst="rect">
            <a:avLst/>
          </a:prstGeom>
        </p:spPr>
      </p:pic>
    </p:spTree>
    <p:extLst>
      <p:ext uri="{BB962C8B-B14F-4D97-AF65-F5344CB8AC3E}">
        <p14:creationId xmlns:p14="http://schemas.microsoft.com/office/powerpoint/2010/main" val="18156536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48001" y="36129"/>
            <a:ext cx="12614331" cy="5226720"/>
            <a:chOff x="28541" y="0"/>
            <a:chExt cx="12614331" cy="5226720"/>
          </a:xfrm>
        </p:grpSpPr>
        <p:grpSp>
          <p:nvGrpSpPr>
            <p:cNvPr id="15" name="Grupo 14"/>
            <p:cNvGrpSpPr/>
            <p:nvPr/>
          </p:nvGrpSpPr>
          <p:grpSpPr>
            <a:xfrm>
              <a:off x="28541" y="0"/>
              <a:ext cx="12614331" cy="5226720"/>
              <a:chOff x="80792" y="335825"/>
              <a:chExt cx="12614331" cy="5226720"/>
            </a:xfrm>
          </p:grpSpPr>
          <p:grpSp>
            <p:nvGrpSpPr>
              <p:cNvPr id="9" name="Grupo 8"/>
              <p:cNvGrpSpPr/>
              <p:nvPr/>
            </p:nvGrpSpPr>
            <p:grpSpPr>
              <a:xfrm>
                <a:off x="80792" y="335825"/>
                <a:ext cx="12614331" cy="5226720"/>
                <a:chOff x="93855" y="348888"/>
                <a:chExt cx="12614331" cy="5226720"/>
              </a:xfrm>
            </p:grpSpPr>
            <p:grpSp>
              <p:nvGrpSpPr>
                <p:cNvPr id="3" name="Grupo 2"/>
                <p:cNvGrpSpPr/>
                <p:nvPr/>
              </p:nvGrpSpPr>
              <p:grpSpPr>
                <a:xfrm>
                  <a:off x="93855" y="348888"/>
                  <a:ext cx="12126686" cy="5226720"/>
                  <a:chOff x="93855" y="348888"/>
                  <a:chExt cx="12126686" cy="5226720"/>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2955"/>
                  <a:stretch/>
                </p:blipFill>
                <p:spPr bwMode="auto">
                  <a:xfrm>
                    <a:off x="93855" y="348888"/>
                    <a:ext cx="12126686" cy="522672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8" name="Elipse 17"/>
          <p:cNvSpPr/>
          <p:nvPr/>
        </p:nvSpPr>
        <p:spPr>
          <a:xfrm>
            <a:off x="8949101" y="2851576"/>
            <a:ext cx="386603" cy="5356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p:cNvSpPr/>
          <p:nvPr/>
        </p:nvSpPr>
        <p:spPr>
          <a:xfrm>
            <a:off x="1412866" y="3606690"/>
            <a:ext cx="6096000" cy="369332"/>
          </a:xfrm>
          <a:prstGeom prst="rect">
            <a:avLst/>
          </a:prstGeom>
        </p:spPr>
        <p:txBody>
          <a:bodyPr>
            <a:spAutoFit/>
          </a:bodyPr>
          <a:lstStyle/>
          <a:p>
            <a:endParaRPr lang="es-MX" b="1" dirty="0">
              <a:solidFill>
                <a:srgbClr val="002060"/>
              </a:solidFill>
            </a:endParaRPr>
          </a:p>
        </p:txBody>
      </p:sp>
      <p:pic>
        <p:nvPicPr>
          <p:cNvPr id="20" name="Imagen 19"/>
          <p:cNvPicPr>
            <a:picLocks noChangeAspect="1"/>
          </p:cNvPicPr>
          <p:nvPr/>
        </p:nvPicPr>
        <p:blipFill>
          <a:blip r:embed="rId3"/>
          <a:stretch>
            <a:fillRect/>
          </a:stretch>
        </p:blipFill>
        <p:spPr>
          <a:xfrm>
            <a:off x="429021" y="3791356"/>
            <a:ext cx="541428" cy="66325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8193" y="1547135"/>
            <a:ext cx="1523364" cy="1650398"/>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9628" y="3559462"/>
            <a:ext cx="3138789" cy="2802512"/>
          </a:xfrm>
          <a:prstGeom prst="rect">
            <a:avLst/>
          </a:prstGeom>
        </p:spPr>
      </p:pic>
      <p:pic>
        <p:nvPicPr>
          <p:cNvPr id="17" name="Imagen 16"/>
          <p:cNvPicPr>
            <a:picLocks noChangeAspect="1"/>
          </p:cNvPicPr>
          <p:nvPr/>
        </p:nvPicPr>
        <p:blipFill rotWithShape="1">
          <a:blip r:embed="rId6"/>
          <a:srcRect l="14571" t="5925" r="9773" b="5835"/>
          <a:stretch/>
        </p:blipFill>
        <p:spPr>
          <a:xfrm>
            <a:off x="9926997" y="4342206"/>
            <a:ext cx="747400" cy="576555"/>
          </a:xfrm>
          <a:prstGeom prst="rect">
            <a:avLst/>
          </a:prstGeom>
        </p:spPr>
      </p:pic>
      <p:pic>
        <p:nvPicPr>
          <p:cNvPr id="31" name="Imagen 30"/>
          <p:cNvPicPr>
            <a:picLocks noChangeAspect="1"/>
          </p:cNvPicPr>
          <p:nvPr/>
        </p:nvPicPr>
        <p:blipFill>
          <a:blip r:embed="rId7"/>
          <a:stretch>
            <a:fillRect/>
          </a:stretch>
        </p:blipFill>
        <p:spPr>
          <a:xfrm>
            <a:off x="48001" y="5823681"/>
            <a:ext cx="3292125" cy="1066892"/>
          </a:xfrm>
          <a:prstGeom prst="rect">
            <a:avLst/>
          </a:prstGeom>
        </p:spPr>
      </p:pic>
      <p:sp>
        <p:nvSpPr>
          <p:cNvPr id="30" name="Rectángulo 29"/>
          <p:cNvSpPr/>
          <p:nvPr/>
        </p:nvSpPr>
        <p:spPr>
          <a:xfrm>
            <a:off x="832054" y="1755868"/>
            <a:ext cx="6616757" cy="3170099"/>
          </a:xfrm>
          <a:prstGeom prst="rect">
            <a:avLst/>
          </a:prstGeom>
        </p:spPr>
        <p:txBody>
          <a:bodyPr wrap="square">
            <a:spAutoFit/>
          </a:bodyPr>
          <a:lstStyle/>
          <a:p>
            <a:pPr algn="ctr"/>
            <a:r>
              <a:rPr lang="es-MX" sz="2000" dirty="0">
                <a:solidFill>
                  <a:srgbClr val="002060"/>
                </a:solidFill>
                <a:latin typeface="Comic Sans MS" panose="030F0702030302020204" pitchFamily="66" charset="0"/>
              </a:rPr>
              <a:t>El aplicativo de Reparto permite estandarizar los documentos generados por el Centro de Servicios relacionados con el reparto de </a:t>
            </a:r>
            <a:r>
              <a:rPr lang="es-MX" sz="2000" dirty="0" smtClean="0">
                <a:solidFill>
                  <a:srgbClr val="002060"/>
                </a:solidFill>
                <a:latin typeface="Comic Sans MS" panose="030F0702030302020204" pitchFamily="66" charset="0"/>
              </a:rPr>
              <a:t>procesos.</a:t>
            </a:r>
            <a:r>
              <a:rPr lang="es-MX" sz="2000" dirty="0">
                <a:latin typeface="Comic Sans MS" panose="030F0702030302020204" pitchFamily="66" charset="0"/>
              </a:rPr>
              <a:t/>
            </a:r>
            <a:br>
              <a:rPr lang="es-MX" sz="2000" dirty="0">
                <a:latin typeface="Comic Sans MS" panose="030F0702030302020204" pitchFamily="66" charset="0"/>
              </a:rPr>
            </a:br>
            <a:endParaRPr lang="es-MX" sz="2000" dirty="0">
              <a:solidFill>
                <a:srgbClr val="002060"/>
              </a:solidFill>
              <a:latin typeface="Comic Sans MS" panose="030F0702030302020204" pitchFamily="66" charset="0"/>
            </a:endParaRPr>
          </a:p>
          <a:p>
            <a:endParaRPr lang="es-MX" sz="2000" dirty="0" smtClean="0">
              <a:solidFill>
                <a:srgbClr val="002060"/>
              </a:solidFill>
              <a:latin typeface="Comic Sans MS" panose="030F0702030302020204" pitchFamily="66" charset="0"/>
            </a:endParaRPr>
          </a:p>
          <a:p>
            <a:endParaRPr lang="es-MX" sz="2000" dirty="0">
              <a:solidFill>
                <a:srgbClr val="002060"/>
              </a:solidFill>
              <a:latin typeface="Comic Sans MS" panose="030F0702030302020204" pitchFamily="66" charset="0"/>
            </a:endParaRPr>
          </a:p>
          <a:p>
            <a:endParaRPr lang="es-MX" sz="2000" dirty="0" smtClean="0">
              <a:solidFill>
                <a:srgbClr val="002060"/>
              </a:solidFill>
              <a:latin typeface="Comic Sans MS" panose="030F0702030302020204" pitchFamily="66" charset="0"/>
            </a:endParaRPr>
          </a:p>
          <a:p>
            <a:r>
              <a:rPr lang="es-MX" sz="2000" dirty="0" smtClean="0">
                <a:solidFill>
                  <a:srgbClr val="002060"/>
                </a:solidFill>
                <a:latin typeface="Comic Sans MS" panose="030F0702030302020204" pitchFamily="66" charset="0"/>
              </a:rPr>
              <a:t>Generar </a:t>
            </a:r>
            <a:r>
              <a:rPr lang="es-MX" sz="2000" dirty="0">
                <a:solidFill>
                  <a:srgbClr val="002060"/>
                </a:solidFill>
                <a:latin typeface="Comic Sans MS" panose="030F0702030302020204" pitchFamily="66" charset="0"/>
              </a:rPr>
              <a:t>caratulas a los procesos civiles y de </a:t>
            </a:r>
            <a:r>
              <a:rPr lang="es-MX" sz="2000" dirty="0" smtClean="0">
                <a:solidFill>
                  <a:srgbClr val="002060"/>
                </a:solidFill>
                <a:latin typeface="Comic Sans MS" panose="030F0702030302020204" pitchFamily="66" charset="0"/>
              </a:rPr>
              <a:t>familia, conforme </a:t>
            </a:r>
            <a:r>
              <a:rPr lang="es-MX" sz="2000" dirty="0">
                <a:solidFill>
                  <a:srgbClr val="002060"/>
                </a:solidFill>
                <a:latin typeface="Comic Sans MS" panose="030F0702030302020204" pitchFamily="66" charset="0"/>
              </a:rPr>
              <a:t>la plantilla estipulada. </a:t>
            </a:r>
            <a:br>
              <a:rPr lang="es-MX" sz="2000" dirty="0">
                <a:solidFill>
                  <a:srgbClr val="002060"/>
                </a:solidFill>
                <a:latin typeface="Comic Sans MS" panose="030F0702030302020204" pitchFamily="66" charset="0"/>
              </a:rPr>
            </a:br>
            <a:endParaRPr lang="es-MX" sz="2000" dirty="0" smtClean="0">
              <a:solidFill>
                <a:srgbClr val="002060"/>
              </a:solidFill>
              <a:latin typeface="Comic Sans MS" panose="030F0702030302020204" pitchFamily="66" charset="0"/>
            </a:endParaRPr>
          </a:p>
        </p:txBody>
      </p:sp>
      <p:pic>
        <p:nvPicPr>
          <p:cNvPr id="32" name="Imagen 31"/>
          <p:cNvPicPr>
            <a:picLocks noChangeAspect="1"/>
          </p:cNvPicPr>
          <p:nvPr/>
        </p:nvPicPr>
        <p:blipFill>
          <a:blip r:embed="rId8"/>
          <a:stretch>
            <a:fillRect/>
          </a:stretch>
        </p:blipFill>
        <p:spPr>
          <a:xfrm>
            <a:off x="-46328" y="-47186"/>
            <a:ext cx="5035017" cy="1476828"/>
          </a:xfrm>
          <a:prstGeom prst="rect">
            <a:avLst/>
          </a:prstGeom>
        </p:spPr>
      </p:pic>
    </p:spTree>
    <p:extLst>
      <p:ext uri="{BB962C8B-B14F-4D97-AF65-F5344CB8AC3E}">
        <p14:creationId xmlns:p14="http://schemas.microsoft.com/office/powerpoint/2010/main" val="35372647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p:cNvGrpSpPr/>
          <p:nvPr/>
        </p:nvGrpSpPr>
        <p:grpSpPr>
          <a:xfrm>
            <a:off x="-257930" y="38512"/>
            <a:ext cx="12614331" cy="7520604"/>
            <a:chOff x="0" y="-103049"/>
            <a:chExt cx="12614331" cy="7520604"/>
          </a:xfrm>
        </p:grpSpPr>
        <p:grpSp>
          <p:nvGrpSpPr>
            <p:cNvPr id="11" name="Grupo 10"/>
            <p:cNvGrpSpPr/>
            <p:nvPr/>
          </p:nvGrpSpPr>
          <p:grpSpPr>
            <a:xfrm>
              <a:off x="0" y="-103049"/>
              <a:ext cx="12614331" cy="5226720"/>
              <a:chOff x="28541" y="-106643"/>
              <a:chExt cx="12614331" cy="5226720"/>
            </a:xfrm>
          </p:grpSpPr>
          <p:grpSp>
            <p:nvGrpSpPr>
              <p:cNvPr id="15" name="Grupo 14"/>
              <p:cNvGrpSpPr/>
              <p:nvPr/>
            </p:nvGrpSpPr>
            <p:grpSpPr>
              <a:xfrm>
                <a:off x="28541" y="-106643"/>
                <a:ext cx="12614331" cy="5226720"/>
                <a:chOff x="80792" y="229182"/>
                <a:chExt cx="12614331" cy="5226720"/>
              </a:xfrm>
            </p:grpSpPr>
            <p:grpSp>
              <p:nvGrpSpPr>
                <p:cNvPr id="9" name="Grupo 8"/>
                <p:cNvGrpSpPr/>
                <p:nvPr/>
              </p:nvGrpSpPr>
              <p:grpSpPr>
                <a:xfrm>
                  <a:off x="360103" y="229182"/>
                  <a:ext cx="12335020" cy="5226720"/>
                  <a:chOff x="373166" y="242245"/>
                  <a:chExt cx="12335020" cy="5226720"/>
                </a:xfrm>
              </p:grpSpPr>
              <p:grpSp>
                <p:nvGrpSpPr>
                  <p:cNvPr id="3" name="Grupo 2"/>
                  <p:cNvGrpSpPr/>
                  <p:nvPr/>
                </p:nvGrpSpPr>
                <p:grpSpPr>
                  <a:xfrm>
                    <a:off x="373166" y="242245"/>
                    <a:ext cx="12126686" cy="5226720"/>
                    <a:chOff x="373166" y="242245"/>
                    <a:chExt cx="12126686" cy="5226720"/>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2955"/>
                    <a:stretch/>
                  </p:blipFill>
                  <p:spPr bwMode="auto">
                    <a:xfrm>
                      <a:off x="373166" y="242245"/>
                      <a:ext cx="12126686" cy="522672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8" name="Elipse 17"/>
            <p:cNvSpPr/>
            <p:nvPr/>
          </p:nvSpPr>
          <p:spPr>
            <a:xfrm>
              <a:off x="8949101" y="2851576"/>
              <a:ext cx="386603" cy="5356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p:cNvSpPr/>
            <p:nvPr/>
          </p:nvSpPr>
          <p:spPr>
            <a:xfrm>
              <a:off x="1412866" y="3606690"/>
              <a:ext cx="6096000" cy="369332"/>
            </a:xfrm>
            <a:prstGeom prst="rect">
              <a:avLst/>
            </a:prstGeom>
          </p:spPr>
          <p:txBody>
            <a:bodyPr>
              <a:spAutoFit/>
            </a:bodyPr>
            <a:lstStyle/>
            <a:p>
              <a:endParaRPr lang="es-MX" b="1" dirty="0">
                <a:solidFill>
                  <a:srgbClr val="002060"/>
                </a:solidFill>
              </a:endParaRPr>
            </a:p>
          </p:txBody>
        </p:sp>
        <p:pic>
          <p:nvPicPr>
            <p:cNvPr id="20" name="Imagen 19"/>
            <p:cNvPicPr>
              <a:picLocks noChangeAspect="1"/>
            </p:cNvPicPr>
            <p:nvPr/>
          </p:nvPicPr>
          <p:blipFill>
            <a:blip r:embed="rId3"/>
            <a:stretch>
              <a:fillRect/>
            </a:stretch>
          </p:blipFill>
          <p:spPr>
            <a:xfrm>
              <a:off x="403832" y="4368463"/>
              <a:ext cx="393328" cy="481827"/>
            </a:xfrm>
            <a:prstGeom prst="rect">
              <a:avLst/>
            </a:prstGeom>
          </p:spPr>
        </p:pic>
        <p:pic>
          <p:nvPicPr>
            <p:cNvPr id="22" name="Imagen 21"/>
            <p:cNvPicPr>
              <a:picLocks noChangeAspect="1"/>
            </p:cNvPicPr>
            <p:nvPr/>
          </p:nvPicPr>
          <p:blipFill>
            <a:blip r:embed="rId3"/>
            <a:stretch>
              <a:fillRect/>
            </a:stretch>
          </p:blipFill>
          <p:spPr>
            <a:xfrm>
              <a:off x="394049" y="5086982"/>
              <a:ext cx="447064" cy="547653"/>
            </a:xfrm>
            <a:prstGeom prst="rect">
              <a:avLst/>
            </a:prstGeom>
          </p:spPr>
        </p:pic>
        <p:sp>
          <p:nvSpPr>
            <p:cNvPr id="5" name="Rectángulo 4"/>
            <p:cNvSpPr/>
            <p:nvPr/>
          </p:nvSpPr>
          <p:spPr>
            <a:xfrm>
              <a:off x="825916" y="1305014"/>
              <a:ext cx="6698257" cy="4555093"/>
            </a:xfrm>
            <a:prstGeom prst="rect">
              <a:avLst/>
            </a:prstGeom>
          </p:spPr>
          <p:txBody>
            <a:bodyPr wrap="square">
              <a:spAutoFit/>
            </a:bodyPr>
            <a:lstStyle/>
            <a:p>
              <a:r>
                <a:rPr lang="es-MX" sz="1600" dirty="0">
                  <a:solidFill>
                    <a:srgbClr val="002060"/>
                  </a:solidFill>
                  <a:latin typeface="Comic Sans MS" panose="030F0702030302020204" pitchFamily="66" charset="0"/>
                </a:rPr>
                <a:t>El modulo de Visita Social fue creado con el fin de llevar un registro certero sobre las solicitudes realizadas al área de asistencia social del Centro de Servicios, así como generar indicadores de gestión que permitan hacer seguimiento y mejora continua del área. Dentro del aplicativo se encuentran las siguientes opciones: </a:t>
              </a:r>
              <a:br>
                <a:rPr lang="es-MX" sz="1600" dirty="0">
                  <a:solidFill>
                    <a:srgbClr val="002060"/>
                  </a:solidFill>
                  <a:latin typeface="Comic Sans MS" panose="030F0702030302020204" pitchFamily="66" charset="0"/>
                </a:rPr>
              </a:br>
              <a:r>
                <a:rPr lang="es-MX" sz="1600" dirty="0">
                  <a:solidFill>
                    <a:srgbClr val="002060"/>
                  </a:solidFill>
                  <a:latin typeface="Comic Sans MS" panose="030F0702030302020204" pitchFamily="66" charset="0"/>
                </a:rPr>
                <a:t/>
              </a:r>
              <a:br>
                <a:rPr lang="es-MX" sz="1600" dirty="0">
                  <a:solidFill>
                    <a:srgbClr val="002060"/>
                  </a:solidFill>
                  <a:latin typeface="Comic Sans MS" panose="030F0702030302020204" pitchFamily="66" charset="0"/>
                </a:rPr>
              </a:br>
              <a:r>
                <a:rPr lang="es-MX" sz="1600" dirty="0" smtClean="0">
                  <a:solidFill>
                    <a:srgbClr val="002060"/>
                  </a:solidFill>
                  <a:latin typeface="Comic Sans MS" panose="030F0702030302020204" pitchFamily="66" charset="0"/>
                </a:rPr>
                <a:t>Solicitudes </a:t>
              </a:r>
              <a:r>
                <a:rPr lang="es-MX" sz="1600" dirty="0">
                  <a:solidFill>
                    <a:srgbClr val="002060"/>
                  </a:solidFill>
                  <a:latin typeface="Comic Sans MS" panose="030F0702030302020204" pitchFamily="66" charset="0"/>
                </a:rPr>
                <a:t>de visita social en línea (Despachos), evitando el consumo de papel </a:t>
              </a:r>
              <a:endParaRPr lang="es-MX" sz="1600" dirty="0" smtClean="0">
                <a:solidFill>
                  <a:srgbClr val="002060"/>
                </a:solidFill>
                <a:latin typeface="Comic Sans MS" panose="030F0702030302020204" pitchFamily="66" charset="0"/>
              </a:endParaRPr>
            </a:p>
            <a:p>
              <a:r>
                <a:rPr lang="es-MX" sz="1600" dirty="0">
                  <a:solidFill>
                    <a:srgbClr val="002060"/>
                  </a:solidFill>
                  <a:latin typeface="Comic Sans MS" panose="030F0702030302020204" pitchFamily="66" charset="0"/>
                </a:rPr>
                <a:t/>
              </a:r>
              <a:br>
                <a:rPr lang="es-MX" sz="1600" dirty="0">
                  <a:solidFill>
                    <a:srgbClr val="002060"/>
                  </a:solidFill>
                  <a:latin typeface="Comic Sans MS" panose="030F0702030302020204" pitchFamily="66" charset="0"/>
                </a:rPr>
              </a:br>
              <a:r>
                <a:rPr lang="es-MX" sz="1600" dirty="0" smtClean="0">
                  <a:solidFill>
                    <a:srgbClr val="002060"/>
                  </a:solidFill>
                  <a:latin typeface="Comic Sans MS" panose="030F0702030302020204" pitchFamily="66" charset="0"/>
                </a:rPr>
                <a:t>Realizar </a:t>
              </a:r>
              <a:r>
                <a:rPr lang="es-MX" sz="1600" dirty="0">
                  <a:solidFill>
                    <a:srgbClr val="002060"/>
                  </a:solidFill>
                  <a:latin typeface="Comic Sans MS" panose="030F0702030302020204" pitchFamily="66" charset="0"/>
                </a:rPr>
                <a:t>un reparto aleatorio y equitativo entre los integrantes del área de asistencia </a:t>
              </a:r>
              <a:r>
                <a:rPr lang="es-MX" sz="1600" dirty="0" smtClean="0">
                  <a:solidFill>
                    <a:srgbClr val="002060"/>
                  </a:solidFill>
                  <a:latin typeface="Comic Sans MS" panose="030F0702030302020204" pitchFamily="66" charset="0"/>
                </a:rPr>
                <a:t>social.</a:t>
              </a:r>
            </a:p>
            <a:p>
              <a:r>
                <a:rPr lang="es-MX" sz="1600" dirty="0">
                  <a:solidFill>
                    <a:srgbClr val="002060"/>
                  </a:solidFill>
                  <a:latin typeface="Comic Sans MS" panose="030F0702030302020204" pitchFamily="66" charset="0"/>
                </a:rPr>
                <a:t/>
              </a:r>
              <a:br>
                <a:rPr lang="es-MX" sz="1600" dirty="0">
                  <a:solidFill>
                    <a:srgbClr val="002060"/>
                  </a:solidFill>
                  <a:latin typeface="Comic Sans MS" panose="030F0702030302020204" pitchFamily="66" charset="0"/>
                </a:rPr>
              </a:br>
              <a:r>
                <a:rPr lang="es-MX" sz="1600" dirty="0" smtClean="0">
                  <a:solidFill>
                    <a:srgbClr val="002060"/>
                  </a:solidFill>
                  <a:latin typeface="Comic Sans MS" panose="030F0702030302020204" pitchFamily="66" charset="0"/>
                </a:rPr>
                <a:t>Generar </a:t>
              </a:r>
              <a:r>
                <a:rPr lang="es-MX" sz="1600" dirty="0">
                  <a:solidFill>
                    <a:srgbClr val="002060"/>
                  </a:solidFill>
                  <a:latin typeface="Comic Sans MS" panose="030F0702030302020204" pitchFamily="66" charset="0"/>
                </a:rPr>
                <a:t>reportes estadísticos de solicitudes y cantidad de visitas realizadas por asistente social. </a:t>
              </a:r>
              <a:endParaRPr lang="es-MX" sz="1600" dirty="0" smtClean="0">
                <a:solidFill>
                  <a:srgbClr val="002060"/>
                </a:solidFill>
                <a:latin typeface="Comic Sans MS" panose="030F0702030302020204" pitchFamily="66" charset="0"/>
              </a:endParaRPr>
            </a:p>
            <a:p>
              <a:r>
                <a:rPr lang="es-MX" sz="1600" dirty="0">
                  <a:solidFill>
                    <a:srgbClr val="002060"/>
                  </a:solidFill>
                  <a:latin typeface="Comic Sans MS" panose="030F0702030302020204" pitchFamily="66" charset="0"/>
                </a:rPr>
                <a:t/>
              </a:r>
              <a:br>
                <a:rPr lang="es-MX" sz="1600" dirty="0">
                  <a:solidFill>
                    <a:srgbClr val="002060"/>
                  </a:solidFill>
                  <a:latin typeface="Comic Sans MS" panose="030F0702030302020204" pitchFamily="66" charset="0"/>
                </a:rPr>
              </a:br>
              <a:r>
                <a:rPr lang="es-MX" sz="1600" dirty="0" smtClean="0">
                  <a:solidFill>
                    <a:srgbClr val="002060"/>
                  </a:solidFill>
                  <a:latin typeface="Comic Sans MS" panose="030F0702030302020204" pitchFamily="66" charset="0"/>
                </a:rPr>
                <a:t>Realizar </a:t>
              </a:r>
              <a:r>
                <a:rPr lang="es-MX" sz="1600" dirty="0">
                  <a:solidFill>
                    <a:srgbClr val="002060"/>
                  </a:solidFill>
                  <a:latin typeface="Comic Sans MS" panose="030F0702030302020204" pitchFamily="66" charset="0"/>
                </a:rPr>
                <a:t>una valoración por parte del Juzgado de las visitas realizadas, con el fin de tener criterios objetivos a la hora de realizar la calificación de servicios de los integrantes del área. </a:t>
              </a:r>
              <a:r>
                <a:rPr lang="es-MX" dirty="0">
                  <a:solidFill>
                    <a:srgbClr val="002060"/>
                  </a:solidFill>
                  <a:latin typeface="Comic Sans MS" panose="030F0702030302020204" pitchFamily="66" charset="0"/>
                </a:rPr>
                <a:t> </a:t>
              </a:r>
              <a:endParaRPr lang="es-CO" dirty="0">
                <a:solidFill>
                  <a:srgbClr val="002060"/>
                </a:solidFill>
                <a:latin typeface="Comic Sans MS" panose="030F0702030302020204" pitchFamily="66" charset="0"/>
              </a:endParaRPr>
            </a:p>
          </p:txBody>
        </p:sp>
        <p:pic>
          <p:nvPicPr>
            <p:cNvPr id="6" name="Imagen 5"/>
            <p:cNvPicPr>
              <a:picLocks noChangeAspect="1"/>
            </p:cNvPicPr>
            <p:nvPr/>
          </p:nvPicPr>
          <p:blipFill>
            <a:blip r:embed="rId4"/>
            <a:stretch>
              <a:fillRect/>
            </a:stretch>
          </p:blipFill>
          <p:spPr>
            <a:xfrm>
              <a:off x="383994" y="2774375"/>
              <a:ext cx="467175" cy="572158"/>
            </a:xfrm>
            <a:prstGeom prst="rect">
              <a:avLst/>
            </a:prstGeom>
          </p:spPr>
        </p:pic>
        <p:pic>
          <p:nvPicPr>
            <p:cNvPr id="16" name="Imagen 15"/>
            <p:cNvPicPr>
              <a:picLocks noChangeAspect="1"/>
            </p:cNvPicPr>
            <p:nvPr/>
          </p:nvPicPr>
          <p:blipFill>
            <a:blip r:embed="rId4"/>
            <a:stretch>
              <a:fillRect/>
            </a:stretch>
          </p:blipFill>
          <p:spPr>
            <a:xfrm>
              <a:off x="410556" y="3507085"/>
              <a:ext cx="464221" cy="568541"/>
            </a:xfrm>
            <a:prstGeom prst="rect">
              <a:avLst/>
            </a:prstGeom>
          </p:spPr>
        </p:pic>
        <p:pic>
          <p:nvPicPr>
            <p:cNvPr id="23" name="Imagen 22"/>
            <p:cNvPicPr>
              <a:picLocks noChangeAspect="1"/>
            </p:cNvPicPr>
            <p:nvPr/>
          </p:nvPicPr>
          <p:blipFill rotWithShape="1">
            <a:blip r:embed="rId5"/>
            <a:srcRect t="5200" b="-1"/>
            <a:stretch/>
          </p:blipFill>
          <p:spPr>
            <a:xfrm>
              <a:off x="8940901" y="2061677"/>
              <a:ext cx="1488639" cy="1635146"/>
            </a:xfrm>
            <a:prstGeom prst="rect">
              <a:avLst/>
            </a:prstGeom>
          </p:spPr>
        </p:pic>
        <p:pic>
          <p:nvPicPr>
            <p:cNvPr id="28" name="Imagen 27"/>
            <p:cNvPicPr>
              <a:picLocks noChangeAspect="1"/>
            </p:cNvPicPr>
            <p:nvPr/>
          </p:nvPicPr>
          <p:blipFill rotWithShape="1">
            <a:blip r:embed="rId6"/>
            <a:srcRect l="171475" t="-4201" r="-166627" b="10244"/>
            <a:stretch/>
          </p:blipFill>
          <p:spPr>
            <a:xfrm>
              <a:off x="9586427" y="5824977"/>
              <a:ext cx="1361636" cy="1592578"/>
            </a:xfrm>
            <a:prstGeom prst="rect">
              <a:avLst/>
            </a:prstGeom>
          </p:spPr>
        </p:pic>
        <p:pic>
          <p:nvPicPr>
            <p:cNvPr id="34" name="Imagen 33"/>
            <p:cNvPicPr/>
            <p:nvPr/>
          </p:nvPicPr>
          <p:blipFill rotWithShape="1">
            <a:blip r:embed="rId7" cstate="print">
              <a:extLst>
                <a:ext uri="{28A0092B-C50C-407E-A947-70E740481C1C}">
                  <a14:useLocalDpi xmlns:a14="http://schemas.microsoft.com/office/drawing/2010/main" val="0"/>
                </a:ext>
              </a:extLst>
            </a:blip>
            <a:srcRect l="6267" t="54250" r="36177"/>
            <a:stretch/>
          </p:blipFill>
          <p:spPr bwMode="auto">
            <a:xfrm>
              <a:off x="8070361" y="4306795"/>
              <a:ext cx="3229718" cy="1260475"/>
            </a:xfrm>
            <a:prstGeom prst="rect">
              <a:avLst/>
            </a:prstGeom>
            <a:noFill/>
            <a:ln>
              <a:noFill/>
            </a:ln>
            <a:extLst>
              <a:ext uri="{53640926-AAD7-44D8-BBD7-CCE9431645EC}">
                <a14:shadowObscured xmlns:a14="http://schemas.microsoft.com/office/drawing/2010/main"/>
              </a:ext>
            </a:extLst>
          </p:spPr>
        </p:pic>
        <p:pic>
          <p:nvPicPr>
            <p:cNvPr id="35" name="Imagen 34"/>
            <p:cNvPicPr>
              <a:picLocks noChangeAspect="1"/>
            </p:cNvPicPr>
            <p:nvPr/>
          </p:nvPicPr>
          <p:blipFill>
            <a:blip r:embed="rId8"/>
            <a:stretch>
              <a:fillRect/>
            </a:stretch>
          </p:blipFill>
          <p:spPr>
            <a:xfrm>
              <a:off x="279311" y="5732408"/>
              <a:ext cx="3292125" cy="1066892"/>
            </a:xfrm>
            <a:prstGeom prst="rect">
              <a:avLst/>
            </a:prstGeom>
          </p:spPr>
        </p:pic>
      </p:grpSp>
      <p:pic>
        <p:nvPicPr>
          <p:cNvPr id="4" name="Imagen 3"/>
          <p:cNvPicPr>
            <a:picLocks noChangeAspect="1"/>
          </p:cNvPicPr>
          <p:nvPr/>
        </p:nvPicPr>
        <p:blipFill>
          <a:blip r:embed="rId9"/>
          <a:stretch>
            <a:fillRect/>
          </a:stretch>
        </p:blipFill>
        <p:spPr>
          <a:xfrm>
            <a:off x="0" y="-105804"/>
            <a:ext cx="4994153" cy="1467506"/>
          </a:xfrm>
          <a:prstGeom prst="rect">
            <a:avLst/>
          </a:prstGeom>
        </p:spPr>
      </p:pic>
    </p:spTree>
    <p:extLst>
      <p:ext uri="{BB962C8B-B14F-4D97-AF65-F5344CB8AC3E}">
        <p14:creationId xmlns:p14="http://schemas.microsoft.com/office/powerpoint/2010/main" val="509483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p:cNvGrpSpPr/>
          <p:nvPr/>
        </p:nvGrpSpPr>
        <p:grpSpPr>
          <a:xfrm>
            <a:off x="-604858" y="-5641"/>
            <a:ext cx="13224174" cy="7542828"/>
            <a:chOff x="-609843" y="-125273"/>
            <a:chExt cx="13224174" cy="7542828"/>
          </a:xfrm>
        </p:grpSpPr>
        <p:grpSp>
          <p:nvGrpSpPr>
            <p:cNvPr id="11" name="Grupo 10"/>
            <p:cNvGrpSpPr/>
            <p:nvPr/>
          </p:nvGrpSpPr>
          <p:grpSpPr>
            <a:xfrm>
              <a:off x="0" y="-125273"/>
              <a:ext cx="12614331" cy="5226720"/>
              <a:chOff x="28541" y="-128867"/>
              <a:chExt cx="12614331" cy="5226720"/>
            </a:xfrm>
          </p:grpSpPr>
          <p:grpSp>
            <p:nvGrpSpPr>
              <p:cNvPr id="15" name="Grupo 14"/>
              <p:cNvGrpSpPr/>
              <p:nvPr/>
            </p:nvGrpSpPr>
            <p:grpSpPr>
              <a:xfrm>
                <a:off x="28541" y="-128867"/>
                <a:ext cx="12614331" cy="5226720"/>
                <a:chOff x="80792" y="206958"/>
                <a:chExt cx="12614331" cy="5226720"/>
              </a:xfrm>
            </p:grpSpPr>
            <p:grpSp>
              <p:nvGrpSpPr>
                <p:cNvPr id="9" name="Grupo 8"/>
                <p:cNvGrpSpPr/>
                <p:nvPr/>
              </p:nvGrpSpPr>
              <p:grpSpPr>
                <a:xfrm>
                  <a:off x="80792" y="206958"/>
                  <a:ext cx="12614331" cy="5226720"/>
                  <a:chOff x="93855" y="220021"/>
                  <a:chExt cx="12614331" cy="5226720"/>
                </a:xfrm>
              </p:grpSpPr>
              <p:grpSp>
                <p:nvGrpSpPr>
                  <p:cNvPr id="3" name="Grupo 2"/>
                  <p:cNvGrpSpPr/>
                  <p:nvPr/>
                </p:nvGrpSpPr>
                <p:grpSpPr>
                  <a:xfrm>
                    <a:off x="93855" y="220021"/>
                    <a:ext cx="12126686" cy="5226720"/>
                    <a:chOff x="93855" y="220021"/>
                    <a:chExt cx="12126686" cy="5226720"/>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2955"/>
                    <a:stretch/>
                  </p:blipFill>
                  <p:spPr bwMode="auto">
                    <a:xfrm>
                      <a:off x="93855" y="220021"/>
                      <a:ext cx="12126686" cy="522672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0" name="CuadroTexto 9"/>
            <p:cNvSpPr txBox="1"/>
            <p:nvPr/>
          </p:nvSpPr>
          <p:spPr>
            <a:xfrm>
              <a:off x="-609843" y="347659"/>
              <a:ext cx="5293962" cy="523220"/>
            </a:xfrm>
            <a:prstGeom prst="rect">
              <a:avLst/>
            </a:prstGeom>
            <a:noFill/>
          </p:spPr>
          <p:txBody>
            <a:bodyPr wrap="square" rtlCol="0">
              <a:spAutoFit/>
            </a:bodyPr>
            <a:lstStyle/>
            <a:p>
              <a:pPr algn="ctr"/>
              <a:endParaRPr lang="es-CO" sz="2800" b="1" dirty="0">
                <a:solidFill>
                  <a:schemeClr val="bg1"/>
                </a:solidFill>
              </a:endParaRPr>
            </a:p>
          </p:txBody>
        </p:sp>
        <p:sp>
          <p:nvSpPr>
            <p:cNvPr id="18" name="Elipse 17"/>
            <p:cNvSpPr/>
            <p:nvPr/>
          </p:nvSpPr>
          <p:spPr>
            <a:xfrm>
              <a:off x="8949101" y="2851576"/>
              <a:ext cx="386603" cy="5356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p:cNvSpPr/>
            <p:nvPr/>
          </p:nvSpPr>
          <p:spPr>
            <a:xfrm>
              <a:off x="1412866" y="3606690"/>
              <a:ext cx="6096000" cy="369332"/>
            </a:xfrm>
            <a:prstGeom prst="rect">
              <a:avLst/>
            </a:prstGeom>
          </p:spPr>
          <p:txBody>
            <a:bodyPr>
              <a:spAutoFit/>
            </a:bodyPr>
            <a:lstStyle/>
            <a:p>
              <a:endParaRPr lang="es-MX" b="1" dirty="0">
                <a:solidFill>
                  <a:srgbClr val="002060"/>
                </a:solidFill>
              </a:endParaRPr>
            </a:p>
          </p:txBody>
        </p:sp>
        <p:pic>
          <p:nvPicPr>
            <p:cNvPr id="20" name="Imagen 19"/>
            <p:cNvPicPr>
              <a:picLocks noChangeAspect="1"/>
            </p:cNvPicPr>
            <p:nvPr/>
          </p:nvPicPr>
          <p:blipFill>
            <a:blip r:embed="rId3"/>
            <a:stretch>
              <a:fillRect/>
            </a:stretch>
          </p:blipFill>
          <p:spPr>
            <a:xfrm>
              <a:off x="252071" y="5141626"/>
              <a:ext cx="393328" cy="481827"/>
            </a:xfrm>
            <a:prstGeom prst="rect">
              <a:avLst/>
            </a:prstGeom>
          </p:spPr>
        </p:pic>
        <p:pic>
          <p:nvPicPr>
            <p:cNvPr id="22" name="Imagen 21"/>
            <p:cNvPicPr>
              <a:picLocks noChangeAspect="1"/>
            </p:cNvPicPr>
            <p:nvPr/>
          </p:nvPicPr>
          <p:blipFill>
            <a:blip r:embed="rId3"/>
            <a:stretch>
              <a:fillRect/>
            </a:stretch>
          </p:blipFill>
          <p:spPr>
            <a:xfrm>
              <a:off x="227942" y="5912370"/>
              <a:ext cx="447064" cy="547653"/>
            </a:xfrm>
            <a:prstGeom prst="rect">
              <a:avLst/>
            </a:prstGeom>
          </p:spPr>
        </p:pic>
        <p:sp>
          <p:nvSpPr>
            <p:cNvPr id="5" name="Rectángulo 4"/>
            <p:cNvSpPr/>
            <p:nvPr/>
          </p:nvSpPr>
          <p:spPr>
            <a:xfrm>
              <a:off x="683814" y="1723185"/>
              <a:ext cx="6698257" cy="4801314"/>
            </a:xfrm>
            <a:prstGeom prst="rect">
              <a:avLst/>
            </a:prstGeom>
          </p:spPr>
          <p:txBody>
            <a:bodyPr wrap="square">
              <a:spAutoFit/>
            </a:bodyPr>
            <a:lstStyle/>
            <a:p>
              <a:r>
                <a:rPr lang="es-MX" dirty="0">
                  <a:solidFill>
                    <a:srgbClr val="002060"/>
                  </a:solidFill>
                  <a:latin typeface="Comic Sans MS" panose="030F0702030302020204" pitchFamily="66" charset="0"/>
                </a:rPr>
                <a:t>El aplicativo DOCS (Sistema de Gestión Documental) permite tener un registro ordenado, confiable y seguro de los documentos que ingresan dirigidos al Centro de Servicios, así como los que son emitidos por el mismo, generando automáticamente el consecutivo del documento garantizando la trazabilidad del mismo. </a:t>
              </a:r>
              <a:r>
                <a:rPr lang="es-MX" dirty="0" smtClean="0">
                  <a:solidFill>
                    <a:srgbClr val="002060"/>
                  </a:solidFill>
                  <a:latin typeface="Comic Sans MS" panose="030F0702030302020204" pitchFamily="66" charset="0"/>
                </a:rPr>
                <a:t>De </a:t>
              </a:r>
              <a:r>
                <a:rPr lang="es-MX" dirty="0">
                  <a:solidFill>
                    <a:srgbClr val="002060"/>
                  </a:solidFill>
                  <a:latin typeface="Comic Sans MS" panose="030F0702030302020204" pitchFamily="66" charset="0"/>
                </a:rPr>
                <a:t>esta forma se tiene en cuenta el tiempo de respuesta, </a:t>
              </a:r>
              <a:r>
                <a:rPr lang="es-MX" dirty="0" smtClean="0">
                  <a:solidFill>
                    <a:srgbClr val="002060"/>
                  </a:solidFill>
                  <a:latin typeface="Comic Sans MS" panose="030F0702030302020204" pitchFamily="66" charset="0"/>
                </a:rPr>
                <a:t>En </a:t>
              </a:r>
              <a:r>
                <a:rPr lang="es-MX" dirty="0">
                  <a:solidFill>
                    <a:srgbClr val="002060"/>
                  </a:solidFill>
                  <a:latin typeface="Comic Sans MS" panose="030F0702030302020204" pitchFamily="66" charset="0"/>
                </a:rPr>
                <a:t>el presente aplicativo se pueden realizar funciones como: </a:t>
              </a:r>
              <a:br>
                <a:rPr lang="es-MX" dirty="0">
                  <a:solidFill>
                    <a:srgbClr val="002060"/>
                  </a:solidFill>
                  <a:latin typeface="Comic Sans MS" panose="030F0702030302020204" pitchFamily="66" charset="0"/>
                </a:rPr>
              </a:br>
              <a:r>
                <a:rPr lang="es-MX" dirty="0">
                  <a:solidFill>
                    <a:srgbClr val="002060"/>
                  </a:solidFill>
                  <a:latin typeface="Comic Sans MS" panose="030F0702030302020204" pitchFamily="66" charset="0"/>
                </a:rPr>
                <a:t/>
              </a:r>
              <a:br>
                <a:rPr lang="es-MX" dirty="0">
                  <a:solidFill>
                    <a:srgbClr val="002060"/>
                  </a:solidFill>
                  <a:latin typeface="Comic Sans MS" panose="030F0702030302020204" pitchFamily="66" charset="0"/>
                </a:rPr>
              </a:br>
              <a:r>
                <a:rPr lang="es-MX" dirty="0" smtClean="0">
                  <a:solidFill>
                    <a:srgbClr val="002060"/>
                  </a:solidFill>
                  <a:latin typeface="Comic Sans MS" panose="030F0702030302020204" pitchFamily="66" charset="0"/>
                </a:rPr>
                <a:t>Registrar </a:t>
              </a:r>
              <a:r>
                <a:rPr lang="es-MX" dirty="0">
                  <a:solidFill>
                    <a:srgbClr val="002060"/>
                  </a:solidFill>
                  <a:latin typeface="Comic Sans MS" panose="030F0702030302020204" pitchFamily="66" charset="0"/>
                </a:rPr>
                <a:t>documentos entrantes dirigidos al centro de servicios así como los documentos salientes. </a:t>
              </a:r>
              <a:br>
                <a:rPr lang="es-MX" dirty="0">
                  <a:solidFill>
                    <a:srgbClr val="002060"/>
                  </a:solidFill>
                  <a:latin typeface="Comic Sans MS" panose="030F0702030302020204" pitchFamily="66" charset="0"/>
                </a:rPr>
              </a:br>
              <a:r>
                <a:rPr lang="es-MX" dirty="0">
                  <a:solidFill>
                    <a:srgbClr val="002060"/>
                  </a:solidFill>
                  <a:latin typeface="Comic Sans MS" panose="030F0702030302020204" pitchFamily="66" charset="0"/>
                </a:rPr>
                <a:t/>
              </a:r>
              <a:br>
                <a:rPr lang="es-MX" dirty="0">
                  <a:solidFill>
                    <a:srgbClr val="002060"/>
                  </a:solidFill>
                  <a:latin typeface="Comic Sans MS" panose="030F0702030302020204" pitchFamily="66" charset="0"/>
                </a:rPr>
              </a:br>
              <a:r>
                <a:rPr lang="es-MX" dirty="0" smtClean="0">
                  <a:solidFill>
                    <a:srgbClr val="002060"/>
                  </a:solidFill>
                  <a:latin typeface="Comic Sans MS" panose="030F0702030302020204" pitchFamily="66" charset="0"/>
                </a:rPr>
                <a:t>Consultar </a:t>
              </a:r>
              <a:r>
                <a:rPr lang="es-MX" dirty="0">
                  <a:solidFill>
                    <a:srgbClr val="002060"/>
                  </a:solidFill>
                  <a:latin typeface="Comic Sans MS" panose="030F0702030302020204" pitchFamily="66" charset="0"/>
                </a:rPr>
                <a:t>información relacionada con los documentos entrantes y salientes. </a:t>
              </a:r>
              <a:br>
                <a:rPr lang="es-MX" dirty="0">
                  <a:solidFill>
                    <a:srgbClr val="002060"/>
                  </a:solidFill>
                  <a:latin typeface="Comic Sans MS" panose="030F0702030302020204" pitchFamily="66" charset="0"/>
                </a:rPr>
              </a:br>
              <a:r>
                <a:rPr lang="es-MX" dirty="0">
                  <a:solidFill>
                    <a:srgbClr val="002060"/>
                  </a:solidFill>
                  <a:latin typeface="Comic Sans MS" panose="030F0702030302020204" pitchFamily="66" charset="0"/>
                </a:rPr>
                <a:t/>
              </a:r>
              <a:br>
                <a:rPr lang="es-MX" dirty="0">
                  <a:solidFill>
                    <a:srgbClr val="002060"/>
                  </a:solidFill>
                  <a:latin typeface="Comic Sans MS" panose="030F0702030302020204" pitchFamily="66" charset="0"/>
                </a:rPr>
              </a:br>
              <a:r>
                <a:rPr lang="es-MX" dirty="0" smtClean="0">
                  <a:solidFill>
                    <a:srgbClr val="002060"/>
                  </a:solidFill>
                  <a:latin typeface="Comic Sans MS" panose="030F0702030302020204" pitchFamily="66" charset="0"/>
                </a:rPr>
                <a:t>Reporte </a:t>
              </a:r>
              <a:r>
                <a:rPr lang="es-MX" dirty="0">
                  <a:solidFill>
                    <a:srgbClr val="002060"/>
                  </a:solidFill>
                  <a:latin typeface="Comic Sans MS" panose="030F0702030302020204" pitchFamily="66" charset="0"/>
                </a:rPr>
                <a:t>estadístico y grafico de los documentos entrantes vs los salientes. </a:t>
              </a:r>
              <a:endParaRPr lang="es-CO" dirty="0">
                <a:solidFill>
                  <a:srgbClr val="002060"/>
                </a:solidFill>
                <a:latin typeface="Comic Sans MS" panose="030F0702030302020204" pitchFamily="66" charset="0"/>
              </a:endParaRPr>
            </a:p>
          </p:txBody>
        </p:sp>
        <p:pic>
          <p:nvPicPr>
            <p:cNvPr id="16" name="Imagen 15"/>
            <p:cNvPicPr>
              <a:picLocks noChangeAspect="1"/>
            </p:cNvPicPr>
            <p:nvPr/>
          </p:nvPicPr>
          <p:blipFill>
            <a:blip r:embed="rId4"/>
            <a:stretch>
              <a:fillRect/>
            </a:stretch>
          </p:blipFill>
          <p:spPr>
            <a:xfrm>
              <a:off x="252071" y="4253628"/>
              <a:ext cx="464221" cy="568541"/>
            </a:xfrm>
            <a:prstGeom prst="rect">
              <a:avLst/>
            </a:prstGeom>
          </p:spPr>
        </p:pic>
        <p:pic>
          <p:nvPicPr>
            <p:cNvPr id="28" name="Imagen 27"/>
            <p:cNvPicPr>
              <a:picLocks noChangeAspect="1"/>
            </p:cNvPicPr>
            <p:nvPr/>
          </p:nvPicPr>
          <p:blipFill rotWithShape="1">
            <a:blip r:embed="rId5"/>
            <a:srcRect l="171475" t="-4201" r="-166627" b="10244"/>
            <a:stretch/>
          </p:blipFill>
          <p:spPr>
            <a:xfrm>
              <a:off x="9586427" y="5824977"/>
              <a:ext cx="1361636" cy="1592578"/>
            </a:xfrm>
            <a:prstGeom prst="rect">
              <a:avLst/>
            </a:prstGeom>
          </p:spPr>
        </p:pic>
        <p:pic>
          <p:nvPicPr>
            <p:cNvPr id="35" name="Imagen 34"/>
            <p:cNvPicPr>
              <a:picLocks noChangeAspect="1"/>
            </p:cNvPicPr>
            <p:nvPr/>
          </p:nvPicPr>
          <p:blipFill>
            <a:blip r:embed="rId6"/>
            <a:stretch>
              <a:fillRect/>
            </a:stretch>
          </p:blipFill>
          <p:spPr>
            <a:xfrm>
              <a:off x="8621182" y="5761216"/>
              <a:ext cx="3292125" cy="1066892"/>
            </a:xfrm>
            <a:prstGeom prst="rect">
              <a:avLst/>
            </a:prstGeom>
          </p:spPr>
        </p:pic>
      </p:grpSp>
      <p:pic>
        <p:nvPicPr>
          <p:cNvPr id="39" name="Imagen 38"/>
          <p:cNvPicPr>
            <a:picLocks noChangeAspect="1"/>
          </p:cNvPicPr>
          <p:nvPr/>
        </p:nvPicPr>
        <p:blipFill>
          <a:blip r:embed="rId7"/>
          <a:stretch>
            <a:fillRect/>
          </a:stretch>
        </p:blipFill>
        <p:spPr>
          <a:xfrm>
            <a:off x="8260484" y="3397645"/>
            <a:ext cx="2401239" cy="2566210"/>
          </a:xfrm>
          <a:prstGeom prst="rect">
            <a:avLst/>
          </a:prstGeom>
        </p:spPr>
      </p:pic>
      <p:pic>
        <p:nvPicPr>
          <p:cNvPr id="40" name="Imagen 39"/>
          <p:cNvPicPr>
            <a:picLocks noChangeAspect="1"/>
          </p:cNvPicPr>
          <p:nvPr/>
        </p:nvPicPr>
        <p:blipFill rotWithShape="1">
          <a:blip r:embed="rId8">
            <a:extLst>
              <a:ext uri="{28A0092B-C50C-407E-A947-70E740481C1C}">
                <a14:useLocalDpi xmlns:a14="http://schemas.microsoft.com/office/drawing/2010/main" val="0"/>
              </a:ext>
            </a:extLst>
          </a:blip>
          <a:srcRect t="6242"/>
          <a:stretch/>
        </p:blipFill>
        <p:spPr>
          <a:xfrm>
            <a:off x="8609834" y="1760484"/>
            <a:ext cx="1768647" cy="1631689"/>
          </a:xfrm>
          <a:prstGeom prst="rect">
            <a:avLst/>
          </a:prstGeom>
        </p:spPr>
      </p:pic>
      <p:pic>
        <p:nvPicPr>
          <p:cNvPr id="41" name="Imagen 40"/>
          <p:cNvPicPr>
            <a:picLocks noChangeAspect="1"/>
          </p:cNvPicPr>
          <p:nvPr/>
        </p:nvPicPr>
        <p:blipFill>
          <a:blip r:embed="rId9"/>
          <a:stretch>
            <a:fillRect/>
          </a:stretch>
        </p:blipFill>
        <p:spPr>
          <a:xfrm>
            <a:off x="-72259" y="74427"/>
            <a:ext cx="4967816" cy="1761897"/>
          </a:xfrm>
          <a:prstGeom prst="rect">
            <a:avLst/>
          </a:prstGeom>
        </p:spPr>
      </p:pic>
    </p:spTree>
    <p:extLst>
      <p:ext uri="{BB962C8B-B14F-4D97-AF65-F5344CB8AC3E}">
        <p14:creationId xmlns:p14="http://schemas.microsoft.com/office/powerpoint/2010/main" val="27352517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0" y="0"/>
            <a:ext cx="12614331" cy="6884126"/>
            <a:chOff x="28541" y="0"/>
            <a:chExt cx="12614331" cy="6884126"/>
          </a:xfrm>
        </p:grpSpPr>
        <p:grpSp>
          <p:nvGrpSpPr>
            <p:cNvPr id="15" name="Grupo 14"/>
            <p:cNvGrpSpPr/>
            <p:nvPr/>
          </p:nvGrpSpPr>
          <p:grpSpPr>
            <a:xfrm>
              <a:off x="28541" y="0"/>
              <a:ext cx="12614331" cy="6884126"/>
              <a:chOff x="80792" y="335825"/>
              <a:chExt cx="12614331" cy="6884126"/>
            </a:xfrm>
          </p:grpSpPr>
          <p:grpSp>
            <p:nvGrpSpPr>
              <p:cNvPr id="9" name="Grupo 8"/>
              <p:cNvGrpSpPr/>
              <p:nvPr/>
            </p:nvGrpSpPr>
            <p:grpSpPr>
              <a:xfrm>
                <a:off x="137063" y="335825"/>
                <a:ext cx="12558060" cy="6884126"/>
                <a:chOff x="150126" y="348888"/>
                <a:chExt cx="12558060" cy="6884126"/>
              </a:xfrm>
            </p:grpSpPr>
            <p:grpSp>
              <p:nvGrpSpPr>
                <p:cNvPr id="3" name="Grupo 2"/>
                <p:cNvGrpSpPr/>
                <p:nvPr/>
              </p:nvGrpSpPr>
              <p:grpSpPr>
                <a:xfrm>
                  <a:off x="150126" y="348888"/>
                  <a:ext cx="12135729" cy="6884126"/>
                  <a:chOff x="150126" y="348888"/>
                  <a:chExt cx="12135729" cy="6884126"/>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150126" y="348888"/>
                    <a:ext cx="12135729" cy="6884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pic>
        <p:nvPicPr>
          <p:cNvPr id="20" name="Imagen 19"/>
          <p:cNvPicPr>
            <a:picLocks noChangeAspect="1"/>
          </p:cNvPicPr>
          <p:nvPr/>
        </p:nvPicPr>
        <p:blipFill>
          <a:blip r:embed="rId3"/>
          <a:stretch>
            <a:fillRect/>
          </a:stretch>
        </p:blipFill>
        <p:spPr>
          <a:xfrm>
            <a:off x="273873" y="1805257"/>
            <a:ext cx="6521061" cy="1329779"/>
          </a:xfrm>
          <a:prstGeom prst="rect">
            <a:avLst/>
          </a:prstGeom>
        </p:spPr>
      </p:pic>
      <p:pic>
        <p:nvPicPr>
          <p:cNvPr id="29" name="Imagen 28"/>
          <p:cNvPicPr>
            <a:picLocks noChangeAspect="1"/>
          </p:cNvPicPr>
          <p:nvPr/>
        </p:nvPicPr>
        <p:blipFill rotWithShape="1">
          <a:blip r:embed="rId4"/>
          <a:srcRect l="18932" t="13074" r="19019" b="19564"/>
          <a:stretch/>
        </p:blipFill>
        <p:spPr>
          <a:xfrm>
            <a:off x="7269920" y="2873458"/>
            <a:ext cx="3567642" cy="2517093"/>
          </a:xfrm>
          <a:prstGeom prst="rect">
            <a:avLst/>
          </a:prstGeom>
        </p:spPr>
      </p:pic>
      <p:pic>
        <p:nvPicPr>
          <p:cNvPr id="32" name="Imagen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95468">
            <a:off x="9949755" y="1770064"/>
            <a:ext cx="1271992" cy="1271992"/>
          </a:xfrm>
          <a:prstGeom prst="rect">
            <a:avLst/>
          </a:prstGeom>
        </p:spPr>
      </p:pic>
      <p:sp>
        <p:nvSpPr>
          <p:cNvPr id="37" name="Rectángulo 36"/>
          <p:cNvSpPr/>
          <p:nvPr/>
        </p:nvSpPr>
        <p:spPr>
          <a:xfrm>
            <a:off x="432089" y="3532333"/>
            <a:ext cx="6096000" cy="1754326"/>
          </a:xfrm>
          <a:prstGeom prst="rect">
            <a:avLst/>
          </a:prstGeom>
        </p:spPr>
        <p:txBody>
          <a:bodyPr>
            <a:spAutoFit/>
          </a:bodyPr>
          <a:lstStyle/>
          <a:p>
            <a:pPr algn="ctr"/>
            <a:r>
              <a:rPr lang="es-MX" dirty="0">
                <a:solidFill>
                  <a:srgbClr val="002060"/>
                </a:solidFill>
                <a:latin typeface="Comic Sans MS" panose="030F0702030302020204" pitchFamily="66" charset="0"/>
              </a:rPr>
              <a:t>El área de Coordinación del Centro de Servicios es la encargada de analizar y procesar la información recopilada de los sistemas tecnológicos propios, como de la Rama Judicial (institucionales). Información que es usada para la toma de decisiones tanto a nivel interno como externo.</a:t>
            </a:r>
            <a:endParaRPr lang="es-CO" dirty="0">
              <a:solidFill>
                <a:srgbClr val="002060"/>
              </a:solidFill>
              <a:latin typeface="Comic Sans MS" panose="030F0702030302020204" pitchFamily="66" charset="0"/>
            </a:endParaRPr>
          </a:p>
        </p:txBody>
      </p:sp>
      <p:pic>
        <p:nvPicPr>
          <p:cNvPr id="19" name="Imagen 18"/>
          <p:cNvPicPr>
            <a:picLocks noChangeAspect="1"/>
          </p:cNvPicPr>
          <p:nvPr/>
        </p:nvPicPr>
        <p:blipFill>
          <a:blip r:embed="rId6"/>
          <a:stretch>
            <a:fillRect/>
          </a:stretch>
        </p:blipFill>
        <p:spPr>
          <a:xfrm>
            <a:off x="8505884" y="5664456"/>
            <a:ext cx="3292125" cy="1066892"/>
          </a:xfrm>
          <a:prstGeom prst="rect">
            <a:avLst/>
          </a:prstGeom>
        </p:spPr>
      </p:pic>
      <p:pic>
        <p:nvPicPr>
          <p:cNvPr id="21" name="Imagen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680" y="251930"/>
            <a:ext cx="1272217" cy="1265328"/>
          </a:xfrm>
          <a:prstGeom prst="rect">
            <a:avLst/>
          </a:prstGeom>
        </p:spPr>
      </p:pic>
    </p:spTree>
    <p:extLst>
      <p:ext uri="{BB962C8B-B14F-4D97-AF65-F5344CB8AC3E}">
        <p14:creationId xmlns:p14="http://schemas.microsoft.com/office/powerpoint/2010/main" val="3476406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546265" y="0"/>
            <a:ext cx="11658798" cy="5339065"/>
            <a:chOff x="562212" y="0"/>
            <a:chExt cx="11629787" cy="5339065"/>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10603" t="164" r="-183" b="25887"/>
            <a:stretch/>
          </p:blipFill>
          <p:spPr bwMode="auto">
            <a:xfrm>
              <a:off x="562212" y="0"/>
              <a:ext cx="11629787" cy="533906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410789" y="2599509"/>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8" name="Imagen 7"/>
          <p:cNvPicPr>
            <a:picLocks noChangeAspect="1"/>
          </p:cNvPicPr>
          <p:nvPr/>
        </p:nvPicPr>
        <p:blipFill>
          <a:blip r:embed="rId3"/>
          <a:stretch>
            <a:fillRect/>
          </a:stretch>
        </p:blipFill>
        <p:spPr>
          <a:xfrm>
            <a:off x="223877" y="143969"/>
            <a:ext cx="1274174" cy="1268078"/>
          </a:xfrm>
          <a:prstGeom prst="rect">
            <a:avLst/>
          </a:prstGeom>
        </p:spPr>
      </p:pic>
      <p:pic>
        <p:nvPicPr>
          <p:cNvPr id="6" name="Imagen 5"/>
          <p:cNvPicPr>
            <a:picLocks noChangeAspect="1"/>
          </p:cNvPicPr>
          <p:nvPr/>
        </p:nvPicPr>
        <p:blipFill rotWithShape="1">
          <a:blip r:embed="rId4"/>
          <a:srcRect t="15968" b="6588"/>
          <a:stretch/>
        </p:blipFill>
        <p:spPr>
          <a:xfrm>
            <a:off x="1017253" y="1585468"/>
            <a:ext cx="9192528" cy="4390578"/>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9378" y="5788014"/>
            <a:ext cx="3292844" cy="1069986"/>
          </a:xfrm>
          <a:prstGeom prst="rect">
            <a:avLst/>
          </a:prstGeom>
        </p:spPr>
      </p:pic>
    </p:spTree>
    <p:extLst>
      <p:ext uri="{BB962C8B-B14F-4D97-AF65-F5344CB8AC3E}">
        <p14:creationId xmlns:p14="http://schemas.microsoft.com/office/powerpoint/2010/main" val="207845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0" y="0"/>
            <a:ext cx="12614331" cy="4991328"/>
            <a:chOff x="28541" y="0"/>
            <a:chExt cx="12614331" cy="4991328"/>
          </a:xfrm>
        </p:grpSpPr>
        <p:grpSp>
          <p:nvGrpSpPr>
            <p:cNvPr id="15" name="Grupo 14"/>
            <p:cNvGrpSpPr/>
            <p:nvPr/>
          </p:nvGrpSpPr>
          <p:grpSpPr>
            <a:xfrm>
              <a:off x="28541" y="0"/>
              <a:ext cx="12614331" cy="4991328"/>
              <a:chOff x="80792" y="335825"/>
              <a:chExt cx="12614331" cy="4991328"/>
            </a:xfrm>
          </p:grpSpPr>
          <p:grpSp>
            <p:nvGrpSpPr>
              <p:cNvPr id="9" name="Grupo 8"/>
              <p:cNvGrpSpPr/>
              <p:nvPr/>
            </p:nvGrpSpPr>
            <p:grpSpPr>
              <a:xfrm>
                <a:off x="137063" y="335825"/>
                <a:ext cx="12558060" cy="4991328"/>
                <a:chOff x="150126" y="348888"/>
                <a:chExt cx="12558060" cy="4991328"/>
              </a:xfrm>
            </p:grpSpPr>
            <p:grpSp>
              <p:nvGrpSpPr>
                <p:cNvPr id="3" name="Grupo 2"/>
                <p:cNvGrpSpPr/>
                <p:nvPr/>
              </p:nvGrpSpPr>
              <p:grpSpPr>
                <a:xfrm>
                  <a:off x="150126" y="348888"/>
                  <a:ext cx="12135729" cy="4991328"/>
                  <a:chOff x="150126" y="348888"/>
                  <a:chExt cx="12135729" cy="4991328"/>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8817"/>
                  <a:stretch/>
                </p:blipFill>
                <p:spPr bwMode="auto">
                  <a:xfrm>
                    <a:off x="150126" y="348888"/>
                    <a:ext cx="12135729" cy="4803494"/>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37" name="Rectángulo 36"/>
          <p:cNvSpPr/>
          <p:nvPr/>
        </p:nvSpPr>
        <p:spPr>
          <a:xfrm>
            <a:off x="432089" y="3532333"/>
            <a:ext cx="6096000" cy="369332"/>
          </a:xfrm>
          <a:prstGeom prst="rect">
            <a:avLst/>
          </a:prstGeom>
        </p:spPr>
        <p:txBody>
          <a:bodyPr>
            <a:spAutoFit/>
          </a:bodyPr>
          <a:lstStyle/>
          <a:p>
            <a:pPr algn="ctr"/>
            <a:endParaRPr lang="es-CO" dirty="0">
              <a:solidFill>
                <a:srgbClr val="002060"/>
              </a:solidFill>
              <a:latin typeface="Comic Sans MS" panose="030F0702030302020204" pitchFamily="66" charset="0"/>
            </a:endParaRPr>
          </a:p>
        </p:txBody>
      </p:sp>
      <p:sp>
        <p:nvSpPr>
          <p:cNvPr id="4" name="Rectángulo 3"/>
          <p:cNvSpPr/>
          <p:nvPr/>
        </p:nvSpPr>
        <p:spPr>
          <a:xfrm>
            <a:off x="539512" y="1848880"/>
            <a:ext cx="4581950" cy="1600438"/>
          </a:xfrm>
          <a:prstGeom prst="rect">
            <a:avLst/>
          </a:prstGeom>
        </p:spPr>
        <p:txBody>
          <a:bodyPr wrap="square">
            <a:spAutoFit/>
          </a:bodyPr>
          <a:lstStyle/>
          <a:p>
            <a:pPr algn="ctr"/>
            <a:r>
              <a:rPr lang="es-MX" sz="1400" b="1" dirty="0" smtClean="0">
                <a:solidFill>
                  <a:srgbClr val="002060"/>
                </a:solidFill>
                <a:latin typeface="Comic Sans MS" panose="030F0702030302020204" pitchFamily="66" charset="0"/>
              </a:rPr>
              <a:t>PROTOCOLO OPERATIVO</a:t>
            </a:r>
          </a:p>
          <a:p>
            <a:pPr algn="ctr"/>
            <a:endParaRPr lang="es-MX" sz="1400" b="1" dirty="0">
              <a:solidFill>
                <a:srgbClr val="002060"/>
              </a:solidFill>
              <a:latin typeface="Comic Sans MS" panose="030F0702030302020204" pitchFamily="66" charset="0"/>
            </a:endParaRPr>
          </a:p>
          <a:p>
            <a:pPr algn="ctr"/>
            <a:r>
              <a:rPr lang="es-MX" sz="1400" b="1" dirty="0" smtClean="0">
                <a:solidFill>
                  <a:srgbClr val="002060"/>
                </a:solidFill>
                <a:latin typeface="Comic Sans MS" panose="030F0702030302020204" pitchFamily="66" charset="0"/>
              </a:rPr>
              <a:t>Documento mediante el cual se establecen las normas y procedimientos entre el Centro de </a:t>
            </a:r>
            <a:r>
              <a:rPr lang="es-MX" sz="1400" b="1" dirty="0">
                <a:solidFill>
                  <a:srgbClr val="002060"/>
                </a:solidFill>
                <a:latin typeface="Comic Sans MS" panose="030F0702030302020204" pitchFamily="66" charset="0"/>
              </a:rPr>
              <a:t>S</a:t>
            </a:r>
            <a:r>
              <a:rPr lang="es-MX" sz="1400" b="1" dirty="0" smtClean="0">
                <a:solidFill>
                  <a:srgbClr val="002060"/>
                </a:solidFill>
                <a:latin typeface="Comic Sans MS" panose="030F0702030302020204" pitchFamily="66" charset="0"/>
              </a:rPr>
              <a:t>ervicios, los despachos judiciales y los clientes externos </a:t>
            </a:r>
            <a:br>
              <a:rPr lang="es-MX" sz="1400" b="1" dirty="0" smtClean="0">
                <a:solidFill>
                  <a:srgbClr val="002060"/>
                </a:solidFill>
                <a:latin typeface="Comic Sans MS" panose="030F0702030302020204" pitchFamily="66" charset="0"/>
              </a:rPr>
            </a:br>
            <a:r>
              <a:rPr lang="es-MX" sz="1400" b="1" dirty="0" smtClean="0">
                <a:solidFill>
                  <a:srgbClr val="002060"/>
                </a:solidFill>
                <a:latin typeface="Comic Sans MS" panose="030F0702030302020204" pitchFamily="66" charset="0"/>
              </a:rPr>
              <a:t> 6 Versiones (2014-2019)</a:t>
            </a:r>
            <a:endParaRPr lang="es-CO" sz="1400" b="1" dirty="0">
              <a:solidFill>
                <a:srgbClr val="002060"/>
              </a:solidFill>
              <a:latin typeface="Comic Sans MS" panose="030F0702030302020204" pitchFamily="66" charset="0"/>
            </a:endParaRPr>
          </a:p>
        </p:txBody>
      </p:sp>
      <p:pic>
        <p:nvPicPr>
          <p:cNvPr id="19" name="Imagen 18"/>
          <p:cNvPicPr>
            <a:picLocks noChangeAspect="1"/>
          </p:cNvPicPr>
          <p:nvPr/>
        </p:nvPicPr>
        <p:blipFill>
          <a:blip r:embed="rId3"/>
          <a:stretch>
            <a:fillRect/>
          </a:stretch>
        </p:blipFill>
        <p:spPr>
          <a:xfrm>
            <a:off x="5684035" y="2596527"/>
            <a:ext cx="1054699" cy="4261473"/>
          </a:xfrm>
          <a:prstGeom prst="rect">
            <a:avLst/>
          </a:prstGeom>
        </p:spPr>
      </p:pic>
      <p:sp>
        <p:nvSpPr>
          <p:cNvPr id="20" name="CuadroTexto 19"/>
          <p:cNvSpPr txBox="1"/>
          <p:nvPr/>
        </p:nvSpPr>
        <p:spPr>
          <a:xfrm>
            <a:off x="6995974" y="1682105"/>
            <a:ext cx="3648343" cy="1600438"/>
          </a:xfrm>
          <a:prstGeom prst="rect">
            <a:avLst/>
          </a:prstGeom>
          <a:noFill/>
        </p:spPr>
        <p:txBody>
          <a:bodyPr wrap="square" rtlCol="0">
            <a:spAutoFit/>
          </a:bodyPr>
          <a:lstStyle/>
          <a:p>
            <a:pPr algn="ctr"/>
            <a:endParaRPr lang="es-MX" sz="1400" b="1" dirty="0" smtClean="0">
              <a:solidFill>
                <a:srgbClr val="002060"/>
              </a:solidFill>
              <a:latin typeface="Comic Sans MS" panose="030F0702030302020204" pitchFamily="66" charset="0"/>
            </a:endParaRPr>
          </a:p>
          <a:p>
            <a:pPr algn="ctr"/>
            <a:r>
              <a:rPr lang="es-MX" sz="1400" b="1" dirty="0" smtClean="0">
                <a:solidFill>
                  <a:srgbClr val="002060"/>
                </a:solidFill>
                <a:latin typeface="Comic Sans MS" panose="030F0702030302020204" pitchFamily="66" charset="0"/>
              </a:rPr>
              <a:t>PORTAFOLIO TECNOL</a:t>
            </a:r>
            <a:r>
              <a:rPr lang="es-ES" sz="1400" b="1" dirty="0" err="1" smtClean="0">
                <a:solidFill>
                  <a:srgbClr val="002060"/>
                </a:solidFill>
                <a:latin typeface="Comic Sans MS" panose="030F0702030302020204" pitchFamily="66" charset="0"/>
              </a:rPr>
              <a:t>Ó</a:t>
            </a:r>
            <a:r>
              <a:rPr lang="es-MX" sz="1400" b="1" dirty="0" smtClean="0">
                <a:solidFill>
                  <a:srgbClr val="002060"/>
                </a:solidFill>
                <a:latin typeface="Comic Sans MS" panose="030F0702030302020204" pitchFamily="66" charset="0"/>
              </a:rPr>
              <a:t>GICO</a:t>
            </a:r>
          </a:p>
          <a:p>
            <a:pPr algn="ctr"/>
            <a:endParaRPr lang="es-MX" sz="1400" b="1" dirty="0">
              <a:solidFill>
                <a:srgbClr val="002060"/>
              </a:solidFill>
              <a:latin typeface="Comic Sans MS" panose="030F0702030302020204" pitchFamily="66" charset="0"/>
            </a:endParaRPr>
          </a:p>
          <a:p>
            <a:pPr algn="ctr"/>
            <a:r>
              <a:rPr lang="es-MX" sz="1400" b="1" dirty="0" smtClean="0">
                <a:solidFill>
                  <a:srgbClr val="002060"/>
                </a:solidFill>
                <a:latin typeface="Comic Sans MS" panose="030F0702030302020204" pitchFamily="66" charset="0"/>
              </a:rPr>
              <a:t>Documento </a:t>
            </a:r>
            <a:r>
              <a:rPr lang="es-MX" sz="1400" b="1" dirty="0">
                <a:solidFill>
                  <a:srgbClr val="002060"/>
                </a:solidFill>
                <a:latin typeface="Comic Sans MS" panose="030F0702030302020204" pitchFamily="66" charset="0"/>
              </a:rPr>
              <a:t>en el cual se detallan los módulos desarrollados para la intranet del Centro de Servicios </a:t>
            </a:r>
            <a:br>
              <a:rPr lang="es-MX" sz="1400" b="1" dirty="0">
                <a:solidFill>
                  <a:srgbClr val="002060"/>
                </a:solidFill>
                <a:latin typeface="Comic Sans MS" panose="030F0702030302020204" pitchFamily="66" charset="0"/>
              </a:rPr>
            </a:br>
            <a:r>
              <a:rPr lang="es-MX" sz="1400" b="1" dirty="0">
                <a:solidFill>
                  <a:srgbClr val="002060"/>
                </a:solidFill>
                <a:latin typeface="Comic Sans MS" panose="030F0702030302020204" pitchFamily="66" charset="0"/>
              </a:rPr>
              <a:t>2 Versiones (2014-2017)</a:t>
            </a:r>
            <a:endParaRPr lang="es-CO" sz="1400" b="1" dirty="0">
              <a:solidFill>
                <a:srgbClr val="002060"/>
              </a:solidFill>
              <a:latin typeface="Comic Sans MS" panose="030F0702030302020204" pitchFamily="66" charset="0"/>
            </a:endParaRPr>
          </a:p>
        </p:txBody>
      </p:sp>
      <p:graphicFrame>
        <p:nvGraphicFramePr>
          <p:cNvPr id="22" name="Diagrama 21"/>
          <p:cNvGraphicFramePr/>
          <p:nvPr>
            <p:extLst>
              <p:ext uri="{D42A27DB-BD31-4B8C-83A1-F6EECF244321}">
                <p14:modId xmlns:p14="http://schemas.microsoft.com/office/powerpoint/2010/main" val="2442604588"/>
              </p:ext>
            </p:extLst>
          </p:nvPr>
        </p:nvGraphicFramePr>
        <p:xfrm>
          <a:off x="7428279" y="3641589"/>
          <a:ext cx="3228692" cy="2945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8" name="Imagen 27"/>
          <p:cNvPicPr>
            <a:picLocks noChangeAspect="1"/>
          </p:cNvPicPr>
          <p:nvPr/>
        </p:nvPicPr>
        <p:blipFill rotWithShape="1">
          <a:blip r:embed="rId9"/>
          <a:srcRect l="49620" b="40665"/>
          <a:stretch/>
        </p:blipFill>
        <p:spPr>
          <a:xfrm>
            <a:off x="749160" y="3449318"/>
            <a:ext cx="4093278" cy="3175123"/>
          </a:xfrm>
          <a:prstGeom prst="rect">
            <a:avLst/>
          </a:prstGeom>
        </p:spPr>
      </p:pic>
      <p:pic>
        <p:nvPicPr>
          <p:cNvPr id="36" name="Imagen 35"/>
          <p:cNvPicPr>
            <a:picLocks noChangeAspect="1"/>
          </p:cNvPicPr>
          <p:nvPr/>
        </p:nvPicPr>
        <p:blipFill>
          <a:blip r:embed="rId10"/>
          <a:stretch>
            <a:fillRect/>
          </a:stretch>
        </p:blipFill>
        <p:spPr>
          <a:xfrm>
            <a:off x="7144900" y="3345834"/>
            <a:ext cx="4090771" cy="3176291"/>
          </a:xfrm>
          <a:prstGeom prst="rect">
            <a:avLst/>
          </a:prstGeom>
        </p:spPr>
      </p:pic>
      <p:pic>
        <p:nvPicPr>
          <p:cNvPr id="38" name="Imagen 37"/>
          <p:cNvPicPr>
            <a:picLocks noChangeAspect="1"/>
          </p:cNvPicPr>
          <p:nvPr/>
        </p:nvPicPr>
        <p:blipFill>
          <a:blip r:embed="rId11"/>
          <a:stretch>
            <a:fillRect/>
          </a:stretch>
        </p:blipFill>
        <p:spPr>
          <a:xfrm>
            <a:off x="7887513" y="3949894"/>
            <a:ext cx="2772153" cy="2009256"/>
          </a:xfrm>
          <a:prstGeom prst="rect">
            <a:avLst/>
          </a:prstGeom>
        </p:spPr>
      </p:pic>
      <p:pic>
        <p:nvPicPr>
          <p:cNvPr id="39" name="Imagen 38"/>
          <p:cNvPicPr>
            <a:picLocks noChangeAspect="1"/>
          </p:cNvPicPr>
          <p:nvPr/>
        </p:nvPicPr>
        <p:blipFill>
          <a:blip r:embed="rId12"/>
          <a:stretch>
            <a:fillRect/>
          </a:stretch>
        </p:blipFill>
        <p:spPr>
          <a:xfrm>
            <a:off x="8028811" y="3598500"/>
            <a:ext cx="2890035" cy="2712043"/>
          </a:xfrm>
          <a:prstGeom prst="rect">
            <a:avLst/>
          </a:prstGeom>
        </p:spPr>
      </p:pic>
      <p:pic>
        <p:nvPicPr>
          <p:cNvPr id="40" name="Imagen 39"/>
          <p:cNvPicPr>
            <a:picLocks noChangeAspect="1"/>
          </p:cNvPicPr>
          <p:nvPr/>
        </p:nvPicPr>
        <p:blipFill>
          <a:blip r:embed="rId13"/>
          <a:stretch>
            <a:fillRect/>
          </a:stretch>
        </p:blipFill>
        <p:spPr>
          <a:xfrm>
            <a:off x="1344511" y="3995196"/>
            <a:ext cx="2773920" cy="2011854"/>
          </a:xfrm>
          <a:prstGeom prst="rect">
            <a:avLst/>
          </a:prstGeom>
        </p:spPr>
      </p:pic>
      <p:pic>
        <p:nvPicPr>
          <p:cNvPr id="41" name="Imagen 40"/>
          <p:cNvPicPr>
            <a:picLocks noChangeAspect="1"/>
          </p:cNvPicPr>
          <p:nvPr/>
        </p:nvPicPr>
        <p:blipFill rotWithShape="1">
          <a:blip r:embed="rId14"/>
          <a:srcRect t="12880" b="13029"/>
          <a:stretch/>
        </p:blipFill>
        <p:spPr>
          <a:xfrm>
            <a:off x="539512" y="3468414"/>
            <a:ext cx="4608975" cy="3247696"/>
          </a:xfrm>
          <a:prstGeom prst="rect">
            <a:avLst/>
          </a:prstGeom>
        </p:spPr>
      </p:pic>
      <p:pic>
        <p:nvPicPr>
          <p:cNvPr id="42" name="Imagen 41"/>
          <p:cNvPicPr>
            <a:picLocks noChangeAspect="1"/>
          </p:cNvPicPr>
          <p:nvPr/>
        </p:nvPicPr>
        <p:blipFill rotWithShape="1">
          <a:blip r:embed="rId15"/>
          <a:srcRect b="53276"/>
          <a:stretch/>
        </p:blipFill>
        <p:spPr>
          <a:xfrm>
            <a:off x="-1152600" y="0"/>
            <a:ext cx="9059441" cy="1447068"/>
          </a:xfrm>
          <a:prstGeom prst="rect">
            <a:avLst/>
          </a:prstGeom>
        </p:spPr>
      </p:pic>
    </p:spTree>
    <p:extLst>
      <p:ext uri="{BB962C8B-B14F-4D97-AF65-F5344CB8AC3E}">
        <p14:creationId xmlns:p14="http://schemas.microsoft.com/office/powerpoint/2010/main" val="30255399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0" y="0"/>
            <a:ext cx="12614331" cy="6884126"/>
            <a:chOff x="28541" y="0"/>
            <a:chExt cx="12614331" cy="6884126"/>
          </a:xfrm>
        </p:grpSpPr>
        <p:grpSp>
          <p:nvGrpSpPr>
            <p:cNvPr id="15" name="Grupo 14"/>
            <p:cNvGrpSpPr/>
            <p:nvPr/>
          </p:nvGrpSpPr>
          <p:grpSpPr>
            <a:xfrm>
              <a:off x="28541" y="0"/>
              <a:ext cx="12614331" cy="6884126"/>
              <a:chOff x="80792" y="335825"/>
              <a:chExt cx="12614331" cy="6884126"/>
            </a:xfrm>
          </p:grpSpPr>
          <p:grpSp>
            <p:nvGrpSpPr>
              <p:cNvPr id="9" name="Grupo 8"/>
              <p:cNvGrpSpPr/>
              <p:nvPr/>
            </p:nvGrpSpPr>
            <p:grpSpPr>
              <a:xfrm>
                <a:off x="137063" y="335825"/>
                <a:ext cx="12558060" cy="6884126"/>
                <a:chOff x="150126" y="348888"/>
                <a:chExt cx="12558060" cy="6884126"/>
              </a:xfrm>
            </p:grpSpPr>
            <p:grpSp>
              <p:nvGrpSpPr>
                <p:cNvPr id="3" name="Grupo 2"/>
                <p:cNvGrpSpPr/>
                <p:nvPr/>
              </p:nvGrpSpPr>
              <p:grpSpPr>
                <a:xfrm>
                  <a:off x="150126" y="348888"/>
                  <a:ext cx="12135729" cy="6884126"/>
                  <a:chOff x="150126" y="348888"/>
                  <a:chExt cx="12135729" cy="6884126"/>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150126" y="348888"/>
                    <a:ext cx="12135729" cy="6884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038497" y="2241216"/>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pic>
        <p:nvPicPr>
          <p:cNvPr id="30" name="Imagen 29"/>
          <p:cNvPicPr>
            <a:picLocks noChangeAspect="1"/>
          </p:cNvPicPr>
          <p:nvPr/>
        </p:nvPicPr>
        <p:blipFill>
          <a:blip r:embed="rId3"/>
          <a:stretch>
            <a:fillRect/>
          </a:stretch>
        </p:blipFill>
        <p:spPr>
          <a:xfrm>
            <a:off x="31378" y="-43447"/>
            <a:ext cx="3292125" cy="1066892"/>
          </a:xfrm>
          <a:prstGeom prst="rect">
            <a:avLst/>
          </a:prstGeom>
        </p:spPr>
      </p:pic>
      <p:sp>
        <p:nvSpPr>
          <p:cNvPr id="4" name="Rectángulo 3"/>
          <p:cNvSpPr/>
          <p:nvPr/>
        </p:nvSpPr>
        <p:spPr>
          <a:xfrm>
            <a:off x="461794" y="1229810"/>
            <a:ext cx="4389848" cy="1600438"/>
          </a:xfrm>
          <a:prstGeom prst="rect">
            <a:avLst/>
          </a:prstGeom>
        </p:spPr>
        <p:txBody>
          <a:bodyPr wrap="square">
            <a:spAutoFit/>
          </a:bodyPr>
          <a:lstStyle/>
          <a:p>
            <a:pPr algn="ctr"/>
            <a:r>
              <a:rPr lang="es-MX" sz="1400" b="1" dirty="0" smtClean="0">
                <a:solidFill>
                  <a:srgbClr val="002060"/>
                </a:solidFill>
                <a:latin typeface="Comic Sans MS" panose="030F0702030302020204" pitchFamily="66" charset="0"/>
              </a:rPr>
              <a:t>MANUAL DE FUNCIONES </a:t>
            </a:r>
          </a:p>
          <a:p>
            <a:pPr algn="ctr"/>
            <a:endParaRPr lang="es-MX" sz="1400" dirty="0">
              <a:solidFill>
                <a:srgbClr val="002060"/>
              </a:solidFill>
              <a:latin typeface="Comic Sans MS" panose="030F0702030302020204" pitchFamily="66" charset="0"/>
            </a:endParaRPr>
          </a:p>
          <a:p>
            <a:pPr algn="ctr"/>
            <a:r>
              <a:rPr lang="es-MX" sz="1400" dirty="0" smtClean="0">
                <a:solidFill>
                  <a:srgbClr val="002060"/>
                </a:solidFill>
                <a:latin typeface="Comic Sans MS" panose="030F0702030302020204" pitchFamily="66" charset="0"/>
              </a:rPr>
              <a:t>Documento </a:t>
            </a:r>
            <a:r>
              <a:rPr lang="es-MX" sz="1400" dirty="0">
                <a:solidFill>
                  <a:srgbClr val="002060"/>
                </a:solidFill>
                <a:latin typeface="Comic Sans MS" panose="030F0702030302020204" pitchFamily="66" charset="0"/>
              </a:rPr>
              <a:t>mediante el cual se establecen las funciones de los Servidores Judiciales del </a:t>
            </a:r>
            <a:r>
              <a:rPr lang="es-MX" sz="1400" dirty="0" smtClean="0">
                <a:solidFill>
                  <a:srgbClr val="002060"/>
                </a:solidFill>
                <a:latin typeface="Comic Sans MS" panose="030F0702030302020204" pitchFamily="66" charset="0"/>
              </a:rPr>
              <a:t>Centro </a:t>
            </a:r>
            <a:r>
              <a:rPr lang="es-MX" sz="1400" dirty="0">
                <a:solidFill>
                  <a:srgbClr val="002060"/>
                </a:solidFill>
                <a:latin typeface="Comic Sans MS" panose="030F0702030302020204" pitchFamily="66" charset="0"/>
              </a:rPr>
              <a:t>de </a:t>
            </a:r>
            <a:r>
              <a:rPr lang="es-MX" sz="1400" dirty="0" smtClean="0">
                <a:solidFill>
                  <a:srgbClr val="002060"/>
                </a:solidFill>
                <a:latin typeface="Comic Sans MS" panose="030F0702030302020204" pitchFamily="66" charset="0"/>
              </a:rPr>
              <a:t>Servicios</a:t>
            </a:r>
            <a:r>
              <a:rPr lang="es-MX" sz="1400" dirty="0">
                <a:solidFill>
                  <a:srgbClr val="002060"/>
                </a:solidFill>
                <a:latin typeface="Comic Sans MS" panose="030F0702030302020204" pitchFamily="66" charset="0"/>
              </a:rPr>
              <a:t>, teniendo en cuenta sus áreas funcionales. </a:t>
            </a:r>
            <a:br>
              <a:rPr lang="es-MX" sz="1400" dirty="0">
                <a:solidFill>
                  <a:srgbClr val="002060"/>
                </a:solidFill>
                <a:latin typeface="Comic Sans MS" panose="030F0702030302020204" pitchFamily="66" charset="0"/>
              </a:rPr>
            </a:br>
            <a:r>
              <a:rPr lang="es-MX" sz="1400" dirty="0">
                <a:solidFill>
                  <a:srgbClr val="002060"/>
                </a:solidFill>
                <a:latin typeface="Comic Sans MS" panose="030F0702030302020204" pitchFamily="66" charset="0"/>
              </a:rPr>
              <a:t> 3 Versiones (2014-2019)</a:t>
            </a:r>
            <a:endParaRPr lang="es-CO" sz="1400" dirty="0">
              <a:solidFill>
                <a:srgbClr val="002060"/>
              </a:solidFill>
              <a:latin typeface="Comic Sans MS" panose="030F0702030302020204" pitchFamily="66" charset="0"/>
            </a:endParaRPr>
          </a:p>
        </p:txBody>
      </p:sp>
      <p:sp>
        <p:nvSpPr>
          <p:cNvPr id="6" name="Rectángulo 5"/>
          <p:cNvSpPr/>
          <p:nvPr/>
        </p:nvSpPr>
        <p:spPr>
          <a:xfrm>
            <a:off x="7057860" y="2146140"/>
            <a:ext cx="4230750" cy="1600438"/>
          </a:xfrm>
          <a:prstGeom prst="rect">
            <a:avLst/>
          </a:prstGeom>
        </p:spPr>
        <p:txBody>
          <a:bodyPr wrap="square">
            <a:spAutoFit/>
          </a:bodyPr>
          <a:lstStyle/>
          <a:p>
            <a:pPr algn="ctr"/>
            <a:r>
              <a:rPr lang="es-MX" sz="1400" b="1" dirty="0" smtClean="0">
                <a:solidFill>
                  <a:srgbClr val="002060"/>
                </a:solidFill>
                <a:latin typeface="Comic Sans MS" panose="030F0702030302020204" pitchFamily="66" charset="0"/>
              </a:rPr>
              <a:t>COMITÉ DE SEGUMIENTO Y CONTROL</a:t>
            </a:r>
            <a:r>
              <a:rPr lang="es-MX" sz="1400" dirty="0">
                <a:solidFill>
                  <a:srgbClr val="36474F"/>
                </a:solidFill>
                <a:latin typeface="Nexa"/>
              </a:rPr>
              <a:t> </a:t>
            </a:r>
            <a:endParaRPr lang="es-MX" sz="1400" dirty="0" smtClean="0">
              <a:solidFill>
                <a:srgbClr val="36474F"/>
              </a:solidFill>
              <a:latin typeface="Nexa"/>
            </a:endParaRPr>
          </a:p>
          <a:p>
            <a:pPr algn="ctr"/>
            <a:endParaRPr lang="es-MX" sz="1400" dirty="0">
              <a:solidFill>
                <a:srgbClr val="36474F"/>
              </a:solidFill>
              <a:latin typeface="Nexa"/>
            </a:endParaRPr>
          </a:p>
          <a:p>
            <a:pPr algn="ctr"/>
            <a:r>
              <a:rPr lang="es-MX" sz="1400" dirty="0" smtClean="0">
                <a:solidFill>
                  <a:srgbClr val="002060"/>
                </a:solidFill>
                <a:latin typeface="Comic Sans MS" panose="030F0702030302020204" pitchFamily="66" charset="0"/>
              </a:rPr>
              <a:t>Instancia </a:t>
            </a:r>
            <a:r>
              <a:rPr lang="es-MX" sz="1400" dirty="0">
                <a:solidFill>
                  <a:srgbClr val="002060"/>
                </a:solidFill>
                <a:latin typeface="Comic Sans MS" panose="030F0702030302020204" pitchFamily="66" charset="0"/>
              </a:rPr>
              <a:t>de control y seguimiento de la gestión realizada por el Centro de Servicios, a través de la información aportada por la Coordinación del Centro de Servicios.</a:t>
            </a:r>
            <a:br>
              <a:rPr lang="es-MX" sz="1400" dirty="0">
                <a:solidFill>
                  <a:srgbClr val="002060"/>
                </a:solidFill>
                <a:latin typeface="Comic Sans MS" panose="030F0702030302020204" pitchFamily="66" charset="0"/>
              </a:rPr>
            </a:br>
            <a:r>
              <a:rPr lang="es-MX" sz="1400" dirty="0">
                <a:solidFill>
                  <a:srgbClr val="002060"/>
                </a:solidFill>
                <a:latin typeface="Comic Sans MS" panose="030F0702030302020204" pitchFamily="66" charset="0"/>
              </a:rPr>
              <a:t>Durante el año 2019 se realizaron 16 reuniones</a:t>
            </a:r>
            <a:endParaRPr lang="es-CO" sz="1400" dirty="0"/>
          </a:p>
        </p:txBody>
      </p:sp>
      <p:pic>
        <p:nvPicPr>
          <p:cNvPr id="10" name="Imagen 9"/>
          <p:cNvPicPr>
            <a:picLocks noChangeAspect="1"/>
          </p:cNvPicPr>
          <p:nvPr/>
        </p:nvPicPr>
        <p:blipFill>
          <a:blip r:embed="rId4"/>
          <a:stretch>
            <a:fillRect/>
          </a:stretch>
        </p:blipFill>
        <p:spPr>
          <a:xfrm>
            <a:off x="5528239" y="2596527"/>
            <a:ext cx="1054699" cy="4261473"/>
          </a:xfrm>
          <a:prstGeom prst="rect">
            <a:avLst/>
          </a:prstGeom>
        </p:spPr>
      </p:pic>
      <p:pic>
        <p:nvPicPr>
          <p:cNvPr id="12" name="Imagen 11"/>
          <p:cNvPicPr>
            <a:picLocks noChangeAspect="1"/>
          </p:cNvPicPr>
          <p:nvPr/>
        </p:nvPicPr>
        <p:blipFill rotWithShape="1">
          <a:blip r:embed="rId5"/>
          <a:srcRect b="14087"/>
          <a:stretch/>
        </p:blipFill>
        <p:spPr>
          <a:xfrm>
            <a:off x="7259535" y="3790025"/>
            <a:ext cx="4029075" cy="2291305"/>
          </a:xfrm>
          <a:prstGeom prst="rect">
            <a:avLst/>
          </a:prstGeom>
        </p:spPr>
      </p:pic>
      <p:pic>
        <p:nvPicPr>
          <p:cNvPr id="19" name="Imagen 18"/>
          <p:cNvPicPr>
            <a:picLocks noChangeAspect="1"/>
          </p:cNvPicPr>
          <p:nvPr/>
        </p:nvPicPr>
        <p:blipFill rotWithShape="1">
          <a:blip r:embed="rId6"/>
          <a:srcRect l="49478" b="40229"/>
          <a:stretch/>
        </p:blipFill>
        <p:spPr>
          <a:xfrm>
            <a:off x="816795" y="3043996"/>
            <a:ext cx="4034847" cy="2789645"/>
          </a:xfrm>
          <a:prstGeom prst="rect">
            <a:avLst/>
          </a:prstGeom>
        </p:spPr>
      </p:pic>
      <p:pic>
        <p:nvPicPr>
          <p:cNvPr id="21" name="Imagen 20"/>
          <p:cNvPicPr>
            <a:picLocks noChangeAspect="1"/>
          </p:cNvPicPr>
          <p:nvPr/>
        </p:nvPicPr>
        <p:blipFill>
          <a:blip r:embed="rId7"/>
          <a:stretch>
            <a:fillRect/>
          </a:stretch>
        </p:blipFill>
        <p:spPr>
          <a:xfrm>
            <a:off x="1570660" y="3585697"/>
            <a:ext cx="1298561" cy="1700931"/>
          </a:xfrm>
          <a:prstGeom prst="rect">
            <a:avLst/>
          </a:prstGeom>
        </p:spPr>
      </p:pic>
      <p:pic>
        <p:nvPicPr>
          <p:cNvPr id="22" name="Imagen 21"/>
          <p:cNvPicPr>
            <a:picLocks noChangeAspect="1"/>
          </p:cNvPicPr>
          <p:nvPr/>
        </p:nvPicPr>
        <p:blipFill>
          <a:blip r:embed="rId8"/>
          <a:stretch>
            <a:fillRect/>
          </a:stretch>
        </p:blipFill>
        <p:spPr>
          <a:xfrm>
            <a:off x="3032902" y="3722618"/>
            <a:ext cx="1103472" cy="1469263"/>
          </a:xfrm>
          <a:prstGeom prst="rect">
            <a:avLst/>
          </a:prstGeom>
        </p:spPr>
      </p:pic>
    </p:spTree>
    <p:extLst>
      <p:ext uri="{BB962C8B-B14F-4D97-AF65-F5344CB8AC3E}">
        <p14:creationId xmlns:p14="http://schemas.microsoft.com/office/powerpoint/2010/main" val="25082771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11504" y="12726"/>
            <a:ext cx="12614331" cy="6884126"/>
            <a:chOff x="28541" y="0"/>
            <a:chExt cx="12614331" cy="6884126"/>
          </a:xfrm>
        </p:grpSpPr>
        <p:grpSp>
          <p:nvGrpSpPr>
            <p:cNvPr id="15" name="Grupo 14"/>
            <p:cNvGrpSpPr/>
            <p:nvPr/>
          </p:nvGrpSpPr>
          <p:grpSpPr>
            <a:xfrm>
              <a:off x="28541" y="0"/>
              <a:ext cx="12614331" cy="6884126"/>
              <a:chOff x="80792" y="335825"/>
              <a:chExt cx="12614331" cy="6884126"/>
            </a:xfrm>
          </p:grpSpPr>
          <p:grpSp>
            <p:nvGrpSpPr>
              <p:cNvPr id="9" name="Grupo 8"/>
              <p:cNvGrpSpPr/>
              <p:nvPr/>
            </p:nvGrpSpPr>
            <p:grpSpPr>
              <a:xfrm>
                <a:off x="137063" y="335825"/>
                <a:ext cx="12558060" cy="6884126"/>
                <a:chOff x="150126" y="348888"/>
                <a:chExt cx="12558060" cy="6884126"/>
              </a:xfrm>
            </p:grpSpPr>
            <p:grpSp>
              <p:nvGrpSpPr>
                <p:cNvPr id="3" name="Grupo 2"/>
                <p:cNvGrpSpPr/>
                <p:nvPr/>
              </p:nvGrpSpPr>
              <p:grpSpPr>
                <a:xfrm>
                  <a:off x="150126" y="348888"/>
                  <a:ext cx="12135729" cy="6884126"/>
                  <a:chOff x="150126" y="348888"/>
                  <a:chExt cx="12135729" cy="6884126"/>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150126" y="348888"/>
                    <a:ext cx="12135729" cy="6884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3593" y="2121359"/>
                  <a:ext cx="1272217" cy="1265328"/>
                </a:xfrm>
                <a:prstGeom prst="rect">
                  <a:avLst/>
                </a:prstGeom>
              </p:spPr>
            </p:pic>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37" name="Rectángulo 36"/>
          <p:cNvSpPr/>
          <p:nvPr/>
        </p:nvSpPr>
        <p:spPr>
          <a:xfrm>
            <a:off x="432089" y="3532333"/>
            <a:ext cx="6096000" cy="369332"/>
          </a:xfrm>
          <a:prstGeom prst="rect">
            <a:avLst/>
          </a:prstGeom>
        </p:spPr>
        <p:txBody>
          <a:bodyPr>
            <a:spAutoFit/>
          </a:bodyPr>
          <a:lstStyle/>
          <a:p>
            <a:pPr algn="ctr"/>
            <a:endParaRPr lang="es-CO" dirty="0">
              <a:solidFill>
                <a:srgbClr val="002060"/>
              </a:solidFill>
              <a:latin typeface="Comic Sans MS" panose="030F0702030302020204" pitchFamily="66" charset="0"/>
            </a:endParaRPr>
          </a:p>
        </p:txBody>
      </p:sp>
      <p:sp>
        <p:nvSpPr>
          <p:cNvPr id="4" name="Rectángulo 3"/>
          <p:cNvSpPr/>
          <p:nvPr/>
        </p:nvSpPr>
        <p:spPr>
          <a:xfrm>
            <a:off x="1778864" y="1823322"/>
            <a:ext cx="7146451" cy="1200329"/>
          </a:xfrm>
          <a:prstGeom prst="rect">
            <a:avLst/>
          </a:prstGeom>
        </p:spPr>
        <p:txBody>
          <a:bodyPr wrap="square">
            <a:spAutoFit/>
          </a:bodyPr>
          <a:lstStyle/>
          <a:p>
            <a:pPr algn="ctr"/>
            <a:r>
              <a:rPr lang="es-MX" dirty="0" smtClean="0">
                <a:solidFill>
                  <a:srgbClr val="002060"/>
                </a:solidFill>
                <a:latin typeface="Comic Sans MS" panose="030F0702030302020204" pitchFamily="66" charset="0"/>
              </a:rPr>
              <a:t>En </a:t>
            </a:r>
            <a:r>
              <a:rPr lang="es-MX" dirty="0">
                <a:solidFill>
                  <a:srgbClr val="002060"/>
                </a:solidFill>
                <a:latin typeface="Comic Sans MS" panose="030F0702030302020204" pitchFamily="66" charset="0"/>
              </a:rPr>
              <a:t>el marco de la implementación de un modelo de gestión basado en procesos y en pro de incrementar la satisfacción de los usuarios de la Rama Judicial, el Centro se certificó en la Norma NTC ISO 9001:2015 de Gestión de Calidad.</a:t>
            </a:r>
            <a:endParaRPr lang="es-CO" dirty="0">
              <a:solidFill>
                <a:srgbClr val="002060"/>
              </a:solidFill>
              <a:latin typeface="Comic Sans MS" panose="030F0702030302020204" pitchFamily="66" charset="0"/>
            </a:endParaRPr>
          </a:p>
        </p:txBody>
      </p:sp>
      <p:pic>
        <p:nvPicPr>
          <p:cNvPr id="12" name="Imagen 11"/>
          <p:cNvPicPr>
            <a:picLocks noChangeAspect="1"/>
          </p:cNvPicPr>
          <p:nvPr/>
        </p:nvPicPr>
        <p:blipFill>
          <a:blip r:embed="rId4"/>
          <a:stretch>
            <a:fillRect/>
          </a:stretch>
        </p:blipFill>
        <p:spPr>
          <a:xfrm>
            <a:off x="7077588" y="4038734"/>
            <a:ext cx="913720" cy="860247"/>
          </a:xfrm>
          <a:prstGeom prst="rect">
            <a:avLst/>
          </a:prstGeom>
        </p:spPr>
      </p:pic>
      <p:pic>
        <p:nvPicPr>
          <p:cNvPr id="16" name="Imagen 15"/>
          <p:cNvPicPr>
            <a:picLocks noChangeAspect="1"/>
          </p:cNvPicPr>
          <p:nvPr/>
        </p:nvPicPr>
        <p:blipFill>
          <a:blip r:embed="rId4"/>
          <a:stretch>
            <a:fillRect/>
          </a:stretch>
        </p:blipFill>
        <p:spPr>
          <a:xfrm>
            <a:off x="7018870" y="5444227"/>
            <a:ext cx="838859" cy="804307"/>
          </a:xfrm>
          <a:prstGeom prst="rect">
            <a:avLst/>
          </a:prstGeom>
        </p:spPr>
      </p:pic>
      <p:sp>
        <p:nvSpPr>
          <p:cNvPr id="17" name="CuadroTexto 16"/>
          <p:cNvSpPr txBox="1"/>
          <p:nvPr/>
        </p:nvSpPr>
        <p:spPr>
          <a:xfrm>
            <a:off x="8150321" y="4091840"/>
            <a:ext cx="3464186" cy="523220"/>
          </a:xfrm>
          <a:prstGeom prst="rect">
            <a:avLst/>
          </a:prstGeom>
          <a:noFill/>
        </p:spPr>
        <p:txBody>
          <a:bodyPr wrap="square" rtlCol="0">
            <a:spAutoFit/>
          </a:bodyPr>
          <a:lstStyle/>
          <a:p>
            <a:r>
              <a:rPr lang="es-CO" sz="2800" dirty="0" smtClean="0">
                <a:solidFill>
                  <a:srgbClr val="002060"/>
                </a:solidFill>
                <a:latin typeface="Comic Sans MS" panose="030F0702030302020204" pitchFamily="66" charset="0"/>
              </a:rPr>
              <a:t>1 Auditoria Interna </a:t>
            </a:r>
            <a:endParaRPr lang="es-CO" sz="2800" dirty="0">
              <a:solidFill>
                <a:srgbClr val="002060"/>
              </a:solidFill>
              <a:latin typeface="Comic Sans MS" panose="030F0702030302020204" pitchFamily="66" charset="0"/>
            </a:endParaRPr>
          </a:p>
        </p:txBody>
      </p:sp>
      <p:sp>
        <p:nvSpPr>
          <p:cNvPr id="19" name="CuadroTexto 18"/>
          <p:cNvSpPr txBox="1"/>
          <p:nvPr/>
        </p:nvSpPr>
        <p:spPr>
          <a:xfrm>
            <a:off x="8034360" y="5519831"/>
            <a:ext cx="3941947" cy="523220"/>
          </a:xfrm>
          <a:prstGeom prst="rect">
            <a:avLst/>
          </a:prstGeom>
          <a:noFill/>
        </p:spPr>
        <p:txBody>
          <a:bodyPr wrap="square" rtlCol="0">
            <a:spAutoFit/>
          </a:bodyPr>
          <a:lstStyle/>
          <a:p>
            <a:r>
              <a:rPr lang="es-CO" sz="2800" dirty="0" smtClean="0">
                <a:solidFill>
                  <a:srgbClr val="002060"/>
                </a:solidFill>
                <a:latin typeface="Comic Sans MS" panose="030F0702030302020204" pitchFamily="66" charset="0"/>
              </a:rPr>
              <a:t>1 Auditoria Externa</a:t>
            </a:r>
            <a:endParaRPr lang="es-CO" sz="2800" dirty="0">
              <a:solidFill>
                <a:srgbClr val="002060"/>
              </a:solidFill>
              <a:latin typeface="Comic Sans MS" panose="030F0702030302020204" pitchFamily="66" charset="0"/>
            </a:endParaRPr>
          </a:p>
        </p:txBody>
      </p:sp>
      <p:pic>
        <p:nvPicPr>
          <p:cNvPr id="23" name="Imagen 22"/>
          <p:cNvPicPr>
            <a:picLocks noChangeAspect="1"/>
          </p:cNvPicPr>
          <p:nvPr/>
        </p:nvPicPr>
        <p:blipFill rotWithShape="1">
          <a:blip r:embed="rId5">
            <a:extLst>
              <a:ext uri="{28A0092B-C50C-407E-A947-70E740481C1C}">
                <a14:useLocalDpi xmlns:a14="http://schemas.microsoft.com/office/drawing/2010/main" val="0"/>
              </a:ext>
            </a:extLst>
          </a:blip>
          <a:srcRect b="15668"/>
          <a:stretch/>
        </p:blipFill>
        <p:spPr>
          <a:xfrm>
            <a:off x="6607" y="3008567"/>
            <a:ext cx="6679641" cy="3866754"/>
          </a:xfrm>
          <a:prstGeom prst="rect">
            <a:avLst/>
          </a:prstGeom>
        </p:spPr>
      </p:pic>
      <p:sp>
        <p:nvSpPr>
          <p:cNvPr id="25" name="Elipse 24"/>
          <p:cNvSpPr/>
          <p:nvPr/>
        </p:nvSpPr>
        <p:spPr>
          <a:xfrm>
            <a:off x="4781071" y="3895126"/>
            <a:ext cx="1785178" cy="1239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7" name="Imagen 26"/>
          <p:cNvPicPr>
            <a:picLocks noChangeAspect="1"/>
          </p:cNvPicPr>
          <p:nvPr/>
        </p:nvPicPr>
        <p:blipFill>
          <a:blip r:embed="rId6"/>
          <a:stretch>
            <a:fillRect/>
          </a:stretch>
        </p:blipFill>
        <p:spPr>
          <a:xfrm>
            <a:off x="5076685" y="4176938"/>
            <a:ext cx="1239710" cy="691080"/>
          </a:xfrm>
          <a:prstGeom prst="rect">
            <a:avLst/>
          </a:prstGeom>
        </p:spPr>
      </p:pic>
      <p:pic>
        <p:nvPicPr>
          <p:cNvPr id="6" name="Imagen 5"/>
          <p:cNvPicPr>
            <a:picLocks noChangeAspect="1"/>
          </p:cNvPicPr>
          <p:nvPr/>
        </p:nvPicPr>
        <p:blipFill rotWithShape="1">
          <a:blip r:embed="rId7"/>
          <a:srcRect b="47765"/>
          <a:stretch/>
        </p:blipFill>
        <p:spPr>
          <a:xfrm>
            <a:off x="-1069252" y="14311"/>
            <a:ext cx="9059441" cy="1617719"/>
          </a:xfrm>
          <a:prstGeom prst="rect">
            <a:avLst/>
          </a:prstGeom>
        </p:spPr>
      </p:pic>
    </p:spTree>
    <p:extLst>
      <p:ext uri="{BB962C8B-B14F-4D97-AF65-F5344CB8AC3E}">
        <p14:creationId xmlns:p14="http://schemas.microsoft.com/office/powerpoint/2010/main" val="39972647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p:cNvGrpSpPr/>
          <p:nvPr/>
        </p:nvGrpSpPr>
        <p:grpSpPr>
          <a:xfrm>
            <a:off x="-16404" y="0"/>
            <a:ext cx="12614331" cy="6884126"/>
            <a:chOff x="-16404" y="0"/>
            <a:chExt cx="12614331" cy="6884126"/>
          </a:xfrm>
        </p:grpSpPr>
        <p:grpSp>
          <p:nvGrpSpPr>
            <p:cNvPr id="11" name="Grupo 10"/>
            <p:cNvGrpSpPr/>
            <p:nvPr/>
          </p:nvGrpSpPr>
          <p:grpSpPr>
            <a:xfrm>
              <a:off x="-16404" y="0"/>
              <a:ext cx="12614331" cy="6884126"/>
              <a:chOff x="28541" y="0"/>
              <a:chExt cx="12614331" cy="6884126"/>
            </a:xfrm>
          </p:grpSpPr>
          <p:grpSp>
            <p:nvGrpSpPr>
              <p:cNvPr id="15" name="Grupo 14"/>
              <p:cNvGrpSpPr/>
              <p:nvPr/>
            </p:nvGrpSpPr>
            <p:grpSpPr>
              <a:xfrm>
                <a:off x="28541" y="0"/>
                <a:ext cx="12614331" cy="6884126"/>
                <a:chOff x="80792" y="335825"/>
                <a:chExt cx="12614331" cy="6884126"/>
              </a:xfrm>
            </p:grpSpPr>
            <p:grpSp>
              <p:nvGrpSpPr>
                <p:cNvPr id="9" name="Grupo 8"/>
                <p:cNvGrpSpPr/>
                <p:nvPr/>
              </p:nvGrpSpPr>
              <p:grpSpPr>
                <a:xfrm>
                  <a:off x="80792" y="335825"/>
                  <a:ext cx="12614331" cy="6884126"/>
                  <a:chOff x="93855" y="348888"/>
                  <a:chExt cx="12614331" cy="6884126"/>
                </a:xfrm>
              </p:grpSpPr>
              <p:grpSp>
                <p:nvGrpSpPr>
                  <p:cNvPr id="3" name="Grupo 2"/>
                  <p:cNvGrpSpPr/>
                  <p:nvPr/>
                </p:nvGrpSpPr>
                <p:grpSpPr>
                  <a:xfrm>
                    <a:off x="93855" y="348888"/>
                    <a:ext cx="12126686" cy="6884126"/>
                    <a:chOff x="93855" y="348888"/>
                    <a:chExt cx="12126686" cy="6884126"/>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93855" y="348888"/>
                      <a:ext cx="12126686" cy="6884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10" y="605718"/>
                    <a:ext cx="1272217" cy="1265328"/>
                  </a:xfrm>
                  <a:prstGeom prst="rect">
                    <a:avLst/>
                  </a:prstGeom>
                </p:spPr>
              </p:pic>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pic>
            <p:nvPicPr>
              <p:cNvPr id="25" name="Imagen 24"/>
              <p:cNvPicPr>
                <a:picLocks noChangeAspect="1"/>
              </p:cNvPicPr>
              <p:nvPr/>
            </p:nvPicPr>
            <p:blipFill>
              <a:blip r:embed="rId4"/>
              <a:stretch>
                <a:fillRect/>
              </a:stretch>
            </p:blipFill>
            <p:spPr>
              <a:xfrm>
                <a:off x="8741644" y="5600065"/>
                <a:ext cx="3292125" cy="1066892"/>
              </a:xfrm>
              <a:prstGeom prst="rect">
                <a:avLst/>
              </a:prstGeom>
            </p:spPr>
          </p:pic>
        </p:grpSp>
        <p:pic>
          <p:nvPicPr>
            <p:cNvPr id="10" name="Imagen 9"/>
            <p:cNvPicPr>
              <a:picLocks noChangeAspect="1"/>
            </p:cNvPicPr>
            <p:nvPr/>
          </p:nvPicPr>
          <p:blipFill>
            <a:blip r:embed="rId5"/>
            <a:stretch>
              <a:fillRect/>
            </a:stretch>
          </p:blipFill>
          <p:spPr>
            <a:xfrm>
              <a:off x="5995548" y="2287297"/>
              <a:ext cx="3733457" cy="3346994"/>
            </a:xfrm>
            <a:prstGeom prst="rect">
              <a:avLst/>
            </a:prstGeom>
          </p:spPr>
        </p:pic>
        <p:pic>
          <p:nvPicPr>
            <p:cNvPr id="12" name="Imagen 11"/>
            <p:cNvPicPr>
              <a:picLocks noChangeAspect="1"/>
            </p:cNvPicPr>
            <p:nvPr/>
          </p:nvPicPr>
          <p:blipFill>
            <a:blip r:embed="rId6"/>
            <a:stretch>
              <a:fillRect/>
            </a:stretch>
          </p:blipFill>
          <p:spPr>
            <a:xfrm>
              <a:off x="981460" y="2287317"/>
              <a:ext cx="4151736" cy="1908213"/>
            </a:xfrm>
            <a:prstGeom prst="rect">
              <a:avLst/>
            </a:prstGeom>
          </p:spPr>
        </p:pic>
        <p:pic>
          <p:nvPicPr>
            <p:cNvPr id="18" name="Imagen 17"/>
            <p:cNvPicPr>
              <a:picLocks noChangeAspect="1"/>
            </p:cNvPicPr>
            <p:nvPr/>
          </p:nvPicPr>
          <p:blipFill>
            <a:blip r:embed="rId7"/>
            <a:stretch>
              <a:fillRect/>
            </a:stretch>
          </p:blipFill>
          <p:spPr>
            <a:xfrm>
              <a:off x="9341761" y="4638906"/>
              <a:ext cx="749873" cy="579170"/>
            </a:xfrm>
            <a:prstGeom prst="rect">
              <a:avLst/>
            </a:prstGeom>
          </p:spPr>
        </p:pic>
        <p:pic>
          <p:nvPicPr>
            <p:cNvPr id="20" name="Imagen 19"/>
            <p:cNvPicPr>
              <a:picLocks noChangeAspect="1"/>
            </p:cNvPicPr>
            <p:nvPr/>
          </p:nvPicPr>
          <p:blipFill>
            <a:blip r:embed="rId7"/>
            <a:stretch>
              <a:fillRect/>
            </a:stretch>
          </p:blipFill>
          <p:spPr>
            <a:xfrm>
              <a:off x="8652984" y="3330636"/>
              <a:ext cx="749873" cy="579170"/>
            </a:xfrm>
            <a:prstGeom prst="rect">
              <a:avLst/>
            </a:prstGeom>
          </p:spPr>
        </p:pic>
      </p:grpSp>
    </p:spTree>
    <p:extLst>
      <p:ext uri="{BB962C8B-B14F-4D97-AF65-F5344CB8AC3E}">
        <p14:creationId xmlns:p14="http://schemas.microsoft.com/office/powerpoint/2010/main" val="2650874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p:cNvGrpSpPr/>
          <p:nvPr/>
        </p:nvGrpSpPr>
        <p:grpSpPr>
          <a:xfrm>
            <a:off x="0" y="14144"/>
            <a:ext cx="12614331" cy="6876482"/>
            <a:chOff x="0" y="-26013"/>
            <a:chExt cx="12614331" cy="6876482"/>
          </a:xfrm>
        </p:grpSpPr>
        <p:grpSp>
          <p:nvGrpSpPr>
            <p:cNvPr id="11" name="Grupo 10"/>
            <p:cNvGrpSpPr/>
            <p:nvPr/>
          </p:nvGrpSpPr>
          <p:grpSpPr>
            <a:xfrm>
              <a:off x="0" y="-26013"/>
              <a:ext cx="12614331" cy="6876482"/>
              <a:chOff x="28541" y="-26013"/>
              <a:chExt cx="12614331" cy="6876482"/>
            </a:xfrm>
          </p:grpSpPr>
          <p:grpSp>
            <p:nvGrpSpPr>
              <p:cNvPr id="15" name="Grupo 14"/>
              <p:cNvGrpSpPr/>
              <p:nvPr/>
            </p:nvGrpSpPr>
            <p:grpSpPr>
              <a:xfrm>
                <a:off x="28541" y="-26013"/>
                <a:ext cx="12614331" cy="6768189"/>
                <a:chOff x="80792" y="309812"/>
                <a:chExt cx="12614331" cy="6768189"/>
              </a:xfrm>
            </p:grpSpPr>
            <p:grpSp>
              <p:nvGrpSpPr>
                <p:cNvPr id="9" name="Grupo 8"/>
                <p:cNvGrpSpPr/>
                <p:nvPr/>
              </p:nvGrpSpPr>
              <p:grpSpPr>
                <a:xfrm>
                  <a:off x="146106" y="309812"/>
                  <a:ext cx="12549017" cy="6768189"/>
                  <a:chOff x="159169" y="322875"/>
                  <a:chExt cx="12549017" cy="6768189"/>
                </a:xfrm>
              </p:grpSpPr>
              <p:grpSp>
                <p:nvGrpSpPr>
                  <p:cNvPr id="3" name="Grupo 2"/>
                  <p:cNvGrpSpPr/>
                  <p:nvPr/>
                </p:nvGrpSpPr>
                <p:grpSpPr>
                  <a:xfrm>
                    <a:off x="159169" y="322875"/>
                    <a:ext cx="12126686" cy="6768189"/>
                    <a:chOff x="159169" y="322875"/>
                    <a:chExt cx="12126686" cy="6768189"/>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605"/>
                    <a:stretch/>
                  </p:blipFill>
                  <p:spPr bwMode="auto">
                    <a:xfrm>
                      <a:off x="159169" y="322875"/>
                      <a:ext cx="12126686" cy="676818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51" y="455986"/>
                    <a:ext cx="1272217" cy="1265328"/>
                  </a:xfrm>
                  <a:prstGeom prst="rect">
                    <a:avLst/>
                  </a:prstGeom>
                </p:spPr>
              </p:pic>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pic>
            <p:nvPicPr>
              <p:cNvPr id="25" name="Imagen 24"/>
              <p:cNvPicPr>
                <a:picLocks noChangeAspect="1"/>
              </p:cNvPicPr>
              <p:nvPr/>
            </p:nvPicPr>
            <p:blipFill>
              <a:blip r:embed="rId4"/>
              <a:stretch>
                <a:fillRect/>
              </a:stretch>
            </p:blipFill>
            <p:spPr>
              <a:xfrm>
                <a:off x="8590557" y="5783577"/>
                <a:ext cx="3292125" cy="1066892"/>
              </a:xfrm>
              <a:prstGeom prst="rect">
                <a:avLst/>
              </a:prstGeom>
            </p:spPr>
          </p:pic>
        </p:grpSp>
        <p:sp>
          <p:nvSpPr>
            <p:cNvPr id="4" name="Rectángulo 3"/>
            <p:cNvSpPr/>
            <p:nvPr/>
          </p:nvSpPr>
          <p:spPr>
            <a:xfrm>
              <a:off x="382128" y="1489971"/>
              <a:ext cx="6096000" cy="646331"/>
            </a:xfrm>
            <a:prstGeom prst="rect">
              <a:avLst/>
            </a:prstGeom>
          </p:spPr>
          <p:txBody>
            <a:bodyPr>
              <a:spAutoFit/>
            </a:bodyPr>
            <a:lstStyle/>
            <a:p>
              <a:pPr algn="ctr"/>
              <a:r>
                <a:rPr lang="es-MX" b="1" dirty="0">
                  <a:solidFill>
                    <a:srgbClr val="002060"/>
                  </a:solidFill>
                  <a:latin typeface="Comic Sans MS" panose="030F0702030302020204" pitchFamily="66" charset="0"/>
                </a:rPr>
                <a:t>El presente informe </a:t>
              </a:r>
              <a:r>
                <a:rPr lang="es-MX" b="1" dirty="0" smtClean="0">
                  <a:solidFill>
                    <a:srgbClr val="002060"/>
                  </a:solidFill>
                  <a:latin typeface="Comic Sans MS" panose="030F0702030302020204" pitchFamily="66" charset="0"/>
                </a:rPr>
                <a:t>detalla la </a:t>
              </a:r>
              <a:r>
                <a:rPr lang="es-MX" b="1" dirty="0">
                  <a:solidFill>
                    <a:srgbClr val="002060"/>
                  </a:solidFill>
                  <a:latin typeface="Comic Sans MS" panose="030F0702030302020204" pitchFamily="66" charset="0"/>
                </a:rPr>
                <a:t>Medición Integral del reparto de</a:t>
              </a:r>
              <a:r>
                <a:rPr lang="es-MX" dirty="0">
                  <a:solidFill>
                    <a:srgbClr val="002060"/>
                  </a:solidFill>
                  <a:latin typeface="Comic Sans MS" panose="030F0702030302020204" pitchFamily="66" charset="0"/>
                </a:rPr>
                <a:t>:</a:t>
              </a:r>
              <a:endParaRPr lang="es-CO" dirty="0">
                <a:solidFill>
                  <a:srgbClr val="002060"/>
                </a:solidFill>
                <a:latin typeface="Comic Sans MS" panose="030F0702030302020204" pitchFamily="66" charset="0"/>
              </a:endParaRPr>
            </a:p>
          </p:txBody>
        </p:sp>
        <p:sp>
          <p:nvSpPr>
            <p:cNvPr id="6" name="Rectángulo 5"/>
            <p:cNvSpPr/>
            <p:nvPr/>
          </p:nvSpPr>
          <p:spPr>
            <a:xfrm>
              <a:off x="1145206" y="2784525"/>
              <a:ext cx="6096000" cy="1477328"/>
            </a:xfrm>
            <a:prstGeom prst="rect">
              <a:avLst/>
            </a:prstGeom>
          </p:spPr>
          <p:txBody>
            <a:bodyPr>
              <a:spAutoFit/>
            </a:bodyPr>
            <a:lstStyle/>
            <a:p>
              <a:r>
                <a:rPr lang="es-MX" b="1" dirty="0">
                  <a:solidFill>
                    <a:srgbClr val="002060"/>
                  </a:solidFill>
                  <a:latin typeface="Comic Sans MS" panose="030F0702030302020204" pitchFamily="66" charset="0"/>
                </a:rPr>
                <a:t>Procesos Civiles y de Familia </a:t>
              </a:r>
              <a:r>
                <a:rPr lang="es-MX" dirty="0">
                  <a:solidFill>
                    <a:srgbClr val="002060"/>
                  </a:solidFill>
                  <a:latin typeface="Comic Sans MS" panose="030F0702030302020204" pitchFamily="66" charset="0"/>
                </a:rPr>
                <a:t/>
              </a:r>
              <a:br>
                <a:rPr lang="es-MX" dirty="0">
                  <a:solidFill>
                    <a:srgbClr val="002060"/>
                  </a:solidFill>
                  <a:latin typeface="Comic Sans MS" panose="030F0702030302020204" pitchFamily="66" charset="0"/>
                </a:rPr>
              </a:br>
              <a:endParaRPr lang="es-MX" b="1" dirty="0" smtClean="0">
                <a:solidFill>
                  <a:srgbClr val="002060"/>
                </a:solidFill>
                <a:latin typeface="Comic Sans MS" panose="030F0702030302020204" pitchFamily="66" charset="0"/>
              </a:endParaRPr>
            </a:p>
            <a:p>
              <a:r>
                <a:rPr lang="es-MX" b="1" dirty="0" smtClean="0">
                  <a:solidFill>
                    <a:srgbClr val="002060"/>
                  </a:solidFill>
                  <a:latin typeface="Comic Sans MS" panose="030F0702030302020204" pitchFamily="66" charset="0"/>
                </a:rPr>
                <a:t>Acciones </a:t>
              </a:r>
              <a:r>
                <a:rPr lang="es-MX" b="1" dirty="0">
                  <a:solidFill>
                    <a:srgbClr val="002060"/>
                  </a:solidFill>
                  <a:latin typeface="Comic Sans MS" panose="030F0702030302020204" pitchFamily="66" charset="0"/>
                </a:rPr>
                <a:t>Constitucionales</a:t>
              </a:r>
              <a:r>
                <a:rPr lang="es-MX" dirty="0">
                  <a:solidFill>
                    <a:srgbClr val="002060"/>
                  </a:solidFill>
                  <a:latin typeface="Comic Sans MS" panose="030F0702030302020204" pitchFamily="66" charset="0"/>
                </a:rPr>
                <a:t/>
              </a:r>
              <a:br>
                <a:rPr lang="es-MX" dirty="0">
                  <a:solidFill>
                    <a:srgbClr val="002060"/>
                  </a:solidFill>
                  <a:latin typeface="Comic Sans MS" panose="030F0702030302020204" pitchFamily="66" charset="0"/>
                </a:rPr>
              </a:br>
              <a:endParaRPr lang="es-MX" dirty="0" smtClean="0">
                <a:solidFill>
                  <a:srgbClr val="002060"/>
                </a:solidFill>
                <a:latin typeface="Comic Sans MS" panose="030F0702030302020204" pitchFamily="66" charset="0"/>
              </a:endParaRPr>
            </a:p>
            <a:p>
              <a:r>
                <a:rPr lang="es-MX" b="1" dirty="0" smtClean="0">
                  <a:solidFill>
                    <a:srgbClr val="002060"/>
                  </a:solidFill>
                  <a:latin typeface="Comic Sans MS" panose="030F0702030302020204" pitchFamily="66" charset="0"/>
                </a:rPr>
                <a:t>Habeas </a:t>
              </a:r>
              <a:r>
                <a:rPr lang="es-MX" b="1" dirty="0">
                  <a:solidFill>
                    <a:srgbClr val="002060"/>
                  </a:solidFill>
                  <a:latin typeface="Comic Sans MS" panose="030F0702030302020204" pitchFamily="66" charset="0"/>
                </a:rPr>
                <a:t>Corpus</a:t>
              </a:r>
              <a:endParaRPr lang="es-CO" dirty="0">
                <a:solidFill>
                  <a:srgbClr val="002060"/>
                </a:solidFill>
                <a:latin typeface="Comic Sans MS" panose="030F0702030302020204" pitchFamily="66" charset="0"/>
              </a:endParaRPr>
            </a:p>
          </p:txBody>
        </p:sp>
        <p:sp>
          <p:nvSpPr>
            <p:cNvPr id="16" name="Rectángulo 15"/>
            <p:cNvSpPr/>
            <p:nvPr/>
          </p:nvSpPr>
          <p:spPr>
            <a:xfrm>
              <a:off x="781705" y="4434547"/>
              <a:ext cx="6096000" cy="1077218"/>
            </a:xfrm>
            <a:prstGeom prst="rect">
              <a:avLst/>
            </a:prstGeom>
          </p:spPr>
          <p:txBody>
            <a:bodyPr>
              <a:spAutoFit/>
            </a:bodyPr>
            <a:lstStyle/>
            <a:p>
              <a:r>
                <a:rPr lang="es-MX" sz="1600" dirty="0">
                  <a:solidFill>
                    <a:srgbClr val="002060"/>
                  </a:solidFill>
                  <a:latin typeface="Comic Sans MS" panose="030F0702030302020204" pitchFamily="66" charset="0"/>
                </a:rPr>
                <a:t>Teniendo en cuenta las fuentes de información provenientes de SARJ y aportadas por</a:t>
              </a:r>
              <a:r>
                <a:rPr lang="es-MX" sz="1600" dirty="0" smtClean="0">
                  <a:solidFill>
                    <a:srgbClr val="002060"/>
                  </a:solidFill>
                  <a:latin typeface="Comic Sans MS" panose="030F0702030302020204" pitchFamily="66" charset="0"/>
                </a:rPr>
                <a:t>: Centro </a:t>
              </a:r>
              <a:r>
                <a:rPr lang="es-MX" sz="1600" dirty="0">
                  <a:solidFill>
                    <a:srgbClr val="002060"/>
                  </a:solidFill>
                  <a:latin typeface="Comic Sans MS" panose="030F0702030302020204" pitchFamily="66" charset="0"/>
                </a:rPr>
                <a:t>de Servicios Civil - Familia</a:t>
              </a:r>
              <a:br>
                <a:rPr lang="es-MX" sz="1600" dirty="0">
                  <a:solidFill>
                    <a:srgbClr val="002060"/>
                  </a:solidFill>
                  <a:latin typeface="Comic Sans MS" panose="030F0702030302020204" pitchFamily="66" charset="0"/>
                </a:rPr>
              </a:br>
              <a:r>
                <a:rPr lang="es-MX" sz="1600" dirty="0">
                  <a:solidFill>
                    <a:srgbClr val="002060"/>
                  </a:solidFill>
                  <a:latin typeface="Comic Sans MS" panose="030F0702030302020204" pitchFamily="66" charset="0"/>
                </a:rPr>
                <a:t>Oficina Judicial </a:t>
              </a:r>
              <a:r>
                <a:rPr lang="es-MX" sz="1600" dirty="0" smtClean="0">
                  <a:solidFill>
                    <a:srgbClr val="002060"/>
                  </a:solidFill>
                  <a:latin typeface="Comic Sans MS" panose="030F0702030302020204" pitchFamily="66" charset="0"/>
                </a:rPr>
                <a:t>-Centro de Servicios Penal</a:t>
              </a:r>
            </a:p>
            <a:p>
              <a:endParaRPr lang="es-CO" sz="1600" dirty="0">
                <a:solidFill>
                  <a:srgbClr val="002060"/>
                </a:solidFill>
                <a:latin typeface="Comic Sans MS" panose="030F0702030302020204" pitchFamily="66" charset="0"/>
              </a:endParaRPr>
            </a:p>
          </p:txBody>
        </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pic>
          <p:nvPicPr>
            <p:cNvPr id="21" name="Imagen 20"/>
            <p:cNvPicPr>
              <a:picLocks noChangeAspect="1"/>
            </p:cNvPicPr>
            <p:nvPr/>
          </p:nvPicPr>
          <p:blipFill>
            <a:blip r:embed="rId5"/>
            <a:stretch>
              <a:fillRect/>
            </a:stretch>
          </p:blipFill>
          <p:spPr>
            <a:xfrm rot="271447">
              <a:off x="506157" y="3814413"/>
              <a:ext cx="596696" cy="560895"/>
            </a:xfrm>
            <a:prstGeom prst="rect">
              <a:avLst/>
            </a:prstGeom>
          </p:spPr>
        </p:pic>
        <p:pic>
          <p:nvPicPr>
            <p:cNvPr id="22" name="Imagen 21"/>
            <p:cNvPicPr>
              <a:picLocks noChangeAspect="1"/>
            </p:cNvPicPr>
            <p:nvPr/>
          </p:nvPicPr>
          <p:blipFill>
            <a:blip r:embed="rId5"/>
            <a:stretch>
              <a:fillRect/>
            </a:stretch>
          </p:blipFill>
          <p:spPr>
            <a:xfrm>
              <a:off x="456427" y="3297441"/>
              <a:ext cx="499136" cy="469188"/>
            </a:xfrm>
            <a:prstGeom prst="rect">
              <a:avLst/>
            </a:prstGeom>
          </p:spPr>
        </p:pic>
        <p:pic>
          <p:nvPicPr>
            <p:cNvPr id="23" name="Imagen 22"/>
            <p:cNvPicPr>
              <a:picLocks noChangeAspect="1"/>
            </p:cNvPicPr>
            <p:nvPr/>
          </p:nvPicPr>
          <p:blipFill>
            <a:blip r:embed="rId5"/>
            <a:stretch>
              <a:fillRect/>
            </a:stretch>
          </p:blipFill>
          <p:spPr>
            <a:xfrm>
              <a:off x="481826" y="2638933"/>
              <a:ext cx="599758" cy="563773"/>
            </a:xfrm>
            <a:prstGeom prst="rect">
              <a:avLst/>
            </a:prstGeom>
          </p:spPr>
        </p:pic>
      </p:grpSp>
      <p:pic>
        <p:nvPicPr>
          <p:cNvPr id="27" name="Imagen 26"/>
          <p:cNvPicPr>
            <a:picLocks noChangeAspect="1"/>
          </p:cNvPicPr>
          <p:nvPr/>
        </p:nvPicPr>
        <p:blipFill>
          <a:blip r:embed="rId6"/>
          <a:stretch>
            <a:fillRect/>
          </a:stretch>
        </p:blipFill>
        <p:spPr>
          <a:xfrm>
            <a:off x="6757290" y="2509117"/>
            <a:ext cx="3733457" cy="3346994"/>
          </a:xfrm>
          <a:prstGeom prst="rect">
            <a:avLst/>
          </a:prstGeom>
        </p:spPr>
      </p:pic>
      <p:pic>
        <p:nvPicPr>
          <p:cNvPr id="28" name="Imagen 27"/>
          <p:cNvPicPr>
            <a:picLocks noChangeAspect="1"/>
          </p:cNvPicPr>
          <p:nvPr/>
        </p:nvPicPr>
        <p:blipFill>
          <a:blip r:embed="rId7"/>
          <a:stretch>
            <a:fillRect/>
          </a:stretch>
        </p:blipFill>
        <p:spPr>
          <a:xfrm>
            <a:off x="9338975" y="3552645"/>
            <a:ext cx="749873" cy="579170"/>
          </a:xfrm>
          <a:prstGeom prst="rect">
            <a:avLst/>
          </a:prstGeom>
        </p:spPr>
      </p:pic>
    </p:spTree>
    <p:extLst>
      <p:ext uri="{BB962C8B-B14F-4D97-AF65-F5344CB8AC3E}">
        <p14:creationId xmlns:p14="http://schemas.microsoft.com/office/powerpoint/2010/main" val="17568648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o 28"/>
          <p:cNvGrpSpPr/>
          <p:nvPr/>
        </p:nvGrpSpPr>
        <p:grpSpPr>
          <a:xfrm>
            <a:off x="-1188869" y="-123319"/>
            <a:ext cx="13803200" cy="6994382"/>
            <a:chOff x="-1188869" y="-123319"/>
            <a:chExt cx="13803200" cy="6994382"/>
          </a:xfrm>
        </p:grpSpPr>
        <p:grpSp>
          <p:nvGrpSpPr>
            <p:cNvPr id="11" name="Grupo 10"/>
            <p:cNvGrpSpPr/>
            <p:nvPr/>
          </p:nvGrpSpPr>
          <p:grpSpPr>
            <a:xfrm>
              <a:off x="0" y="-13063"/>
              <a:ext cx="12614331" cy="6884126"/>
              <a:chOff x="28541" y="0"/>
              <a:chExt cx="12614331" cy="6884126"/>
            </a:xfrm>
          </p:grpSpPr>
          <p:grpSp>
            <p:nvGrpSpPr>
              <p:cNvPr id="15" name="Grupo 14"/>
              <p:cNvGrpSpPr/>
              <p:nvPr/>
            </p:nvGrpSpPr>
            <p:grpSpPr>
              <a:xfrm>
                <a:off x="28541" y="0"/>
                <a:ext cx="12614331" cy="6884126"/>
                <a:chOff x="80792" y="335825"/>
                <a:chExt cx="12614331" cy="6884126"/>
              </a:xfrm>
            </p:grpSpPr>
            <p:grpSp>
              <p:nvGrpSpPr>
                <p:cNvPr id="9" name="Grupo 8"/>
                <p:cNvGrpSpPr/>
                <p:nvPr/>
              </p:nvGrpSpPr>
              <p:grpSpPr>
                <a:xfrm>
                  <a:off x="80792" y="335825"/>
                  <a:ext cx="12614331" cy="6884126"/>
                  <a:chOff x="93855" y="348888"/>
                  <a:chExt cx="12614331" cy="6884126"/>
                </a:xfrm>
              </p:grpSpPr>
              <p:grpSp>
                <p:nvGrpSpPr>
                  <p:cNvPr id="3" name="Grupo 2"/>
                  <p:cNvGrpSpPr/>
                  <p:nvPr/>
                </p:nvGrpSpPr>
                <p:grpSpPr>
                  <a:xfrm>
                    <a:off x="93855" y="348888"/>
                    <a:ext cx="12126686" cy="6884126"/>
                    <a:chOff x="93855" y="348888"/>
                    <a:chExt cx="12126686" cy="6884126"/>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93855" y="348888"/>
                      <a:ext cx="12126686" cy="6884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10" name="Rectángulo 9"/>
            <p:cNvSpPr/>
            <p:nvPr/>
          </p:nvSpPr>
          <p:spPr>
            <a:xfrm>
              <a:off x="18081" y="1577314"/>
              <a:ext cx="6250429" cy="369332"/>
            </a:xfrm>
            <a:prstGeom prst="rect">
              <a:avLst/>
            </a:prstGeom>
          </p:spPr>
          <p:txBody>
            <a:bodyPr wrap="none">
              <a:spAutoFit/>
            </a:bodyPr>
            <a:lstStyle/>
            <a:p>
              <a:r>
                <a:rPr lang="es-CO" b="1" dirty="0">
                  <a:solidFill>
                    <a:srgbClr val="002060"/>
                  </a:solidFill>
                  <a:latin typeface="Comic Sans MS" panose="030F0702030302020204" pitchFamily="66" charset="0"/>
                </a:rPr>
                <a:t>COMPARATIVO REPARTO DE PROCESOS 2013-2019</a:t>
              </a:r>
              <a:endParaRPr lang="es-CO" dirty="0">
                <a:solidFill>
                  <a:srgbClr val="002060"/>
                </a:solidFill>
                <a:latin typeface="Comic Sans MS" panose="030F0702030302020204" pitchFamily="66" charset="0"/>
              </a:endParaRPr>
            </a:p>
          </p:txBody>
        </p:sp>
        <p:sp>
          <p:nvSpPr>
            <p:cNvPr id="12" name="Rectángulo 11"/>
            <p:cNvSpPr/>
            <p:nvPr/>
          </p:nvSpPr>
          <p:spPr>
            <a:xfrm>
              <a:off x="18081" y="2169578"/>
              <a:ext cx="6096000" cy="553998"/>
            </a:xfrm>
            <a:prstGeom prst="rect">
              <a:avLst/>
            </a:prstGeom>
          </p:spPr>
          <p:txBody>
            <a:bodyPr>
              <a:spAutoFit/>
            </a:bodyPr>
            <a:lstStyle/>
            <a:p>
              <a:pPr algn="ctr"/>
              <a:r>
                <a:rPr lang="es-MX" sz="1400" b="1" dirty="0">
                  <a:solidFill>
                    <a:srgbClr val="002060"/>
                  </a:solidFill>
                  <a:latin typeface="Comic Sans MS" panose="030F0702030302020204" pitchFamily="66" charset="0"/>
                </a:rPr>
                <a:t>Procesos repartidos anualmente desde el año 2013 hasta el año 2019. Promedio diario para cada año</a:t>
              </a:r>
              <a:r>
                <a:rPr lang="es-MX" sz="1600" dirty="0">
                  <a:solidFill>
                    <a:srgbClr val="002060"/>
                  </a:solidFill>
                  <a:latin typeface="Comic Sans MS" panose="030F0702030302020204" pitchFamily="66" charset="0"/>
                </a:rPr>
                <a:t>.</a:t>
              </a:r>
              <a:endParaRPr lang="es-CO" sz="1600" dirty="0">
                <a:solidFill>
                  <a:srgbClr val="002060"/>
                </a:solidFill>
                <a:latin typeface="Comic Sans MS" panose="030F0702030302020204" pitchFamily="66" charset="0"/>
              </a:endParaRPr>
            </a:p>
          </p:txBody>
        </p:sp>
        <p:pic>
          <p:nvPicPr>
            <p:cNvPr id="19" name="Imagen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45" y="2658017"/>
              <a:ext cx="4660112" cy="3018035"/>
            </a:xfrm>
            <a:prstGeom prst="rect">
              <a:avLst/>
            </a:prstGeom>
          </p:spPr>
        </p:pic>
        <p:pic>
          <p:nvPicPr>
            <p:cNvPr id="20" name="Imagen 19"/>
            <p:cNvPicPr>
              <a:picLocks noChangeAspect="1"/>
            </p:cNvPicPr>
            <p:nvPr/>
          </p:nvPicPr>
          <p:blipFill rotWithShape="1">
            <a:blip r:embed="rId4"/>
            <a:srcRect b="4245"/>
            <a:stretch/>
          </p:blipFill>
          <p:spPr>
            <a:xfrm>
              <a:off x="5996864" y="2757570"/>
              <a:ext cx="1054699" cy="4080577"/>
            </a:xfrm>
            <a:prstGeom prst="rect">
              <a:avLst/>
            </a:prstGeom>
          </p:spPr>
        </p:pic>
        <p:pic>
          <p:nvPicPr>
            <p:cNvPr id="24" name="Imagen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0255" y="3958338"/>
              <a:ext cx="3293786" cy="2873084"/>
            </a:xfrm>
            <a:prstGeom prst="rect">
              <a:avLst/>
            </a:prstGeom>
          </p:spPr>
        </p:pic>
        <p:sp>
          <p:nvSpPr>
            <p:cNvPr id="26" name="Rectángulo 25"/>
            <p:cNvSpPr/>
            <p:nvPr/>
          </p:nvSpPr>
          <p:spPr>
            <a:xfrm>
              <a:off x="7334938" y="2942675"/>
              <a:ext cx="4356762" cy="1015663"/>
            </a:xfrm>
            <a:prstGeom prst="rect">
              <a:avLst/>
            </a:prstGeom>
          </p:spPr>
          <p:txBody>
            <a:bodyPr wrap="square">
              <a:spAutoFit/>
            </a:bodyPr>
            <a:lstStyle/>
            <a:p>
              <a:pPr algn="ctr"/>
              <a:r>
                <a:rPr lang="es-MX" sz="1400" b="1" dirty="0">
                  <a:solidFill>
                    <a:srgbClr val="002060"/>
                  </a:solidFill>
                  <a:latin typeface="Comic Sans MS" panose="030F0702030302020204" pitchFamily="66" charset="0"/>
                </a:rPr>
                <a:t>Durante el año 2019 se repartieron un total de 16.975 procesos y acciones constitucionales con un promedio diario de 75 expedientes repartidos</a:t>
              </a:r>
              <a:r>
                <a:rPr lang="es-MX" dirty="0">
                  <a:solidFill>
                    <a:srgbClr val="36474F"/>
                  </a:solidFill>
                  <a:latin typeface="Nexa"/>
                </a:rPr>
                <a:t>. </a:t>
              </a:r>
              <a:endParaRPr lang="es-CO" dirty="0"/>
            </a:p>
          </p:txBody>
        </p:sp>
        <p:sp>
          <p:nvSpPr>
            <p:cNvPr id="27" name="Rectángulo 26"/>
            <p:cNvSpPr/>
            <p:nvPr/>
          </p:nvSpPr>
          <p:spPr>
            <a:xfrm>
              <a:off x="6277911" y="2168260"/>
              <a:ext cx="6096000" cy="646331"/>
            </a:xfrm>
            <a:prstGeom prst="rect">
              <a:avLst/>
            </a:prstGeom>
          </p:spPr>
          <p:txBody>
            <a:bodyPr>
              <a:spAutoFit/>
            </a:bodyPr>
            <a:lstStyle/>
            <a:p>
              <a:pPr algn="ctr"/>
              <a:r>
                <a:rPr lang="es-MX" b="1" dirty="0">
                  <a:solidFill>
                    <a:srgbClr val="002060"/>
                  </a:solidFill>
                  <a:latin typeface="Comic Sans MS" panose="030F0702030302020204" pitchFamily="66" charset="0"/>
                </a:rPr>
                <a:t>TOTAL REPARTO PROCESOS Y ACCIONES CONSTITUCIONALES 2019</a:t>
              </a:r>
              <a:endParaRPr lang="es-CO" dirty="0">
                <a:solidFill>
                  <a:srgbClr val="002060"/>
                </a:solidFill>
                <a:latin typeface="Comic Sans MS" panose="030F0702030302020204" pitchFamily="66" charset="0"/>
              </a:endParaRPr>
            </a:p>
          </p:txBody>
        </p:sp>
        <p:pic>
          <p:nvPicPr>
            <p:cNvPr id="28" name="Imagen 27"/>
            <p:cNvPicPr>
              <a:picLocks noChangeAspect="1"/>
            </p:cNvPicPr>
            <p:nvPr/>
          </p:nvPicPr>
          <p:blipFill rotWithShape="1">
            <a:blip r:embed="rId6"/>
            <a:srcRect b="53413"/>
            <a:stretch/>
          </p:blipFill>
          <p:spPr>
            <a:xfrm>
              <a:off x="-1188869" y="-123319"/>
              <a:ext cx="9156986" cy="1442833"/>
            </a:xfrm>
            <a:prstGeom prst="rect">
              <a:avLst/>
            </a:prstGeom>
          </p:spPr>
        </p:pic>
      </p:grpSp>
    </p:spTree>
    <p:extLst>
      <p:ext uri="{BB962C8B-B14F-4D97-AF65-F5344CB8AC3E}">
        <p14:creationId xmlns:p14="http://schemas.microsoft.com/office/powerpoint/2010/main" val="26629346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948870" y="0"/>
            <a:ext cx="13341543" cy="6317400"/>
            <a:chOff x="-948870" y="0"/>
            <a:chExt cx="13341543" cy="6317400"/>
          </a:xfrm>
        </p:grpSpPr>
        <p:grpSp>
          <p:nvGrpSpPr>
            <p:cNvPr id="20" name="Grupo 19"/>
            <p:cNvGrpSpPr/>
            <p:nvPr/>
          </p:nvGrpSpPr>
          <p:grpSpPr>
            <a:xfrm>
              <a:off x="-948870" y="0"/>
              <a:ext cx="13341543" cy="5862368"/>
              <a:chOff x="-890996" y="0"/>
              <a:chExt cx="13341543" cy="5862368"/>
            </a:xfrm>
          </p:grpSpPr>
          <p:grpSp>
            <p:nvGrpSpPr>
              <p:cNvPr id="5" name="Grupo 4"/>
              <p:cNvGrpSpPr/>
              <p:nvPr/>
            </p:nvGrpSpPr>
            <p:grpSpPr>
              <a:xfrm>
                <a:off x="-890996" y="0"/>
                <a:ext cx="13341543" cy="5862368"/>
                <a:chOff x="-902571" y="15395"/>
                <a:chExt cx="13341543" cy="5862368"/>
              </a:xfrm>
            </p:grpSpPr>
            <p:grpSp>
              <p:nvGrpSpPr>
                <p:cNvPr id="11" name="Grupo 10"/>
                <p:cNvGrpSpPr/>
                <p:nvPr/>
              </p:nvGrpSpPr>
              <p:grpSpPr>
                <a:xfrm>
                  <a:off x="-175359" y="15395"/>
                  <a:ext cx="12614331" cy="5252476"/>
                  <a:chOff x="28541" y="39194"/>
                  <a:chExt cx="12614331" cy="5252476"/>
                </a:xfrm>
              </p:grpSpPr>
              <p:grpSp>
                <p:nvGrpSpPr>
                  <p:cNvPr id="15" name="Grupo 14"/>
                  <p:cNvGrpSpPr/>
                  <p:nvPr/>
                </p:nvGrpSpPr>
                <p:grpSpPr>
                  <a:xfrm>
                    <a:off x="28541" y="39194"/>
                    <a:ext cx="12614331" cy="5252476"/>
                    <a:chOff x="80792" y="375019"/>
                    <a:chExt cx="12614331" cy="5252476"/>
                  </a:xfrm>
                </p:grpSpPr>
                <p:grpSp>
                  <p:nvGrpSpPr>
                    <p:cNvPr id="9" name="Grupo 8"/>
                    <p:cNvGrpSpPr/>
                    <p:nvPr/>
                  </p:nvGrpSpPr>
                  <p:grpSpPr>
                    <a:xfrm>
                      <a:off x="1052718" y="375019"/>
                      <a:ext cx="11642405" cy="5252476"/>
                      <a:chOff x="1065781" y="388082"/>
                      <a:chExt cx="11642405" cy="5252476"/>
                    </a:xfrm>
                  </p:grpSpPr>
                  <p:grpSp>
                    <p:nvGrpSpPr>
                      <p:cNvPr id="3" name="Grupo 2"/>
                      <p:cNvGrpSpPr/>
                      <p:nvPr/>
                    </p:nvGrpSpPr>
                    <p:grpSpPr>
                      <a:xfrm>
                        <a:off x="1065781" y="388082"/>
                        <a:ext cx="11441732" cy="5252476"/>
                        <a:chOff x="1065781" y="388082"/>
                        <a:chExt cx="11441732" cy="5252476"/>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8193" t="1053" r="2382" b="25130"/>
                        <a:stretch/>
                      </p:blipFill>
                      <p:spPr bwMode="auto">
                        <a:xfrm>
                          <a:off x="1065781" y="388082"/>
                          <a:ext cx="11441732" cy="525247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pic>
              <p:nvPicPr>
                <p:cNvPr id="4" name="Imagen 3"/>
                <p:cNvPicPr>
                  <a:picLocks noChangeAspect="1"/>
                </p:cNvPicPr>
                <p:nvPr/>
              </p:nvPicPr>
              <p:blipFill rotWithShape="1">
                <a:blip r:embed="rId3"/>
                <a:srcRect b="51215"/>
                <a:stretch/>
              </p:blipFill>
              <p:spPr>
                <a:xfrm>
                  <a:off x="-902571" y="15395"/>
                  <a:ext cx="8961897" cy="1510900"/>
                </a:xfrm>
                <a:prstGeom prst="rect">
                  <a:avLst/>
                </a:prstGeom>
              </p:spPr>
            </p:pic>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1200329"/>
                </a:xfrm>
                <a:prstGeom prst="rect">
                  <a:avLst/>
                </a:prstGeom>
              </p:spPr>
              <p:txBody>
                <a:bodyPr wrap="square">
                  <a:spAutoFit/>
                </a:bodyPr>
                <a:lstStyle/>
                <a:p>
                  <a:pPr algn="ctr"/>
                  <a:r>
                    <a:rPr lang="es-MX" dirty="0">
                      <a:solidFill>
                        <a:srgbClr val="002060"/>
                      </a:solidFill>
                      <a:latin typeface="Comic Sans MS" panose="030F0702030302020204" pitchFamily="66" charset="0"/>
                    </a:rPr>
                    <a:t>En total se repartieron 8.519 expedientes dirigidos a los Juzgados Civiles Municipales</a:t>
                  </a:r>
                  <a:r>
                    <a:rPr lang="es-MX" dirty="0" smtClean="0">
                      <a:solidFill>
                        <a:srgbClr val="002060"/>
                      </a:solidFill>
                      <a:latin typeface="Comic Sans MS" panose="030F0702030302020204" pitchFamily="66" charset="0"/>
                    </a:rPr>
                    <a:t>.</a:t>
                  </a:r>
                </a:p>
                <a:p>
                  <a:pPr algn="ctr"/>
                  <a:r>
                    <a:rPr lang="es-MX" dirty="0" smtClean="0">
                      <a:solidFill>
                        <a:srgbClr val="002060"/>
                      </a:solidFill>
                      <a:latin typeface="Comic Sans MS" panose="030F0702030302020204" pitchFamily="66" charset="0"/>
                    </a:rPr>
                    <a:t> </a:t>
                  </a:r>
                  <a:r>
                    <a:rPr lang="es-MX" dirty="0">
                      <a:solidFill>
                        <a:srgbClr val="002060"/>
                      </a:solidFill>
                      <a:latin typeface="Comic Sans MS" panose="030F0702030302020204" pitchFamily="66" charset="0"/>
                    </a:rPr>
                    <a:t>Con lo cual se infiere que el promedio diario de reparto es de 3 expedientes por cada juzgado.</a:t>
                  </a:r>
                  <a:endParaRPr lang="es-CO" dirty="0">
                    <a:solidFill>
                      <a:srgbClr val="002060"/>
                    </a:solidFill>
                    <a:latin typeface="Comic Sans MS" panose="030F0702030302020204" pitchFamily="66" charset="0"/>
                  </a:endParaRPr>
                </a:p>
              </p:txBody>
            </p:sp>
            <p:sp>
              <p:nvSpPr>
                <p:cNvPr id="41" name="Rectángulo 40"/>
                <p:cNvSpPr/>
                <p:nvPr/>
              </p:nvSpPr>
              <p:spPr>
                <a:xfrm>
                  <a:off x="5039948" y="2067613"/>
                  <a:ext cx="248786" cy="369332"/>
                </a:xfrm>
                <a:prstGeom prst="rect">
                  <a:avLst/>
                </a:prstGeom>
              </p:spPr>
              <p:txBody>
                <a:bodyPr wrap="none">
                  <a:spAutoFit/>
                </a:bodyPr>
                <a:lstStyle/>
                <a:p>
                  <a:pPr algn="ctr"/>
                  <a:r>
                    <a:rPr lang="es-MX" dirty="0" smtClean="0">
                      <a:solidFill>
                        <a:srgbClr val="37484F"/>
                      </a:solidFill>
                      <a:latin typeface="Nexa"/>
                    </a:rPr>
                    <a:t>.</a:t>
                  </a: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sp>
            <p:nvSpPr>
              <p:cNvPr id="12" name="Hexágono 11"/>
              <p:cNvSpPr/>
              <p:nvPr/>
            </p:nvSpPr>
            <p:spPr>
              <a:xfrm>
                <a:off x="7056358" y="2112035"/>
                <a:ext cx="2166916" cy="1780093"/>
              </a:xfrm>
              <a:prstGeom prst="hexagon">
                <a:avLst/>
              </a:prstGeom>
              <a:solidFill>
                <a:srgbClr val="00B0F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CuadroTexto 18"/>
              <p:cNvSpPr txBox="1"/>
              <p:nvPr/>
            </p:nvSpPr>
            <p:spPr>
              <a:xfrm>
                <a:off x="7333843" y="2663193"/>
                <a:ext cx="1692695" cy="646331"/>
              </a:xfrm>
              <a:prstGeom prst="rect">
                <a:avLst/>
              </a:prstGeom>
              <a:noFill/>
            </p:spPr>
            <p:txBody>
              <a:bodyPr wrap="square" rtlCol="0">
                <a:spAutoFit/>
              </a:bodyPr>
              <a:lstStyle/>
              <a:p>
                <a:r>
                  <a:rPr lang="es-CO" sz="3600" b="1" dirty="0" smtClean="0">
                    <a:solidFill>
                      <a:schemeClr val="bg1">
                        <a:lumMod val="95000"/>
                      </a:schemeClr>
                    </a:solidFill>
                    <a:latin typeface="Comic Sans MS" panose="030F0702030302020204" pitchFamily="66" charset="0"/>
                  </a:rPr>
                  <a:t>8.519</a:t>
                </a:r>
                <a:endParaRPr lang="es-CO" sz="3600" b="1" dirty="0">
                  <a:solidFill>
                    <a:schemeClr val="bg1">
                      <a:lumMod val="95000"/>
                    </a:schemeClr>
                  </a:solidFill>
                  <a:latin typeface="Comic Sans MS" panose="030F0702030302020204" pitchFamily="66" charset="0"/>
                </a:endParaRPr>
              </a:p>
            </p:txBody>
          </p:sp>
        </p:grpSp>
        <p:pic>
          <p:nvPicPr>
            <p:cNvPr id="22" name="Imagen 21"/>
            <p:cNvPicPr>
              <a:picLocks noChangeAspect="1"/>
            </p:cNvPicPr>
            <p:nvPr/>
          </p:nvPicPr>
          <p:blipFill>
            <a:blip r:embed="rId4"/>
            <a:stretch>
              <a:fillRect/>
            </a:stretch>
          </p:blipFill>
          <p:spPr>
            <a:xfrm>
              <a:off x="-303040" y="2147375"/>
              <a:ext cx="6303810" cy="4170025"/>
            </a:xfrm>
            <a:prstGeom prst="rect">
              <a:avLst/>
            </a:prstGeom>
          </p:spPr>
        </p:pic>
        <p:sp>
          <p:nvSpPr>
            <p:cNvPr id="24" name="CuadroTexto 23"/>
            <p:cNvSpPr txBox="1"/>
            <p:nvPr/>
          </p:nvSpPr>
          <p:spPr>
            <a:xfrm>
              <a:off x="548787" y="2482569"/>
              <a:ext cx="1170255"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62.7%</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471405" y="3974349"/>
              <a:ext cx="112981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32.7%</a:t>
              </a:r>
              <a:endParaRPr lang="es-CO" sz="2400" b="1" dirty="0">
                <a:solidFill>
                  <a:schemeClr val="bg1"/>
                </a:solidFill>
                <a:latin typeface="Comic Sans MS" panose="030F0702030302020204" pitchFamily="66" charset="0"/>
              </a:endParaRPr>
            </a:p>
          </p:txBody>
        </p:sp>
        <p:sp>
          <p:nvSpPr>
            <p:cNvPr id="26" name="CuadroTexto 25"/>
            <p:cNvSpPr txBox="1"/>
            <p:nvPr/>
          </p:nvSpPr>
          <p:spPr>
            <a:xfrm>
              <a:off x="548788" y="5497975"/>
              <a:ext cx="1170254"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0,07%</a:t>
              </a:r>
              <a:endParaRPr lang="es-CO" sz="2400" b="1" dirty="0">
                <a:solidFill>
                  <a:schemeClr val="bg1"/>
                </a:solidFill>
                <a:latin typeface="Comic Sans MS" panose="030F0702030302020204" pitchFamily="66" charset="0"/>
              </a:endParaRPr>
            </a:p>
          </p:txBody>
        </p:sp>
      </p:grpSp>
    </p:spTree>
    <p:extLst>
      <p:ext uri="{BB962C8B-B14F-4D97-AF65-F5344CB8AC3E}">
        <p14:creationId xmlns:p14="http://schemas.microsoft.com/office/powerpoint/2010/main" val="23470046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o 33"/>
          <p:cNvGrpSpPr/>
          <p:nvPr/>
        </p:nvGrpSpPr>
        <p:grpSpPr>
          <a:xfrm>
            <a:off x="-951233" y="-69552"/>
            <a:ext cx="13491554" cy="6594947"/>
            <a:chOff x="-951233" y="-69552"/>
            <a:chExt cx="13491554" cy="6594947"/>
          </a:xfrm>
        </p:grpSpPr>
        <p:grpSp>
          <p:nvGrpSpPr>
            <p:cNvPr id="5" name="Grupo 4"/>
            <p:cNvGrpSpPr/>
            <p:nvPr/>
          </p:nvGrpSpPr>
          <p:grpSpPr>
            <a:xfrm>
              <a:off x="-951233" y="-69552"/>
              <a:ext cx="13491554" cy="6594947"/>
              <a:chOff x="-1052582" y="38441"/>
              <a:chExt cx="13491554" cy="6594947"/>
            </a:xfrm>
          </p:grpSpPr>
          <p:grpSp>
            <p:nvGrpSpPr>
              <p:cNvPr id="11" name="Grupo 10"/>
              <p:cNvGrpSpPr/>
              <p:nvPr/>
            </p:nvGrpSpPr>
            <p:grpSpPr>
              <a:xfrm>
                <a:off x="-175359" y="173007"/>
                <a:ext cx="12614331" cy="5306529"/>
                <a:chOff x="28541" y="196806"/>
                <a:chExt cx="12614331" cy="5306529"/>
              </a:xfrm>
            </p:grpSpPr>
            <p:grpSp>
              <p:nvGrpSpPr>
                <p:cNvPr id="15" name="Grupo 14"/>
                <p:cNvGrpSpPr/>
                <p:nvPr/>
              </p:nvGrpSpPr>
              <p:grpSpPr>
                <a:xfrm>
                  <a:off x="28541" y="196806"/>
                  <a:ext cx="12614331" cy="5306529"/>
                  <a:chOff x="80792" y="532631"/>
                  <a:chExt cx="12614331" cy="5306529"/>
                </a:xfrm>
              </p:grpSpPr>
              <p:grpSp>
                <p:nvGrpSpPr>
                  <p:cNvPr id="9" name="Grupo 8"/>
                  <p:cNvGrpSpPr/>
                  <p:nvPr/>
                </p:nvGrpSpPr>
                <p:grpSpPr>
                  <a:xfrm>
                    <a:off x="179650" y="532631"/>
                    <a:ext cx="12515473" cy="5306529"/>
                    <a:chOff x="192713" y="545694"/>
                    <a:chExt cx="12515473" cy="5306529"/>
                  </a:xfrm>
                </p:grpSpPr>
                <p:grpSp>
                  <p:nvGrpSpPr>
                    <p:cNvPr id="3" name="Grupo 2"/>
                    <p:cNvGrpSpPr/>
                    <p:nvPr/>
                  </p:nvGrpSpPr>
                  <p:grpSpPr>
                    <a:xfrm>
                      <a:off x="192713" y="545694"/>
                      <a:ext cx="11951414" cy="5306529"/>
                      <a:chOff x="192713" y="545694"/>
                      <a:chExt cx="11951414" cy="5306529"/>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0771"/>
                      <a:stretch/>
                    </p:blipFill>
                    <p:spPr bwMode="auto">
                      <a:xfrm>
                        <a:off x="192713" y="545694"/>
                        <a:ext cx="11951414" cy="530652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428683" y="2159302"/>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pic>
            <p:nvPicPr>
              <p:cNvPr id="4" name="Imagen 3"/>
              <p:cNvPicPr>
                <a:picLocks noChangeAspect="1"/>
              </p:cNvPicPr>
              <p:nvPr/>
            </p:nvPicPr>
            <p:blipFill rotWithShape="1">
              <a:blip r:embed="rId3"/>
              <a:srcRect b="51215"/>
              <a:stretch/>
            </p:blipFill>
            <p:spPr>
              <a:xfrm>
                <a:off x="-1052582" y="38441"/>
                <a:ext cx="8961897" cy="1510900"/>
              </a:xfrm>
              <a:prstGeom prst="rect">
                <a:avLst/>
              </a:prstGeom>
            </p:spPr>
          </p:pic>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300943" y="5802391"/>
                <a:ext cx="10900240" cy="830997"/>
              </a:xfrm>
              <a:prstGeom prst="rect">
                <a:avLst/>
              </a:prstGeom>
            </p:spPr>
            <p:txBody>
              <a:bodyPr wrap="square">
                <a:spAutoFit/>
              </a:bodyPr>
              <a:lstStyle/>
              <a:p>
                <a:pPr algn="ctr"/>
                <a:r>
                  <a:rPr lang="es-MX" sz="1600" dirty="0">
                    <a:solidFill>
                      <a:srgbClr val="002060"/>
                    </a:solidFill>
                    <a:latin typeface="Comic Sans MS" panose="030F0702030302020204" pitchFamily="66" charset="0"/>
                  </a:rPr>
                  <a:t>Los Juzgados 1°, 2</a:t>
                </a:r>
                <a:r>
                  <a:rPr lang="es-MX" sz="1600" dirty="0" smtClean="0">
                    <a:solidFill>
                      <a:srgbClr val="002060"/>
                    </a:solidFill>
                    <a:latin typeface="Comic Sans MS" panose="030F0702030302020204" pitchFamily="66" charset="0"/>
                  </a:rPr>
                  <a:t>°, </a:t>
                </a:r>
                <a:r>
                  <a:rPr lang="es-MX" sz="1600" dirty="0">
                    <a:solidFill>
                      <a:srgbClr val="002060"/>
                    </a:solidFill>
                    <a:latin typeface="Comic Sans MS" panose="030F0702030302020204" pitchFamily="66" charset="0"/>
                  </a:rPr>
                  <a:t>4°, 5°, 6</a:t>
                </a:r>
                <a:r>
                  <a:rPr lang="es-MX" sz="1600" dirty="0" smtClean="0">
                    <a:solidFill>
                      <a:srgbClr val="002060"/>
                    </a:solidFill>
                    <a:latin typeface="Comic Sans MS" panose="030F0702030302020204" pitchFamily="66" charset="0"/>
                  </a:rPr>
                  <a:t>°, 7º </a:t>
                </a:r>
                <a:r>
                  <a:rPr lang="es-MX" sz="1600" dirty="0">
                    <a:solidFill>
                      <a:srgbClr val="002060"/>
                    </a:solidFill>
                    <a:latin typeface="Comic Sans MS" panose="030F0702030302020204" pitchFamily="66" charset="0"/>
                  </a:rPr>
                  <a:t>10° y 12° Civiles Municipales presentan valores dentro del rango permitido con respecto a los demás despachos de la misma categoría y especialidad. Para los despachos restantes se realizó la verificación de sus diferencias uno a uno, encontrando lo siguiente:</a:t>
                </a:r>
                <a:endParaRPr lang="es-CO" sz="1600" dirty="0">
                  <a:solidFill>
                    <a:srgbClr val="002060"/>
                  </a:solidFill>
                  <a:latin typeface="Comic Sans MS" panose="030F0702030302020204" pitchFamily="66" charset="0"/>
                </a:endParaRPr>
              </a:p>
            </p:txBody>
          </p:sp>
          <p:sp>
            <p:nvSpPr>
              <p:cNvPr id="41" name="Rectángulo 40"/>
              <p:cNvSpPr/>
              <p:nvPr/>
            </p:nvSpPr>
            <p:spPr>
              <a:xfrm>
                <a:off x="5039948" y="2067613"/>
                <a:ext cx="248786" cy="369332"/>
              </a:xfrm>
              <a:prstGeom prst="rect">
                <a:avLst/>
              </a:prstGeom>
            </p:spPr>
            <p:txBody>
              <a:bodyPr wrap="none">
                <a:spAutoFit/>
              </a:bodyPr>
              <a:lstStyle/>
              <a:p>
                <a:pPr algn="ctr"/>
                <a:r>
                  <a:rPr lang="es-MX" dirty="0" smtClean="0">
                    <a:solidFill>
                      <a:srgbClr val="37484F"/>
                    </a:solidFill>
                    <a:latin typeface="Nexa"/>
                  </a:rPr>
                  <a:t>.</a:t>
                </a: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300865" y="2609546"/>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b="3908"/>
            <a:stretch/>
          </p:blipFill>
          <p:spPr>
            <a:xfrm>
              <a:off x="3071118" y="2780123"/>
              <a:ext cx="7821715" cy="2871486"/>
            </a:xfrm>
            <a:prstGeom prst="rect">
              <a:avLst/>
            </a:prstGeom>
          </p:spPr>
        </p:pic>
        <p:sp>
          <p:nvSpPr>
            <p:cNvPr id="10" name="Rectángulo 9"/>
            <p:cNvSpPr/>
            <p:nvPr/>
          </p:nvSpPr>
          <p:spPr>
            <a:xfrm>
              <a:off x="1839986" y="2348947"/>
              <a:ext cx="1689730" cy="369332"/>
            </a:xfrm>
            <a:prstGeom prst="rect">
              <a:avLst/>
            </a:prstGeom>
          </p:spPr>
          <p:txBody>
            <a:bodyPr wrap="square">
              <a:spAutoFit/>
            </a:bodyPr>
            <a:lstStyle/>
            <a:p>
              <a:pPr algn="ctr"/>
              <a:r>
                <a:rPr lang="es-MX" dirty="0" smtClean="0">
                  <a:solidFill>
                    <a:srgbClr val="002060"/>
                  </a:solidFill>
                  <a:latin typeface="Comic Sans MS" panose="030F0702030302020204" pitchFamily="66" charset="0"/>
                </a:rPr>
                <a:t>Los</a:t>
              </a:r>
              <a:endParaRPr lang="es-CO" dirty="0">
                <a:solidFill>
                  <a:srgbClr val="002060"/>
                </a:solidFill>
                <a:latin typeface="Comic Sans MS" panose="030F0702030302020204" pitchFamily="66" charset="0"/>
              </a:endParaRPr>
            </a:p>
          </p:txBody>
        </p:sp>
        <p:pic>
          <p:nvPicPr>
            <p:cNvPr id="16" name="Imagen 15"/>
            <p:cNvPicPr>
              <a:picLocks noChangeAspect="1"/>
            </p:cNvPicPr>
            <p:nvPr/>
          </p:nvPicPr>
          <p:blipFill rotWithShape="1">
            <a:blip r:embed="rId5"/>
            <a:srcRect r="59092"/>
            <a:stretch/>
          </p:blipFill>
          <p:spPr>
            <a:xfrm>
              <a:off x="191298" y="1807108"/>
              <a:ext cx="1753444" cy="3810000"/>
            </a:xfrm>
            <a:prstGeom prst="rect">
              <a:avLst/>
            </a:prstGeom>
          </p:spPr>
        </p:pic>
        <p:sp>
          <p:nvSpPr>
            <p:cNvPr id="19" name="Llamada ovalada 18"/>
            <p:cNvSpPr/>
            <p:nvPr/>
          </p:nvSpPr>
          <p:spPr>
            <a:xfrm>
              <a:off x="1599051" y="1254376"/>
              <a:ext cx="2133988" cy="1559667"/>
            </a:xfrm>
            <a:prstGeom prst="wedgeEllipseCallou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2019</a:t>
              </a:r>
              <a:endParaRPr lang="es-MX" dirty="0"/>
            </a:p>
          </p:txBody>
        </p:sp>
        <p:sp>
          <p:nvSpPr>
            <p:cNvPr id="24" name="CuadroTexto 23"/>
            <p:cNvSpPr txBox="1"/>
            <p:nvPr/>
          </p:nvSpPr>
          <p:spPr>
            <a:xfrm>
              <a:off x="1572551" y="1686101"/>
              <a:ext cx="2224599" cy="738664"/>
            </a:xfrm>
            <a:prstGeom prst="rect">
              <a:avLst/>
            </a:prstGeom>
            <a:noFill/>
          </p:spPr>
          <p:txBody>
            <a:bodyPr wrap="square" rtlCol="0">
              <a:spAutoFit/>
            </a:bodyPr>
            <a:lstStyle/>
            <a:p>
              <a:pPr algn="ctr"/>
              <a:r>
                <a:rPr lang="es-MX" sz="1400" b="1" dirty="0">
                  <a:solidFill>
                    <a:srgbClr val="002060"/>
                  </a:solidFill>
                  <a:latin typeface="Comic Sans MS" panose="030F0702030302020204" pitchFamily="66" charset="0"/>
                </a:rPr>
                <a:t>Contadores de Reparto fueron reiniciados para el año 2019</a:t>
              </a:r>
            </a:p>
          </p:txBody>
        </p:sp>
        <p:pic>
          <p:nvPicPr>
            <p:cNvPr id="31" name="Imagen 30"/>
            <p:cNvPicPr>
              <a:picLocks noChangeAspect="1"/>
            </p:cNvPicPr>
            <p:nvPr/>
          </p:nvPicPr>
          <p:blipFill>
            <a:blip r:embed="rId6"/>
            <a:stretch>
              <a:fillRect/>
            </a:stretch>
          </p:blipFill>
          <p:spPr>
            <a:xfrm>
              <a:off x="8448097" y="2267107"/>
              <a:ext cx="408467" cy="432854"/>
            </a:xfrm>
            <a:prstGeom prst="rect">
              <a:avLst/>
            </a:prstGeom>
          </p:spPr>
        </p:pic>
        <p:pic>
          <p:nvPicPr>
            <p:cNvPr id="32" name="Imagen 31"/>
            <p:cNvPicPr>
              <a:picLocks noChangeAspect="1"/>
            </p:cNvPicPr>
            <p:nvPr/>
          </p:nvPicPr>
          <p:blipFill>
            <a:blip r:embed="rId6"/>
            <a:stretch>
              <a:fillRect/>
            </a:stretch>
          </p:blipFill>
          <p:spPr>
            <a:xfrm>
              <a:off x="9659220" y="2261190"/>
              <a:ext cx="408467" cy="432854"/>
            </a:xfrm>
            <a:prstGeom prst="rect">
              <a:avLst/>
            </a:prstGeom>
          </p:spPr>
        </p:pic>
        <p:pic>
          <p:nvPicPr>
            <p:cNvPr id="33" name="Imagen 32"/>
            <p:cNvPicPr>
              <a:picLocks noChangeAspect="1"/>
            </p:cNvPicPr>
            <p:nvPr/>
          </p:nvPicPr>
          <p:blipFill>
            <a:blip r:embed="rId6"/>
            <a:stretch>
              <a:fillRect/>
            </a:stretch>
          </p:blipFill>
          <p:spPr>
            <a:xfrm>
              <a:off x="7782952" y="2260629"/>
              <a:ext cx="408467" cy="432854"/>
            </a:xfrm>
            <a:prstGeom prst="rect">
              <a:avLst/>
            </a:prstGeom>
          </p:spPr>
        </p:pic>
      </p:grpSp>
      <p:pic>
        <p:nvPicPr>
          <p:cNvPr id="12" name="Imagen 11"/>
          <p:cNvPicPr>
            <a:picLocks noChangeAspect="1"/>
          </p:cNvPicPr>
          <p:nvPr/>
        </p:nvPicPr>
        <p:blipFill>
          <a:blip r:embed="rId7"/>
          <a:stretch>
            <a:fillRect/>
          </a:stretch>
        </p:blipFill>
        <p:spPr>
          <a:xfrm>
            <a:off x="4573851" y="2279334"/>
            <a:ext cx="402371" cy="438950"/>
          </a:xfrm>
          <a:prstGeom prst="rect">
            <a:avLst/>
          </a:prstGeom>
        </p:spPr>
      </p:pic>
    </p:spTree>
    <p:extLst>
      <p:ext uri="{BB962C8B-B14F-4D97-AF65-F5344CB8AC3E}">
        <p14:creationId xmlns:p14="http://schemas.microsoft.com/office/powerpoint/2010/main" val="28872027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o 22"/>
          <p:cNvGrpSpPr/>
          <p:nvPr/>
        </p:nvGrpSpPr>
        <p:grpSpPr>
          <a:xfrm>
            <a:off x="-987368" y="-16277"/>
            <a:ext cx="13532980" cy="6854792"/>
            <a:chOff x="-1140306" y="61822"/>
            <a:chExt cx="13532980" cy="6854792"/>
          </a:xfrm>
        </p:grpSpPr>
        <p:grpSp>
          <p:nvGrpSpPr>
            <p:cNvPr id="5" name="Grupo 4"/>
            <p:cNvGrpSpPr/>
            <p:nvPr/>
          </p:nvGrpSpPr>
          <p:grpSpPr>
            <a:xfrm>
              <a:off x="-1140306" y="61822"/>
              <a:ext cx="13532980" cy="6839367"/>
              <a:chOff x="-1094008" y="64148"/>
              <a:chExt cx="13532980" cy="6839367"/>
            </a:xfrm>
          </p:grpSpPr>
          <p:grpSp>
            <p:nvGrpSpPr>
              <p:cNvPr id="11" name="Grupo 10"/>
              <p:cNvGrpSpPr/>
              <p:nvPr/>
            </p:nvGrpSpPr>
            <p:grpSpPr>
              <a:xfrm>
                <a:off x="-175359" y="118888"/>
                <a:ext cx="12614331" cy="6784627"/>
                <a:chOff x="28541" y="142687"/>
                <a:chExt cx="12614331" cy="6784627"/>
              </a:xfrm>
            </p:grpSpPr>
            <p:grpSp>
              <p:nvGrpSpPr>
                <p:cNvPr id="15" name="Grupo 14"/>
                <p:cNvGrpSpPr/>
                <p:nvPr/>
              </p:nvGrpSpPr>
              <p:grpSpPr>
                <a:xfrm>
                  <a:off x="28541" y="142687"/>
                  <a:ext cx="12614331" cy="6784627"/>
                  <a:chOff x="80792" y="478512"/>
                  <a:chExt cx="12614331" cy="6784627"/>
                </a:xfrm>
              </p:grpSpPr>
              <p:grpSp>
                <p:nvGrpSpPr>
                  <p:cNvPr id="9" name="Grupo 8"/>
                  <p:cNvGrpSpPr/>
                  <p:nvPr/>
                </p:nvGrpSpPr>
                <p:grpSpPr>
                  <a:xfrm>
                    <a:off x="195465" y="478512"/>
                    <a:ext cx="12499658" cy="6784627"/>
                    <a:chOff x="208528" y="491575"/>
                    <a:chExt cx="12499658" cy="6784627"/>
                  </a:xfrm>
                </p:grpSpPr>
                <p:grpSp>
                  <p:nvGrpSpPr>
                    <p:cNvPr id="3" name="Grupo 2"/>
                    <p:cNvGrpSpPr/>
                    <p:nvPr/>
                  </p:nvGrpSpPr>
                  <p:grpSpPr>
                    <a:xfrm>
                      <a:off x="208528" y="491575"/>
                      <a:ext cx="11951414" cy="6784627"/>
                      <a:chOff x="208528" y="491575"/>
                      <a:chExt cx="11951414"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8528" y="491575"/>
                        <a:ext cx="11951414"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pic>
            <p:nvPicPr>
              <p:cNvPr id="4" name="Imagen 3"/>
              <p:cNvPicPr>
                <a:picLocks noChangeAspect="1"/>
              </p:cNvPicPr>
              <p:nvPr/>
            </p:nvPicPr>
            <p:blipFill rotWithShape="1">
              <a:blip r:embed="rId3"/>
              <a:srcRect b="51215"/>
              <a:stretch/>
            </p:blipFill>
            <p:spPr>
              <a:xfrm>
                <a:off x="-1094008" y="64148"/>
                <a:ext cx="8961897" cy="1510900"/>
              </a:xfrm>
              <a:prstGeom prst="rect">
                <a:avLst/>
              </a:prstGeom>
            </p:spPr>
          </p:pic>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r>
                  <a:rPr lang="es-MX" dirty="0" smtClean="0">
                    <a:solidFill>
                      <a:srgbClr val="002060"/>
                    </a:solidFill>
                    <a:latin typeface="Comic Sans MS" panose="030F0702030302020204" pitchFamily="66" charset="0"/>
                  </a:rPr>
                  <a:t>.</a:t>
                </a:r>
                <a:endParaRPr lang="es-CO" dirty="0">
                  <a:solidFill>
                    <a:srgbClr val="002060"/>
                  </a:solidFill>
                  <a:latin typeface="Comic Sans MS" panose="030F0702030302020204" pitchFamily="66" charset="0"/>
                </a:endParaRPr>
              </a:p>
            </p:txBody>
          </p:sp>
          <p:sp>
            <p:nvSpPr>
              <p:cNvPr id="41" name="Rectángulo 40"/>
              <p:cNvSpPr/>
              <p:nvPr/>
            </p:nvSpPr>
            <p:spPr>
              <a:xfrm>
                <a:off x="5039948" y="2067613"/>
                <a:ext cx="248786" cy="369332"/>
              </a:xfrm>
              <a:prstGeom prst="rect">
                <a:avLst/>
              </a:prstGeom>
            </p:spPr>
            <p:txBody>
              <a:bodyPr wrap="none">
                <a:spAutoFit/>
              </a:bodyPr>
              <a:lstStyle/>
              <a:p>
                <a:pPr algn="ctr"/>
                <a:r>
                  <a:rPr lang="es-MX" dirty="0" smtClean="0">
                    <a:solidFill>
                      <a:srgbClr val="37484F"/>
                    </a:solidFill>
                    <a:latin typeface="Nexa"/>
                  </a:rPr>
                  <a:t>.</a:t>
                </a: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pic>
          <p:nvPicPr>
            <p:cNvPr id="21" name="Imagen 20"/>
            <p:cNvPicPr>
              <a:picLocks noChangeAspect="1"/>
            </p:cNvPicPr>
            <p:nvPr/>
          </p:nvPicPr>
          <p:blipFill>
            <a:blip r:embed="rId4"/>
            <a:stretch>
              <a:fillRect/>
            </a:stretch>
          </p:blipFill>
          <p:spPr>
            <a:xfrm>
              <a:off x="8768222" y="5849722"/>
              <a:ext cx="3292125" cy="1066892"/>
            </a:xfrm>
            <a:prstGeom prst="rect">
              <a:avLst/>
            </a:prstGeom>
          </p:spPr>
        </p:pic>
        <p:pic>
          <p:nvPicPr>
            <p:cNvPr id="22" name="Imagen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6213" y="2228220"/>
              <a:ext cx="2718641" cy="2718641"/>
            </a:xfrm>
            <a:prstGeom prst="rect">
              <a:avLst/>
            </a:prstGeom>
          </p:spPr>
        </p:pic>
      </p:grpSp>
      <p:sp>
        <p:nvSpPr>
          <p:cNvPr id="12" name="Rectángulo redondeado 11"/>
          <p:cNvSpPr/>
          <p:nvPr/>
        </p:nvSpPr>
        <p:spPr>
          <a:xfrm>
            <a:off x="1775169" y="1812899"/>
            <a:ext cx="2549827" cy="1591716"/>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latin typeface="Comic Sans MS" panose="030F0702030302020204" pitchFamily="66" charset="0"/>
              </a:rPr>
              <a:t>La Diferencia presentada por tutelas se debió al ingreso de 151 tutelas masivas, contra la Secretaria de Educación en el mes de junio de 2019</a:t>
            </a:r>
            <a:endParaRPr lang="es-ES_tradnl" sz="1400" b="1" dirty="0">
              <a:latin typeface="Comic Sans MS" panose="030F0702030302020204" pitchFamily="66" charset="0"/>
            </a:endParaRPr>
          </a:p>
        </p:txBody>
      </p:sp>
      <p:sp>
        <p:nvSpPr>
          <p:cNvPr id="18" name="Recortar rectángulo de esquina diagonal 17"/>
          <p:cNvSpPr/>
          <p:nvPr/>
        </p:nvSpPr>
        <p:spPr>
          <a:xfrm>
            <a:off x="1311739" y="1575560"/>
            <a:ext cx="629826" cy="630437"/>
          </a:xfrm>
          <a:prstGeom prst="snip2DiagRect">
            <a:avLst/>
          </a:prstGeom>
          <a:solidFill>
            <a:srgbClr val="9B15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smtClean="0"/>
              <a:t>3</a:t>
            </a:r>
            <a:endParaRPr lang="es-ES_tradnl" sz="2400" dirty="0"/>
          </a:p>
        </p:txBody>
      </p:sp>
      <p:sp>
        <p:nvSpPr>
          <p:cNvPr id="35" name="Rectángulo redondeado 34"/>
          <p:cNvSpPr/>
          <p:nvPr/>
        </p:nvSpPr>
        <p:spPr>
          <a:xfrm>
            <a:off x="4963569" y="1880602"/>
            <a:ext cx="2549827" cy="1591716"/>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latin typeface="Comic Sans MS" panose="030F0702030302020204" pitchFamily="66" charset="0"/>
              </a:rPr>
              <a:t>Para </a:t>
            </a:r>
            <a:r>
              <a:rPr lang="es-ES_tradnl" sz="1400" b="1" dirty="0">
                <a:latin typeface="Comic Sans MS" panose="030F0702030302020204" pitchFamily="66" charset="0"/>
              </a:rPr>
              <a:t>los grupos de procesos verbales y pertenencias es el Juzgado con valor de rechazos mas alto (80 y 18 respectivamente)</a:t>
            </a:r>
          </a:p>
        </p:txBody>
      </p:sp>
      <p:sp>
        <p:nvSpPr>
          <p:cNvPr id="36" name="Recortar rectángulo de esquina diagonal 35"/>
          <p:cNvSpPr/>
          <p:nvPr/>
        </p:nvSpPr>
        <p:spPr>
          <a:xfrm>
            <a:off x="4739127" y="1602334"/>
            <a:ext cx="629826" cy="630437"/>
          </a:xfrm>
          <a:prstGeom prst="snip2DiagRect">
            <a:avLst/>
          </a:prstGeom>
          <a:solidFill>
            <a:srgbClr val="9B15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a:t>8</a:t>
            </a:r>
          </a:p>
        </p:txBody>
      </p:sp>
      <p:sp>
        <p:nvSpPr>
          <p:cNvPr id="37" name="Rectángulo redondeado 36"/>
          <p:cNvSpPr/>
          <p:nvPr/>
        </p:nvSpPr>
        <p:spPr>
          <a:xfrm>
            <a:off x="2224490" y="3681200"/>
            <a:ext cx="2549827" cy="1591716"/>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latin typeface="Comic Sans MS" panose="030F0702030302020204" pitchFamily="66" charset="0"/>
              </a:rPr>
              <a:t>La diferencia </a:t>
            </a:r>
            <a:r>
              <a:rPr lang="es-ES_tradnl" sz="1400" b="1" dirty="0">
                <a:latin typeface="Comic Sans MS" panose="030F0702030302020204" pitchFamily="66" charset="0"/>
              </a:rPr>
              <a:t>presentada por </a:t>
            </a:r>
            <a:r>
              <a:rPr lang="es-ES_tradnl" sz="1400" b="1" dirty="0" smtClean="0">
                <a:latin typeface="Comic Sans MS" panose="030F0702030302020204" pitchFamily="66" charset="0"/>
              </a:rPr>
              <a:t>tutelas se debe a los permisos solicitados por el titular del despacho</a:t>
            </a:r>
            <a:r>
              <a:rPr lang="es-ES_tradnl" dirty="0" smtClean="0"/>
              <a:t>.</a:t>
            </a:r>
            <a:endParaRPr lang="es-ES_tradnl" dirty="0"/>
          </a:p>
        </p:txBody>
      </p:sp>
      <p:sp>
        <p:nvSpPr>
          <p:cNvPr id="39" name="Recortar rectángulo de esquina diagonal 38"/>
          <p:cNvSpPr/>
          <p:nvPr/>
        </p:nvSpPr>
        <p:spPr>
          <a:xfrm>
            <a:off x="1933499" y="3388895"/>
            <a:ext cx="629826" cy="630437"/>
          </a:xfrm>
          <a:prstGeom prst="snip2DiagRect">
            <a:avLst/>
          </a:prstGeom>
          <a:solidFill>
            <a:srgbClr val="9B15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a:t>9</a:t>
            </a:r>
          </a:p>
        </p:txBody>
      </p:sp>
      <p:sp>
        <p:nvSpPr>
          <p:cNvPr id="43" name="Rectángulo redondeado 42"/>
          <p:cNvSpPr/>
          <p:nvPr/>
        </p:nvSpPr>
        <p:spPr>
          <a:xfrm>
            <a:off x="5874841" y="3694112"/>
            <a:ext cx="2549827" cy="1591716"/>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latin typeface="Comic Sans MS" panose="030F0702030302020204" pitchFamily="66" charset="0"/>
              </a:rPr>
              <a:t>Para </a:t>
            </a:r>
            <a:r>
              <a:rPr lang="es-ES_tradnl" sz="1400" b="1" dirty="0">
                <a:latin typeface="Comic Sans MS" panose="030F0702030302020204" pitchFamily="66" charset="0"/>
              </a:rPr>
              <a:t>el grupo verbales tiene un valor de rechazos de 23 y en pruebas extraprocesales tiene un valor de rechazos </a:t>
            </a:r>
            <a:r>
              <a:rPr lang="es-ES_tradnl" sz="1400" b="1" dirty="0" smtClean="0">
                <a:latin typeface="Comic Sans MS" panose="030F0702030302020204" pitchFamily="66" charset="0"/>
              </a:rPr>
              <a:t>de </a:t>
            </a:r>
            <a:r>
              <a:rPr lang="es-ES_tradnl" sz="1600" dirty="0" smtClean="0"/>
              <a:t>2</a:t>
            </a:r>
            <a:endParaRPr lang="es-ES_tradnl" sz="1600" dirty="0"/>
          </a:p>
        </p:txBody>
      </p:sp>
      <p:sp>
        <p:nvSpPr>
          <p:cNvPr id="45" name="Recortar rectángulo de esquina diagonal 44"/>
          <p:cNvSpPr/>
          <p:nvPr/>
        </p:nvSpPr>
        <p:spPr>
          <a:xfrm>
            <a:off x="5513411" y="3482443"/>
            <a:ext cx="629826" cy="630437"/>
          </a:xfrm>
          <a:prstGeom prst="snip2DiagRect">
            <a:avLst/>
          </a:prstGeom>
          <a:solidFill>
            <a:srgbClr val="9B15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smtClean="0"/>
              <a:t>11</a:t>
            </a:r>
            <a:endParaRPr lang="es-ES_tradnl" sz="2400" dirty="0"/>
          </a:p>
        </p:txBody>
      </p:sp>
    </p:spTree>
    <p:extLst>
      <p:ext uri="{BB962C8B-B14F-4D97-AF65-F5344CB8AC3E}">
        <p14:creationId xmlns:p14="http://schemas.microsoft.com/office/powerpoint/2010/main" val="22155186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160682" y="73373"/>
            <a:ext cx="12614331" cy="6784627"/>
            <a:chOff x="28541" y="99498"/>
            <a:chExt cx="12614331" cy="6784627"/>
          </a:xfrm>
        </p:grpSpPr>
        <p:grpSp>
          <p:nvGrpSpPr>
            <p:cNvPr id="15" name="Grupo 14"/>
            <p:cNvGrpSpPr/>
            <p:nvPr/>
          </p:nvGrpSpPr>
          <p:grpSpPr>
            <a:xfrm>
              <a:off x="28541" y="99498"/>
              <a:ext cx="12614331" cy="6784627"/>
              <a:chOff x="80792" y="435323"/>
              <a:chExt cx="12614331" cy="6784627"/>
            </a:xfrm>
          </p:grpSpPr>
          <p:grpSp>
            <p:nvGrpSpPr>
              <p:cNvPr id="9" name="Grupo 8"/>
              <p:cNvGrpSpPr/>
              <p:nvPr/>
            </p:nvGrpSpPr>
            <p:grpSpPr>
              <a:xfrm>
                <a:off x="256064" y="435323"/>
                <a:ext cx="12439059" cy="6784627"/>
                <a:chOff x="269127" y="448386"/>
                <a:chExt cx="12439059" cy="6784627"/>
              </a:xfrm>
            </p:grpSpPr>
            <p:grpSp>
              <p:nvGrpSpPr>
                <p:cNvPr id="3" name="Grupo 2"/>
                <p:cNvGrpSpPr/>
                <p:nvPr/>
              </p:nvGrpSpPr>
              <p:grpSpPr>
                <a:xfrm>
                  <a:off x="269127" y="448386"/>
                  <a:ext cx="11951414" cy="6784627"/>
                  <a:chOff x="269127" y="448386"/>
                  <a:chExt cx="11951414"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69127" y="448386"/>
                    <a:ext cx="11951414"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pic>
        <p:nvPicPr>
          <p:cNvPr id="4" name="Imagen 3"/>
          <p:cNvPicPr>
            <a:picLocks noChangeAspect="1"/>
          </p:cNvPicPr>
          <p:nvPr/>
        </p:nvPicPr>
        <p:blipFill rotWithShape="1">
          <a:blip r:embed="rId3"/>
          <a:srcRect b="51215"/>
          <a:stretch/>
        </p:blipFill>
        <p:spPr>
          <a:xfrm>
            <a:off x="-1041467" y="15688"/>
            <a:ext cx="8961897" cy="1510900"/>
          </a:xfrm>
          <a:prstGeom prst="rect">
            <a:avLst/>
          </a:prstGeom>
        </p:spPr>
      </p:pic>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733169" y="4436800"/>
            <a:ext cx="5468013" cy="369332"/>
          </a:xfrm>
          <a:prstGeom prst="rect">
            <a:avLst/>
          </a:prstGeom>
        </p:spPr>
        <p:txBody>
          <a:bodyPr wrap="square">
            <a:spAutoFit/>
          </a:bodyPr>
          <a:lstStyle/>
          <a:p>
            <a:pPr algn="ctr"/>
            <a:r>
              <a:rPr lang="es-MX" dirty="0" smtClean="0">
                <a:solidFill>
                  <a:srgbClr val="002060"/>
                </a:solidFill>
                <a:latin typeface="Comic Sans MS" panose="030F0702030302020204" pitchFamily="66" charset="0"/>
              </a:rPr>
              <a:t>.</a:t>
            </a:r>
            <a:endParaRPr lang="es-CO" dirty="0">
              <a:solidFill>
                <a:srgbClr val="002060"/>
              </a:solidFill>
              <a:latin typeface="Comic Sans MS" panose="030F0702030302020204" pitchFamily="66" charset="0"/>
            </a:endParaRPr>
          </a:p>
        </p:txBody>
      </p:sp>
      <p:sp>
        <p:nvSpPr>
          <p:cNvPr id="41" name="Rectángulo 40"/>
          <p:cNvSpPr/>
          <p:nvPr/>
        </p:nvSpPr>
        <p:spPr>
          <a:xfrm>
            <a:off x="5039948" y="2067613"/>
            <a:ext cx="248786" cy="369332"/>
          </a:xfrm>
          <a:prstGeom prst="rect">
            <a:avLst/>
          </a:prstGeom>
        </p:spPr>
        <p:txBody>
          <a:bodyPr wrap="none">
            <a:spAutoFit/>
          </a:bodyPr>
          <a:lstStyle/>
          <a:p>
            <a:pPr algn="ctr"/>
            <a:r>
              <a:rPr lang="es-MX" dirty="0" smtClean="0">
                <a:solidFill>
                  <a:srgbClr val="37484F"/>
                </a:solidFill>
                <a:latin typeface="Nexa"/>
              </a:rPr>
              <a:t>.</a:t>
            </a: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8250805" y="4455850"/>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300865" y="2609546"/>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sp>
        <p:nvSpPr>
          <p:cNvPr id="5" name="Rectángulo 4"/>
          <p:cNvSpPr/>
          <p:nvPr/>
        </p:nvSpPr>
        <p:spPr>
          <a:xfrm>
            <a:off x="92736" y="1430565"/>
            <a:ext cx="8278754" cy="646331"/>
          </a:xfrm>
          <a:prstGeom prst="rect">
            <a:avLst/>
          </a:prstGeom>
        </p:spPr>
        <p:txBody>
          <a:bodyPr wrap="square">
            <a:spAutoFit/>
          </a:bodyPr>
          <a:lstStyle/>
          <a:p>
            <a:pPr algn="ctr"/>
            <a:r>
              <a:rPr lang="es-MX" dirty="0">
                <a:solidFill>
                  <a:srgbClr val="002060"/>
                </a:solidFill>
                <a:latin typeface="Comic Sans MS" panose="030F0702030302020204" pitchFamily="66" charset="0"/>
              </a:rPr>
              <a:t>En las novedades de reparto se describe la cantidad de rechazos, retiros y adjudicaciones reportadas por cada despacho judicial durante el año 2019.</a:t>
            </a:r>
            <a:endParaRPr lang="es-CO" dirty="0">
              <a:solidFill>
                <a:srgbClr val="002060"/>
              </a:solidFill>
              <a:latin typeface="Comic Sans MS" panose="030F0702030302020204" pitchFamily="66" charset="0"/>
            </a:endParaRPr>
          </a:p>
        </p:txBody>
      </p:sp>
      <p:sp>
        <p:nvSpPr>
          <p:cNvPr id="6" name="Rectángulo 5"/>
          <p:cNvSpPr/>
          <p:nvPr/>
        </p:nvSpPr>
        <p:spPr>
          <a:xfrm>
            <a:off x="6002902" y="5830869"/>
            <a:ext cx="6112805" cy="923330"/>
          </a:xfrm>
          <a:prstGeom prst="rect">
            <a:avLst/>
          </a:prstGeom>
        </p:spPr>
        <p:txBody>
          <a:bodyPr wrap="square">
            <a:spAutoFit/>
          </a:bodyPr>
          <a:lstStyle/>
          <a:p>
            <a:pPr algn="ctr"/>
            <a:r>
              <a:rPr lang="es-MX" dirty="0">
                <a:solidFill>
                  <a:srgbClr val="002060"/>
                </a:solidFill>
                <a:latin typeface="Comic Sans MS" panose="030F0702030302020204" pitchFamily="66" charset="0"/>
              </a:rPr>
              <a:t>Los Juzgados 1° y 8° Civil Municipal presentan una mayor cantidad de novedades respecto de los demás despachos</a:t>
            </a:r>
            <a:endParaRPr lang="es-CO" dirty="0">
              <a:solidFill>
                <a:srgbClr val="002060"/>
              </a:solidFill>
              <a:latin typeface="Comic Sans MS" panose="030F0702030302020204" pitchFamily="66" charset="0"/>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5027" y="2066379"/>
            <a:ext cx="5567750" cy="3581439"/>
          </a:xfrm>
          <a:prstGeom prst="rect">
            <a:avLst/>
          </a:prstGeom>
        </p:spPr>
      </p:pic>
      <p:pic>
        <p:nvPicPr>
          <p:cNvPr id="19" name="Imagen 18"/>
          <p:cNvPicPr>
            <a:picLocks noChangeAspect="1"/>
          </p:cNvPicPr>
          <p:nvPr/>
        </p:nvPicPr>
        <p:blipFill>
          <a:blip r:embed="rId5"/>
          <a:stretch>
            <a:fillRect/>
          </a:stretch>
        </p:blipFill>
        <p:spPr>
          <a:xfrm>
            <a:off x="5819218" y="5699960"/>
            <a:ext cx="530398" cy="542591"/>
          </a:xfrm>
          <a:prstGeom prst="rect">
            <a:avLst/>
          </a:prstGeom>
        </p:spPr>
      </p:pic>
      <p:pic>
        <p:nvPicPr>
          <p:cNvPr id="20" name="Imagen 19"/>
          <p:cNvPicPr>
            <a:picLocks noChangeAspect="1"/>
          </p:cNvPicPr>
          <p:nvPr/>
        </p:nvPicPr>
        <p:blipFill>
          <a:blip r:embed="rId5"/>
          <a:stretch>
            <a:fillRect/>
          </a:stretch>
        </p:blipFill>
        <p:spPr>
          <a:xfrm>
            <a:off x="7794127" y="2942562"/>
            <a:ext cx="530398" cy="566706"/>
          </a:xfrm>
          <a:prstGeom prst="rect">
            <a:avLst/>
          </a:prstGeom>
        </p:spPr>
      </p:pic>
      <p:pic>
        <p:nvPicPr>
          <p:cNvPr id="21" name="Imagen 20"/>
          <p:cNvPicPr>
            <a:picLocks noChangeAspect="1"/>
          </p:cNvPicPr>
          <p:nvPr/>
        </p:nvPicPr>
        <p:blipFill>
          <a:blip r:embed="rId5"/>
          <a:stretch>
            <a:fillRect/>
          </a:stretch>
        </p:blipFill>
        <p:spPr>
          <a:xfrm>
            <a:off x="7373800" y="4719979"/>
            <a:ext cx="530398" cy="542591"/>
          </a:xfrm>
          <a:prstGeom prst="rect">
            <a:avLst/>
          </a:prstGeom>
        </p:spPr>
      </p:pic>
    </p:spTree>
    <p:extLst>
      <p:ext uri="{BB962C8B-B14F-4D97-AF65-F5344CB8AC3E}">
        <p14:creationId xmlns:p14="http://schemas.microsoft.com/office/powerpoint/2010/main" val="3854516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0" y="203200"/>
            <a:ext cx="12278032" cy="7206888"/>
            <a:chOff x="13063" y="13063"/>
            <a:chExt cx="12278032" cy="7206888"/>
          </a:xfrm>
        </p:grpSpPr>
        <p:grpSp>
          <p:nvGrpSpPr>
            <p:cNvPr id="3" name="Grupo 2"/>
            <p:cNvGrpSpPr/>
            <p:nvPr/>
          </p:nvGrpSpPr>
          <p:grpSpPr>
            <a:xfrm>
              <a:off x="13063" y="13063"/>
              <a:ext cx="12178937" cy="7206888"/>
              <a:chOff x="13063" y="13063"/>
              <a:chExt cx="12178937" cy="7206888"/>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190" t="181"/>
              <a:stretch/>
            </p:blipFill>
            <p:spPr bwMode="auto">
              <a:xfrm>
                <a:off x="13063" y="13063"/>
                <a:ext cx="12178937" cy="7206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410789" y="2599509"/>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920" y="350134"/>
              <a:ext cx="1272217" cy="1265328"/>
            </a:xfrm>
            <a:prstGeom prst="rect">
              <a:avLst/>
            </a:prstGeom>
          </p:spPr>
        </p:pic>
        <p:sp>
          <p:nvSpPr>
            <p:cNvPr id="7" name="CuadroTexto 6"/>
            <p:cNvSpPr txBox="1"/>
            <p:nvPr/>
          </p:nvSpPr>
          <p:spPr>
            <a:xfrm>
              <a:off x="5585292" y="2748975"/>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pic>
        <p:nvPicPr>
          <p:cNvPr id="11" name="Imagen 10"/>
          <p:cNvPicPr>
            <a:picLocks noChangeAspect="1"/>
          </p:cNvPicPr>
          <p:nvPr/>
        </p:nvPicPr>
        <p:blipFill rotWithShape="1">
          <a:blip r:embed="rId4"/>
          <a:srcRect r="15625"/>
          <a:stretch/>
        </p:blipFill>
        <p:spPr>
          <a:xfrm>
            <a:off x="6847883" y="2235608"/>
            <a:ext cx="2844998" cy="4762500"/>
          </a:xfrm>
          <a:prstGeom prst="rect">
            <a:avLst/>
          </a:prstGeom>
        </p:spPr>
      </p:pic>
      <p:pic>
        <p:nvPicPr>
          <p:cNvPr id="13" name="Imagen 12"/>
          <p:cNvPicPr>
            <a:picLocks noChangeAspect="1"/>
          </p:cNvPicPr>
          <p:nvPr/>
        </p:nvPicPr>
        <p:blipFill>
          <a:blip r:embed="rId5"/>
          <a:stretch>
            <a:fillRect/>
          </a:stretch>
        </p:blipFill>
        <p:spPr>
          <a:xfrm rot="2381715">
            <a:off x="9195218" y="2458100"/>
            <a:ext cx="1192626" cy="889998"/>
          </a:xfrm>
          <a:prstGeom prst="rect">
            <a:avLst/>
          </a:prstGeom>
        </p:spPr>
      </p:pic>
      <p:pic>
        <p:nvPicPr>
          <p:cNvPr id="15" name="Imagen 14"/>
          <p:cNvPicPr>
            <a:picLocks noChangeAspect="1"/>
          </p:cNvPicPr>
          <p:nvPr/>
        </p:nvPicPr>
        <p:blipFill>
          <a:blip r:embed="rId6"/>
          <a:stretch>
            <a:fillRect/>
          </a:stretch>
        </p:blipFill>
        <p:spPr>
          <a:xfrm>
            <a:off x="949193" y="2868789"/>
            <a:ext cx="6791675" cy="1920406"/>
          </a:xfrm>
          <a:prstGeom prst="rect">
            <a:avLst/>
          </a:prstGeom>
        </p:spPr>
      </p:pic>
      <p:pic>
        <p:nvPicPr>
          <p:cNvPr id="12" name="Imagen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2082" y="6047695"/>
            <a:ext cx="3292844" cy="1069986"/>
          </a:xfrm>
          <a:prstGeom prst="rect">
            <a:avLst/>
          </a:prstGeom>
        </p:spPr>
      </p:pic>
    </p:spTree>
    <p:extLst>
      <p:ext uri="{BB962C8B-B14F-4D97-AF65-F5344CB8AC3E}">
        <p14:creationId xmlns:p14="http://schemas.microsoft.com/office/powerpoint/2010/main" val="3634357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o 19"/>
          <p:cNvGrpSpPr/>
          <p:nvPr/>
        </p:nvGrpSpPr>
        <p:grpSpPr>
          <a:xfrm>
            <a:off x="-107625" y="73374"/>
            <a:ext cx="12614331" cy="5728690"/>
            <a:chOff x="-163784" y="133678"/>
            <a:chExt cx="12614331" cy="5728690"/>
          </a:xfrm>
        </p:grpSpPr>
        <p:grpSp>
          <p:nvGrpSpPr>
            <p:cNvPr id="5" name="Grupo 4"/>
            <p:cNvGrpSpPr/>
            <p:nvPr/>
          </p:nvGrpSpPr>
          <p:grpSpPr>
            <a:xfrm>
              <a:off x="-163784" y="133678"/>
              <a:ext cx="12614331" cy="5728690"/>
              <a:chOff x="-175359" y="149073"/>
              <a:chExt cx="12614331" cy="5728690"/>
            </a:xfrm>
          </p:grpSpPr>
          <p:grpSp>
            <p:nvGrpSpPr>
              <p:cNvPr id="11" name="Grupo 10"/>
              <p:cNvGrpSpPr/>
              <p:nvPr/>
            </p:nvGrpSpPr>
            <p:grpSpPr>
              <a:xfrm>
                <a:off x="-175359" y="149073"/>
                <a:ext cx="12614331" cy="5297280"/>
                <a:chOff x="28541" y="172872"/>
                <a:chExt cx="12614331" cy="5297280"/>
              </a:xfrm>
            </p:grpSpPr>
            <p:grpSp>
              <p:nvGrpSpPr>
                <p:cNvPr id="15" name="Grupo 14"/>
                <p:cNvGrpSpPr/>
                <p:nvPr/>
              </p:nvGrpSpPr>
              <p:grpSpPr>
                <a:xfrm>
                  <a:off x="28541" y="172872"/>
                  <a:ext cx="12614331" cy="5297280"/>
                  <a:chOff x="80792" y="508697"/>
                  <a:chExt cx="12614331" cy="5297280"/>
                </a:xfrm>
              </p:grpSpPr>
              <p:grpSp>
                <p:nvGrpSpPr>
                  <p:cNvPr id="9" name="Grupo 8"/>
                  <p:cNvGrpSpPr/>
                  <p:nvPr/>
                </p:nvGrpSpPr>
                <p:grpSpPr>
                  <a:xfrm>
                    <a:off x="188417" y="508697"/>
                    <a:ext cx="12506706" cy="5297280"/>
                    <a:chOff x="201480" y="521760"/>
                    <a:chExt cx="12506706" cy="5297280"/>
                  </a:xfrm>
                </p:grpSpPr>
                <p:grpSp>
                  <p:nvGrpSpPr>
                    <p:cNvPr id="3" name="Grupo 2"/>
                    <p:cNvGrpSpPr/>
                    <p:nvPr/>
                  </p:nvGrpSpPr>
                  <p:grpSpPr>
                    <a:xfrm>
                      <a:off x="201480" y="521760"/>
                      <a:ext cx="12192000" cy="5297280"/>
                      <a:chOff x="201480" y="521760"/>
                      <a:chExt cx="12192000" cy="5297280"/>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0902"/>
                      <a:stretch/>
                    </p:blipFill>
                    <p:spPr bwMode="auto">
                      <a:xfrm>
                        <a:off x="201480" y="521760"/>
                        <a:ext cx="12192000" cy="529728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1200329"/>
              </a:xfrm>
              <a:prstGeom prst="rect">
                <a:avLst/>
              </a:prstGeom>
            </p:spPr>
            <p:txBody>
              <a:bodyPr wrap="square">
                <a:spAutoFit/>
              </a:bodyPr>
              <a:lstStyle/>
              <a:p>
                <a:pPr algn="ctr"/>
                <a:r>
                  <a:rPr lang="es-MX" dirty="0">
                    <a:solidFill>
                      <a:srgbClr val="002060"/>
                    </a:solidFill>
                    <a:latin typeface="Comic Sans MS" panose="030F0702030302020204" pitchFamily="66" charset="0"/>
                  </a:rPr>
                  <a:t>En total se repartieron </a:t>
                </a:r>
                <a:r>
                  <a:rPr lang="es-MX" dirty="0" smtClean="0">
                    <a:solidFill>
                      <a:srgbClr val="002060"/>
                    </a:solidFill>
                    <a:latin typeface="Comic Sans MS" panose="030F0702030302020204" pitchFamily="66" charset="0"/>
                  </a:rPr>
                  <a:t>3,470 </a:t>
                </a:r>
                <a:r>
                  <a:rPr lang="es-MX" dirty="0">
                    <a:solidFill>
                      <a:srgbClr val="002060"/>
                    </a:solidFill>
                    <a:latin typeface="Comic Sans MS" panose="030F0702030302020204" pitchFamily="66" charset="0"/>
                  </a:rPr>
                  <a:t>expedientes dirigidos a los Juzgados </a:t>
                </a:r>
                <a:r>
                  <a:rPr lang="es-MX" dirty="0" smtClean="0">
                    <a:solidFill>
                      <a:srgbClr val="002060"/>
                    </a:solidFill>
                    <a:latin typeface="Comic Sans MS" panose="030F0702030302020204" pitchFamily="66" charset="0"/>
                  </a:rPr>
                  <a:t>Civiles del Circuito.</a:t>
                </a:r>
              </a:p>
              <a:p>
                <a:pPr algn="ctr"/>
                <a:r>
                  <a:rPr lang="es-MX" dirty="0" smtClean="0">
                    <a:solidFill>
                      <a:srgbClr val="002060"/>
                    </a:solidFill>
                    <a:latin typeface="Comic Sans MS" panose="030F0702030302020204" pitchFamily="66" charset="0"/>
                  </a:rPr>
                  <a:t> </a:t>
                </a:r>
                <a:r>
                  <a:rPr lang="es-MX" dirty="0">
                    <a:solidFill>
                      <a:srgbClr val="002060"/>
                    </a:solidFill>
                    <a:latin typeface="Comic Sans MS" panose="030F0702030302020204" pitchFamily="66" charset="0"/>
                  </a:rPr>
                  <a:t>Con lo cual se infiere que el promedio diario de reparto es de 3 expedientes por cada juzgado.</a:t>
                </a:r>
                <a:endParaRPr lang="es-CO" dirty="0">
                  <a:solidFill>
                    <a:srgbClr val="002060"/>
                  </a:solidFill>
                  <a:latin typeface="Comic Sans MS" panose="030F0702030302020204" pitchFamily="66" charset="0"/>
                </a:endParaRPr>
              </a:p>
            </p:txBody>
          </p:sp>
          <p:sp>
            <p:nvSpPr>
              <p:cNvPr id="41" name="Rectángulo 40"/>
              <p:cNvSpPr/>
              <p:nvPr/>
            </p:nvSpPr>
            <p:spPr>
              <a:xfrm>
                <a:off x="5039948" y="2067613"/>
                <a:ext cx="248786" cy="369332"/>
              </a:xfrm>
              <a:prstGeom prst="rect">
                <a:avLst/>
              </a:prstGeom>
            </p:spPr>
            <p:txBody>
              <a:bodyPr wrap="none">
                <a:spAutoFit/>
              </a:bodyPr>
              <a:lstStyle/>
              <a:p>
                <a:pPr algn="ctr"/>
                <a:r>
                  <a:rPr lang="es-MX" dirty="0" smtClean="0">
                    <a:solidFill>
                      <a:srgbClr val="37484F"/>
                    </a:solidFill>
                    <a:latin typeface="Nexa"/>
                  </a:rPr>
                  <a:t>.</a:t>
                </a: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sp>
          <p:nvSpPr>
            <p:cNvPr id="12" name="Hexágono 11"/>
            <p:cNvSpPr/>
            <p:nvPr/>
          </p:nvSpPr>
          <p:spPr>
            <a:xfrm>
              <a:off x="7056358" y="2112035"/>
              <a:ext cx="2166916" cy="1780093"/>
            </a:xfrm>
            <a:prstGeom prst="hexagon">
              <a:avLst/>
            </a:prstGeom>
            <a:solidFill>
              <a:srgbClr val="9B1578"/>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CuadroTexto 18"/>
            <p:cNvSpPr txBox="1"/>
            <p:nvPr/>
          </p:nvSpPr>
          <p:spPr>
            <a:xfrm>
              <a:off x="7333843" y="2663193"/>
              <a:ext cx="1692695" cy="646331"/>
            </a:xfrm>
            <a:prstGeom prst="rect">
              <a:avLst/>
            </a:prstGeom>
            <a:noFill/>
          </p:spPr>
          <p:txBody>
            <a:bodyPr wrap="square" rtlCol="0">
              <a:spAutoFit/>
            </a:bodyPr>
            <a:lstStyle/>
            <a:p>
              <a:r>
                <a:rPr lang="es-CO" sz="3600" b="1" dirty="0" smtClean="0">
                  <a:solidFill>
                    <a:schemeClr val="bg1">
                      <a:lumMod val="95000"/>
                    </a:schemeClr>
                  </a:solidFill>
                  <a:latin typeface="Comic Sans MS" panose="030F0702030302020204" pitchFamily="66" charset="0"/>
                </a:rPr>
                <a:t>3.470</a:t>
              </a:r>
              <a:endParaRPr lang="es-CO" sz="3600" b="1" dirty="0">
                <a:solidFill>
                  <a:schemeClr val="bg1">
                    <a:lumMod val="95000"/>
                  </a:schemeClr>
                </a:solidFill>
                <a:latin typeface="Comic Sans MS" panose="030F0702030302020204" pitchFamily="66" charset="0"/>
              </a:endParaRPr>
            </a:p>
          </p:txBody>
        </p:sp>
      </p:grpSp>
      <p:pic>
        <p:nvPicPr>
          <p:cNvPr id="6" name="Imagen 5"/>
          <p:cNvPicPr>
            <a:picLocks noChangeAspect="1"/>
          </p:cNvPicPr>
          <p:nvPr/>
        </p:nvPicPr>
        <p:blipFill rotWithShape="1">
          <a:blip r:embed="rId3"/>
          <a:srcRect l="10196" t="364" r="33876" b="52460"/>
          <a:stretch/>
        </p:blipFill>
        <p:spPr>
          <a:xfrm>
            <a:off x="-107625" y="150259"/>
            <a:ext cx="5012267" cy="1461029"/>
          </a:xfrm>
          <a:prstGeom prst="rect">
            <a:avLst/>
          </a:prstGeom>
        </p:spPr>
      </p:pic>
      <p:pic>
        <p:nvPicPr>
          <p:cNvPr id="16" name="Imagen 15"/>
          <p:cNvPicPr>
            <a:picLocks noChangeAspect="1"/>
          </p:cNvPicPr>
          <p:nvPr/>
        </p:nvPicPr>
        <p:blipFill>
          <a:blip r:embed="rId4"/>
          <a:stretch>
            <a:fillRect/>
          </a:stretch>
        </p:blipFill>
        <p:spPr>
          <a:xfrm>
            <a:off x="199925" y="2274050"/>
            <a:ext cx="5282906" cy="3528014"/>
          </a:xfrm>
          <a:prstGeom prst="rect">
            <a:avLst/>
          </a:prstGeom>
        </p:spPr>
      </p:pic>
      <p:sp>
        <p:nvSpPr>
          <p:cNvPr id="18" name="CuadroTexto 17"/>
          <p:cNvSpPr txBox="1"/>
          <p:nvPr/>
        </p:nvSpPr>
        <p:spPr>
          <a:xfrm>
            <a:off x="778376" y="2532874"/>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778376" y="3825992"/>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791117" y="5048198"/>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6808639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22985" y="65158"/>
            <a:ext cx="12614331" cy="6488713"/>
            <a:chOff x="-175359" y="75699"/>
            <a:chExt cx="12614331" cy="6488713"/>
          </a:xfrm>
        </p:grpSpPr>
        <p:grpSp>
          <p:nvGrpSpPr>
            <p:cNvPr id="11" name="Grupo 10"/>
            <p:cNvGrpSpPr/>
            <p:nvPr/>
          </p:nvGrpSpPr>
          <p:grpSpPr>
            <a:xfrm>
              <a:off x="-175359" y="75699"/>
              <a:ext cx="12614331" cy="5306529"/>
              <a:chOff x="28541" y="99498"/>
              <a:chExt cx="12614331" cy="5306529"/>
            </a:xfrm>
          </p:grpSpPr>
          <p:grpSp>
            <p:nvGrpSpPr>
              <p:cNvPr id="15" name="Grupo 14"/>
              <p:cNvGrpSpPr/>
              <p:nvPr/>
            </p:nvGrpSpPr>
            <p:grpSpPr>
              <a:xfrm>
                <a:off x="28541" y="99498"/>
                <a:ext cx="12614331" cy="5306529"/>
                <a:chOff x="80792" y="435323"/>
                <a:chExt cx="12614331" cy="5306529"/>
              </a:xfrm>
            </p:grpSpPr>
            <p:grpSp>
              <p:nvGrpSpPr>
                <p:cNvPr id="9" name="Grupo 8"/>
                <p:cNvGrpSpPr/>
                <p:nvPr/>
              </p:nvGrpSpPr>
              <p:grpSpPr>
                <a:xfrm>
                  <a:off x="256064" y="435323"/>
                  <a:ext cx="12439059" cy="5306529"/>
                  <a:chOff x="269127" y="448386"/>
                  <a:chExt cx="12439059" cy="5306529"/>
                </a:xfrm>
              </p:grpSpPr>
              <p:grpSp>
                <p:nvGrpSpPr>
                  <p:cNvPr id="3" name="Grupo 2"/>
                  <p:cNvGrpSpPr/>
                  <p:nvPr/>
                </p:nvGrpSpPr>
                <p:grpSpPr>
                  <a:xfrm>
                    <a:off x="269127" y="448386"/>
                    <a:ext cx="11951414" cy="5306529"/>
                    <a:chOff x="269127" y="448386"/>
                    <a:chExt cx="11951414" cy="5306529"/>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0771"/>
                    <a:stretch/>
                  </p:blipFill>
                  <p:spPr bwMode="auto">
                    <a:xfrm>
                      <a:off x="269127" y="448386"/>
                      <a:ext cx="11951414" cy="530652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428683" y="217461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1089019" y="5733415"/>
              <a:ext cx="10298971" cy="830997"/>
            </a:xfrm>
            <a:prstGeom prst="rect">
              <a:avLst/>
            </a:prstGeom>
          </p:spPr>
          <p:txBody>
            <a:bodyPr wrap="square">
              <a:spAutoFit/>
            </a:bodyPr>
            <a:lstStyle/>
            <a:p>
              <a:r>
                <a:rPr lang="es-MX" sz="1600" dirty="0" smtClean="0">
                  <a:solidFill>
                    <a:srgbClr val="002060"/>
                  </a:solidFill>
                  <a:latin typeface="Comic Sans MS" panose="030F0702030302020204" pitchFamily="66" charset="0"/>
                </a:rPr>
                <a:t>Al realizar la sumatoria de procesos repartidos se presentan algunas diferencias debido a que para grupos </a:t>
              </a:r>
              <a:r>
                <a:rPr lang="es-MX" sz="1600" dirty="0">
                  <a:solidFill>
                    <a:srgbClr val="002060"/>
                  </a:solidFill>
                  <a:latin typeface="Comic Sans MS" panose="030F0702030302020204" pitchFamily="66" charset="0"/>
                </a:rPr>
                <a:t>como verbales y </a:t>
              </a:r>
              <a:r>
                <a:rPr lang="es-MX" sz="1600" dirty="0" smtClean="0">
                  <a:solidFill>
                    <a:srgbClr val="002060"/>
                  </a:solidFill>
                  <a:latin typeface="Comic Sans MS" panose="030F0702030302020204" pitchFamily="66" charset="0"/>
                </a:rPr>
                <a:t>ejecutivos</a:t>
              </a:r>
              <a:r>
                <a:rPr lang="es-MX" sz="1600" smtClean="0">
                  <a:solidFill>
                    <a:srgbClr val="002060"/>
                  </a:solidFill>
                  <a:latin typeface="Comic Sans MS" panose="030F0702030302020204" pitchFamily="66" charset="0"/>
                </a:rPr>
                <a:t>, pues a </a:t>
              </a:r>
              <a:r>
                <a:rPr lang="es-MX" sz="1600" dirty="0" smtClean="0">
                  <a:solidFill>
                    <a:srgbClr val="002060"/>
                  </a:solidFill>
                  <a:latin typeface="Comic Sans MS" panose="030F0702030302020204" pitchFamily="66" charset="0"/>
                </a:rPr>
                <a:t>pesar de </a:t>
              </a:r>
              <a:r>
                <a:rPr lang="es-MX" sz="1600" smtClean="0">
                  <a:solidFill>
                    <a:srgbClr val="002060"/>
                  </a:solidFill>
                  <a:latin typeface="Comic Sans MS" panose="030F0702030302020204" pitchFamily="66" charset="0"/>
                </a:rPr>
                <a:t>estar en </a:t>
              </a:r>
              <a:r>
                <a:rPr lang="es-MX" sz="1600" dirty="0">
                  <a:solidFill>
                    <a:srgbClr val="002060"/>
                  </a:solidFill>
                  <a:latin typeface="Comic Sans MS" panose="030F0702030302020204" pitchFamily="66" charset="0"/>
                </a:rPr>
                <a:t>el rango permitido </a:t>
              </a:r>
              <a:r>
                <a:rPr lang="es-MX" sz="1600">
                  <a:solidFill>
                    <a:srgbClr val="002060"/>
                  </a:solidFill>
                  <a:latin typeface="Comic Sans MS" panose="030F0702030302020204" pitchFamily="66" charset="0"/>
                </a:rPr>
                <a:t>por </a:t>
              </a:r>
              <a:r>
                <a:rPr lang="es-MX" sz="1600" smtClean="0">
                  <a:solidFill>
                    <a:srgbClr val="002060"/>
                  </a:solidFill>
                  <a:latin typeface="Comic Sans MS" panose="030F0702030302020204" pitchFamily="66" charset="0"/>
                </a:rPr>
                <a:t>grupo de + o - 3 </a:t>
              </a:r>
              <a:r>
                <a:rPr lang="es-MX" sz="1600" dirty="0">
                  <a:solidFill>
                    <a:srgbClr val="002060"/>
                  </a:solidFill>
                  <a:latin typeface="Comic Sans MS" panose="030F0702030302020204" pitchFamily="66" charset="0"/>
                </a:rPr>
                <a:t>la sumatoria total muestra </a:t>
              </a:r>
              <a:r>
                <a:rPr lang="es-MX" sz="1600">
                  <a:solidFill>
                    <a:srgbClr val="002060"/>
                  </a:solidFill>
                  <a:latin typeface="Comic Sans MS" panose="030F0702030302020204" pitchFamily="66" charset="0"/>
                </a:rPr>
                <a:t>esas </a:t>
              </a:r>
              <a:r>
                <a:rPr lang="es-MX" sz="1600" smtClean="0">
                  <a:solidFill>
                    <a:srgbClr val="002060"/>
                  </a:solidFill>
                  <a:latin typeface="Comic Sans MS" panose="030F0702030302020204" pitchFamily="66" charset="0"/>
                </a:rPr>
                <a:t>diferencias</a:t>
              </a:r>
              <a:endParaRPr lang="es-CO" sz="1600" dirty="0">
                <a:solidFill>
                  <a:srgbClr val="002060"/>
                </a:solidFill>
                <a:latin typeface="Comic Sans MS" panose="030F0702030302020204" pitchFamily="66" charset="0"/>
              </a:endParaRPr>
            </a:p>
          </p:txBody>
        </p:sp>
        <p:sp>
          <p:nvSpPr>
            <p:cNvPr id="41" name="Rectángulo 40"/>
            <p:cNvSpPr/>
            <p:nvPr/>
          </p:nvSpPr>
          <p:spPr>
            <a:xfrm>
              <a:off x="5039948" y="2067613"/>
              <a:ext cx="248786" cy="369332"/>
            </a:xfrm>
            <a:prstGeom prst="rect">
              <a:avLst/>
            </a:prstGeom>
          </p:spPr>
          <p:txBody>
            <a:bodyPr wrap="none">
              <a:spAutoFit/>
            </a:bodyPr>
            <a:lstStyle/>
            <a:p>
              <a:pPr algn="ctr"/>
              <a:r>
                <a:rPr lang="es-MX" dirty="0" smtClean="0">
                  <a:solidFill>
                    <a:srgbClr val="37484F"/>
                  </a:solidFill>
                  <a:latin typeface="Nexa"/>
                </a:rPr>
                <a:t>.</a:t>
              </a: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300865" y="2609546"/>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pic>
        <p:nvPicPr>
          <p:cNvPr id="24" name="Imagen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785" y="2839247"/>
            <a:ext cx="6210300" cy="2876550"/>
          </a:xfrm>
          <a:prstGeom prst="rect">
            <a:avLst/>
          </a:prstGeom>
        </p:spPr>
      </p:pic>
      <p:pic>
        <p:nvPicPr>
          <p:cNvPr id="27" name="Imagen 26"/>
          <p:cNvPicPr>
            <a:picLocks noChangeAspect="1"/>
          </p:cNvPicPr>
          <p:nvPr/>
        </p:nvPicPr>
        <p:blipFill>
          <a:blip r:embed="rId4"/>
          <a:stretch>
            <a:fillRect/>
          </a:stretch>
        </p:blipFill>
        <p:spPr>
          <a:xfrm>
            <a:off x="374038" y="1836600"/>
            <a:ext cx="1755800" cy="3810330"/>
          </a:xfrm>
          <a:prstGeom prst="rect">
            <a:avLst/>
          </a:prstGeom>
        </p:spPr>
      </p:pic>
      <p:pic>
        <p:nvPicPr>
          <p:cNvPr id="28" name="Imagen 27"/>
          <p:cNvPicPr>
            <a:picLocks noChangeAspect="1"/>
          </p:cNvPicPr>
          <p:nvPr/>
        </p:nvPicPr>
        <p:blipFill>
          <a:blip r:embed="rId5"/>
          <a:stretch>
            <a:fillRect/>
          </a:stretch>
        </p:blipFill>
        <p:spPr>
          <a:xfrm>
            <a:off x="1813193" y="1659001"/>
            <a:ext cx="2319581" cy="1588830"/>
          </a:xfrm>
          <a:prstGeom prst="rect">
            <a:avLst/>
          </a:prstGeom>
        </p:spPr>
      </p:pic>
      <p:sp>
        <p:nvSpPr>
          <p:cNvPr id="29" name="Rectángulo 28"/>
          <p:cNvSpPr/>
          <p:nvPr/>
        </p:nvSpPr>
        <p:spPr>
          <a:xfrm>
            <a:off x="2062877" y="1890888"/>
            <a:ext cx="1785289" cy="954107"/>
          </a:xfrm>
          <a:prstGeom prst="rect">
            <a:avLst/>
          </a:prstGeom>
        </p:spPr>
        <p:txBody>
          <a:bodyPr wrap="square">
            <a:spAutoFit/>
          </a:bodyPr>
          <a:lstStyle/>
          <a:p>
            <a:pPr algn="ctr"/>
            <a:r>
              <a:rPr lang="es-MX" sz="1400" b="1" dirty="0">
                <a:solidFill>
                  <a:srgbClr val="002060"/>
                </a:solidFill>
                <a:latin typeface="Comic Sans MS" panose="030F0702030302020204" pitchFamily="66" charset="0"/>
              </a:rPr>
              <a:t>Los Contadores de Reparto fueron reiniciados para el año 2019</a:t>
            </a:r>
          </a:p>
        </p:txBody>
      </p:sp>
      <p:pic>
        <p:nvPicPr>
          <p:cNvPr id="33" name="Imagen 32"/>
          <p:cNvPicPr>
            <a:picLocks noChangeAspect="1"/>
          </p:cNvPicPr>
          <p:nvPr/>
        </p:nvPicPr>
        <p:blipFill rotWithShape="1">
          <a:blip r:embed="rId6"/>
          <a:srcRect l="10196" t="364" r="33876" b="52460"/>
          <a:stretch/>
        </p:blipFill>
        <p:spPr>
          <a:xfrm>
            <a:off x="-107625" y="150259"/>
            <a:ext cx="5012267" cy="1461029"/>
          </a:xfrm>
          <a:prstGeom prst="rect">
            <a:avLst/>
          </a:prstGeom>
        </p:spPr>
      </p:pic>
    </p:spTree>
    <p:extLst>
      <p:ext uri="{BB962C8B-B14F-4D97-AF65-F5344CB8AC3E}">
        <p14:creationId xmlns:p14="http://schemas.microsoft.com/office/powerpoint/2010/main" val="10803315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98179" y="0"/>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627687" y="2764473"/>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39948" y="2067613"/>
              <a:ext cx="248786" cy="369332"/>
            </a:xfrm>
            <a:prstGeom prst="rect">
              <a:avLst/>
            </a:prstGeom>
          </p:spPr>
          <p:txBody>
            <a:bodyPr wrap="none">
              <a:spAutoFit/>
            </a:bodyPr>
            <a:lstStyle/>
            <a:p>
              <a:pPr algn="ctr"/>
              <a:r>
                <a:rPr lang="es-MX" dirty="0" smtClean="0">
                  <a:solidFill>
                    <a:srgbClr val="37484F"/>
                  </a:solidFill>
                  <a:latin typeface="Nexa"/>
                </a:rPr>
                <a:t>.</a:t>
              </a: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pic>
        <p:nvPicPr>
          <p:cNvPr id="6" name="Imagen 5"/>
          <p:cNvPicPr>
            <a:picLocks noChangeAspect="1"/>
          </p:cNvPicPr>
          <p:nvPr/>
        </p:nvPicPr>
        <p:blipFill rotWithShape="1">
          <a:blip r:embed="rId3"/>
          <a:srcRect l="10196" t="364" r="33876" b="52460"/>
          <a:stretch/>
        </p:blipFill>
        <p:spPr>
          <a:xfrm>
            <a:off x="-98179" y="12485"/>
            <a:ext cx="5012267" cy="1461029"/>
          </a:xfrm>
          <a:prstGeom prst="rect">
            <a:avLst/>
          </a:prstGeom>
        </p:spPr>
      </p:pic>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880" y="2011180"/>
            <a:ext cx="5735348" cy="3635840"/>
          </a:xfrm>
          <a:prstGeom prst="rect">
            <a:avLst/>
          </a:prstGeom>
        </p:spPr>
      </p:pic>
      <p:sp>
        <p:nvSpPr>
          <p:cNvPr id="16" name="Rectángulo 15"/>
          <p:cNvSpPr/>
          <p:nvPr/>
        </p:nvSpPr>
        <p:spPr>
          <a:xfrm>
            <a:off x="9446" y="1467912"/>
            <a:ext cx="9829035" cy="584775"/>
          </a:xfrm>
          <a:prstGeom prst="rect">
            <a:avLst/>
          </a:prstGeom>
        </p:spPr>
        <p:txBody>
          <a:bodyPr wrap="square">
            <a:spAutoFit/>
          </a:bodyPr>
          <a:lstStyle/>
          <a:p>
            <a:pPr algn="ctr"/>
            <a:r>
              <a:rPr lang="es-MX" sz="1600" dirty="0" smtClean="0">
                <a:solidFill>
                  <a:srgbClr val="002060"/>
                </a:solidFill>
                <a:latin typeface="Comic Sans MS" panose="030F0702030302020204" pitchFamily="66" charset="0"/>
              </a:rPr>
              <a:t>En las novedades de reparto se describe la cantidad de rechazos, retiros y adjudicaciones reportadas</a:t>
            </a:r>
          </a:p>
          <a:p>
            <a:pPr algn="ctr"/>
            <a:r>
              <a:rPr lang="es-MX" sz="1600" dirty="0" smtClean="0">
                <a:solidFill>
                  <a:srgbClr val="002060"/>
                </a:solidFill>
                <a:latin typeface="Comic Sans MS" panose="030F0702030302020204" pitchFamily="66" charset="0"/>
              </a:rPr>
              <a:t> por cada despacho judicial durante el año 2019</a:t>
            </a:r>
            <a:r>
              <a:rPr lang="es-MX" sz="1600" dirty="0" smtClean="0">
                <a:solidFill>
                  <a:srgbClr val="37484F"/>
                </a:solidFill>
                <a:latin typeface="Nexa"/>
              </a:rPr>
              <a:t>.</a:t>
            </a:r>
            <a:endParaRPr lang="es-CO" sz="1600" dirty="0"/>
          </a:p>
        </p:txBody>
      </p:sp>
      <p:sp>
        <p:nvSpPr>
          <p:cNvPr id="19" name="Rectángulo 18"/>
          <p:cNvSpPr/>
          <p:nvPr/>
        </p:nvSpPr>
        <p:spPr>
          <a:xfrm>
            <a:off x="6790882" y="5865531"/>
            <a:ext cx="5003971" cy="584775"/>
          </a:xfrm>
          <a:prstGeom prst="rect">
            <a:avLst/>
          </a:prstGeom>
        </p:spPr>
        <p:txBody>
          <a:bodyPr wrap="square">
            <a:spAutoFit/>
          </a:bodyPr>
          <a:lstStyle/>
          <a:p>
            <a:pPr algn="ctr"/>
            <a:r>
              <a:rPr lang="es-MX" sz="1600" smtClean="0">
                <a:solidFill>
                  <a:srgbClr val="002060"/>
                </a:solidFill>
                <a:latin typeface="Comic Sans MS" panose="030F0702030302020204" pitchFamily="66" charset="0"/>
              </a:rPr>
              <a:t>El Juzgado 3</a:t>
            </a:r>
            <a:r>
              <a:rPr lang="es-MX" sz="1600" dirty="0">
                <a:solidFill>
                  <a:srgbClr val="002060"/>
                </a:solidFill>
                <a:latin typeface="Comic Sans MS" panose="030F0702030302020204" pitchFamily="66" charset="0"/>
              </a:rPr>
              <a:t>° Civil del Circuito presenta una mayor cantidad de novedades. </a:t>
            </a:r>
            <a:endParaRPr lang="es-CO" sz="1600" dirty="0">
              <a:solidFill>
                <a:srgbClr val="002060"/>
              </a:solidFill>
              <a:latin typeface="Comic Sans MS" panose="030F0702030302020204" pitchFamily="66" charset="0"/>
            </a:endParaRPr>
          </a:p>
        </p:txBody>
      </p:sp>
      <p:sp>
        <p:nvSpPr>
          <p:cNvPr id="25" name="Explosión 1 24"/>
          <p:cNvSpPr/>
          <p:nvPr/>
        </p:nvSpPr>
        <p:spPr>
          <a:xfrm>
            <a:off x="7113330" y="3579135"/>
            <a:ext cx="491467" cy="484243"/>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8" name="Imagen 27"/>
          <p:cNvPicPr>
            <a:picLocks noChangeAspect="1"/>
          </p:cNvPicPr>
          <p:nvPr/>
        </p:nvPicPr>
        <p:blipFill>
          <a:blip r:embed="rId5"/>
          <a:stretch>
            <a:fillRect/>
          </a:stretch>
        </p:blipFill>
        <p:spPr>
          <a:xfrm>
            <a:off x="6257400" y="5772988"/>
            <a:ext cx="530398" cy="542591"/>
          </a:xfrm>
          <a:prstGeom prst="rect">
            <a:avLst/>
          </a:prstGeom>
        </p:spPr>
      </p:pic>
    </p:spTree>
    <p:extLst>
      <p:ext uri="{BB962C8B-B14F-4D97-AF65-F5344CB8AC3E}">
        <p14:creationId xmlns:p14="http://schemas.microsoft.com/office/powerpoint/2010/main" val="28800341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o 19"/>
          <p:cNvGrpSpPr/>
          <p:nvPr/>
        </p:nvGrpSpPr>
        <p:grpSpPr>
          <a:xfrm>
            <a:off x="-107625" y="-57490"/>
            <a:ext cx="12614331" cy="5728691"/>
            <a:chOff x="-163784" y="133677"/>
            <a:chExt cx="12614331" cy="5728691"/>
          </a:xfrm>
        </p:grpSpPr>
        <p:grpSp>
          <p:nvGrpSpPr>
            <p:cNvPr id="5" name="Grupo 4"/>
            <p:cNvGrpSpPr/>
            <p:nvPr/>
          </p:nvGrpSpPr>
          <p:grpSpPr>
            <a:xfrm>
              <a:off x="-163784" y="133677"/>
              <a:ext cx="12614331" cy="5728691"/>
              <a:chOff x="-175359" y="149072"/>
              <a:chExt cx="12614331" cy="5728691"/>
            </a:xfrm>
          </p:grpSpPr>
          <p:grpSp>
            <p:nvGrpSpPr>
              <p:cNvPr id="11" name="Grupo 10"/>
              <p:cNvGrpSpPr/>
              <p:nvPr/>
            </p:nvGrpSpPr>
            <p:grpSpPr>
              <a:xfrm>
                <a:off x="-175359" y="149072"/>
                <a:ext cx="12614331" cy="5358695"/>
                <a:chOff x="28541" y="172871"/>
                <a:chExt cx="12614331" cy="5358695"/>
              </a:xfrm>
            </p:grpSpPr>
            <p:grpSp>
              <p:nvGrpSpPr>
                <p:cNvPr id="15" name="Grupo 14"/>
                <p:cNvGrpSpPr/>
                <p:nvPr/>
              </p:nvGrpSpPr>
              <p:grpSpPr>
                <a:xfrm>
                  <a:off x="28541" y="172871"/>
                  <a:ext cx="12614331" cy="5358695"/>
                  <a:chOff x="80792" y="508696"/>
                  <a:chExt cx="12614331" cy="5358695"/>
                </a:xfrm>
              </p:grpSpPr>
              <p:grpSp>
                <p:nvGrpSpPr>
                  <p:cNvPr id="9" name="Grupo 8"/>
                  <p:cNvGrpSpPr/>
                  <p:nvPr/>
                </p:nvGrpSpPr>
                <p:grpSpPr>
                  <a:xfrm>
                    <a:off x="188417" y="508696"/>
                    <a:ext cx="12506706" cy="5358695"/>
                    <a:chOff x="201480" y="521759"/>
                    <a:chExt cx="12506706" cy="5358695"/>
                  </a:xfrm>
                </p:grpSpPr>
                <p:grpSp>
                  <p:nvGrpSpPr>
                    <p:cNvPr id="3" name="Grupo 2"/>
                    <p:cNvGrpSpPr/>
                    <p:nvPr/>
                  </p:nvGrpSpPr>
                  <p:grpSpPr>
                    <a:xfrm>
                      <a:off x="201480" y="521759"/>
                      <a:ext cx="12192000" cy="5358695"/>
                      <a:chOff x="201480" y="521759"/>
                      <a:chExt cx="12192000" cy="5358695"/>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0039"/>
                      <a:stretch/>
                    </p:blipFill>
                    <p:spPr bwMode="auto">
                      <a:xfrm>
                        <a:off x="201480" y="521759"/>
                        <a:ext cx="12192000" cy="535869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1200329"/>
              </a:xfrm>
              <a:prstGeom prst="rect">
                <a:avLst/>
              </a:prstGeom>
            </p:spPr>
            <p:txBody>
              <a:bodyPr wrap="square">
                <a:spAutoFit/>
              </a:bodyPr>
              <a:lstStyle/>
              <a:p>
                <a:pPr algn="ctr"/>
                <a:r>
                  <a:rPr lang="es-MX" dirty="0">
                    <a:solidFill>
                      <a:srgbClr val="002060"/>
                    </a:solidFill>
                    <a:latin typeface="Comic Sans MS" panose="030F0702030302020204" pitchFamily="66" charset="0"/>
                  </a:rPr>
                  <a:t>En total se repartieron </a:t>
                </a:r>
                <a:r>
                  <a:rPr lang="es-MX" dirty="0" smtClean="0">
                    <a:solidFill>
                      <a:srgbClr val="002060"/>
                    </a:solidFill>
                    <a:latin typeface="Comic Sans MS" panose="030F0702030302020204" pitchFamily="66" charset="0"/>
                  </a:rPr>
                  <a:t>3,010 </a:t>
                </a:r>
                <a:r>
                  <a:rPr lang="es-MX" dirty="0">
                    <a:solidFill>
                      <a:srgbClr val="002060"/>
                    </a:solidFill>
                    <a:latin typeface="Comic Sans MS" panose="030F0702030302020204" pitchFamily="66" charset="0"/>
                  </a:rPr>
                  <a:t>expedientes dirigidos a los Juzgados </a:t>
                </a:r>
                <a:r>
                  <a:rPr lang="es-MX" dirty="0" smtClean="0">
                    <a:solidFill>
                      <a:srgbClr val="002060"/>
                    </a:solidFill>
                    <a:latin typeface="Comic Sans MS" panose="030F0702030302020204" pitchFamily="66" charset="0"/>
                  </a:rPr>
                  <a:t>de Familia.</a:t>
                </a:r>
              </a:p>
              <a:p>
                <a:pPr algn="ctr"/>
                <a:r>
                  <a:rPr lang="es-MX" dirty="0" smtClean="0">
                    <a:solidFill>
                      <a:srgbClr val="002060"/>
                    </a:solidFill>
                    <a:latin typeface="Comic Sans MS" panose="030F0702030302020204" pitchFamily="66" charset="0"/>
                  </a:rPr>
                  <a:t> </a:t>
                </a:r>
                <a:r>
                  <a:rPr lang="es-MX" dirty="0">
                    <a:solidFill>
                      <a:srgbClr val="002060"/>
                    </a:solidFill>
                    <a:latin typeface="Comic Sans MS" panose="030F0702030302020204" pitchFamily="66" charset="0"/>
                  </a:rPr>
                  <a:t>Con lo cual se infiere que el promedio diario de reparto es de 3 expedientes por cada juzgado.</a:t>
                </a:r>
                <a:endParaRPr lang="es-CO" dirty="0">
                  <a:solidFill>
                    <a:srgbClr val="002060"/>
                  </a:solidFill>
                  <a:latin typeface="Comic Sans MS" panose="030F0702030302020204" pitchFamily="66" charset="0"/>
                </a:endParaRPr>
              </a:p>
            </p:txBody>
          </p:sp>
          <p:sp>
            <p:nvSpPr>
              <p:cNvPr id="41" name="Rectángulo 40"/>
              <p:cNvSpPr/>
              <p:nvPr/>
            </p:nvSpPr>
            <p:spPr>
              <a:xfrm>
                <a:off x="5039948" y="2067613"/>
                <a:ext cx="248786" cy="369332"/>
              </a:xfrm>
              <a:prstGeom prst="rect">
                <a:avLst/>
              </a:prstGeom>
            </p:spPr>
            <p:txBody>
              <a:bodyPr wrap="none">
                <a:spAutoFit/>
              </a:bodyPr>
              <a:lstStyle/>
              <a:p>
                <a:pPr algn="ctr"/>
                <a:r>
                  <a:rPr lang="es-MX" dirty="0" smtClean="0">
                    <a:solidFill>
                      <a:srgbClr val="37484F"/>
                    </a:solidFill>
                    <a:latin typeface="Nexa"/>
                  </a:rPr>
                  <a:t>.</a:t>
                </a: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sp>
          <p:nvSpPr>
            <p:cNvPr id="12" name="Hexágono 11"/>
            <p:cNvSpPr/>
            <p:nvPr/>
          </p:nvSpPr>
          <p:spPr>
            <a:xfrm>
              <a:off x="7056358" y="2112035"/>
              <a:ext cx="2166916" cy="1780093"/>
            </a:xfrm>
            <a:prstGeom prst="hexagon">
              <a:avLst/>
            </a:prstGeom>
            <a:solidFill>
              <a:srgbClr val="F7316E"/>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CuadroTexto 18"/>
            <p:cNvSpPr txBox="1"/>
            <p:nvPr/>
          </p:nvSpPr>
          <p:spPr>
            <a:xfrm>
              <a:off x="7333843" y="2663193"/>
              <a:ext cx="1692695" cy="646331"/>
            </a:xfrm>
            <a:prstGeom prst="rect">
              <a:avLst/>
            </a:prstGeom>
            <a:noFill/>
          </p:spPr>
          <p:txBody>
            <a:bodyPr wrap="square" rtlCol="0">
              <a:spAutoFit/>
            </a:bodyPr>
            <a:lstStyle/>
            <a:p>
              <a:r>
                <a:rPr lang="es-CO" sz="3600" b="1" dirty="0" smtClean="0">
                  <a:solidFill>
                    <a:schemeClr val="bg1">
                      <a:lumMod val="95000"/>
                    </a:schemeClr>
                  </a:solidFill>
                  <a:latin typeface="Comic Sans MS" panose="030F0702030302020204" pitchFamily="66" charset="0"/>
                </a:rPr>
                <a:t>3.010</a:t>
              </a:r>
              <a:endParaRPr lang="es-CO" sz="3600" b="1" dirty="0">
                <a:solidFill>
                  <a:schemeClr val="bg1">
                    <a:lumMod val="95000"/>
                  </a:schemeClr>
                </a:solidFill>
                <a:latin typeface="Comic Sans MS" panose="030F0702030302020204" pitchFamily="66" charset="0"/>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pic>
        <p:nvPicPr>
          <p:cNvPr id="10" name="Imagen 9"/>
          <p:cNvPicPr>
            <a:picLocks noChangeAspect="1"/>
          </p:cNvPicPr>
          <p:nvPr/>
        </p:nvPicPr>
        <p:blipFill>
          <a:blip r:embed="rId3"/>
          <a:stretch>
            <a:fillRect/>
          </a:stretch>
        </p:blipFill>
        <p:spPr>
          <a:xfrm>
            <a:off x="182928" y="2194079"/>
            <a:ext cx="5684395" cy="3669154"/>
          </a:xfrm>
          <a:prstGeom prst="rect">
            <a:avLst/>
          </a:prstGeom>
        </p:spPr>
      </p:pic>
      <p:sp>
        <p:nvSpPr>
          <p:cNvPr id="23" name="CuadroTexto 22"/>
          <p:cNvSpPr txBox="1"/>
          <p:nvPr/>
        </p:nvSpPr>
        <p:spPr>
          <a:xfrm>
            <a:off x="899626" y="2429199"/>
            <a:ext cx="114409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73,9%</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865059" y="3763305"/>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850685" y="5083529"/>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pic>
        <p:nvPicPr>
          <p:cNvPr id="26" name="Imagen 25"/>
          <p:cNvPicPr>
            <a:picLocks noChangeAspect="1"/>
          </p:cNvPicPr>
          <p:nvPr/>
        </p:nvPicPr>
        <p:blipFill rotWithShape="1">
          <a:blip r:embed="rId4"/>
          <a:srcRect l="10849" t="-1195" r="35916" b="51489"/>
          <a:stretch/>
        </p:blipFill>
        <p:spPr>
          <a:xfrm>
            <a:off x="-42216" y="-44505"/>
            <a:ext cx="4884518" cy="1539433"/>
          </a:xfrm>
          <a:prstGeom prst="rect">
            <a:avLst/>
          </a:prstGeom>
        </p:spPr>
      </p:pic>
    </p:spTree>
    <p:extLst>
      <p:ext uri="{BB962C8B-B14F-4D97-AF65-F5344CB8AC3E}">
        <p14:creationId xmlns:p14="http://schemas.microsoft.com/office/powerpoint/2010/main" val="29633882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0" y="61025"/>
            <a:ext cx="12192000" cy="5279314"/>
            <a:chOff x="201480" y="521759"/>
            <a:chExt cx="12192000" cy="5279314"/>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63678"/>
            <a:stretch/>
          </p:blipFill>
          <p:spPr bwMode="auto">
            <a:xfrm>
              <a:off x="201480" y="521759"/>
              <a:ext cx="12192000" cy="225346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673151" y="3097062"/>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4" name="Rectángulo 13"/>
          <p:cNvSpPr/>
          <p:nvPr/>
        </p:nvSpPr>
        <p:spPr>
          <a:xfrm>
            <a:off x="-113158" y="831363"/>
            <a:ext cx="4792574" cy="646331"/>
          </a:xfrm>
          <a:prstGeom prst="rect">
            <a:avLst/>
          </a:prstGeom>
        </p:spPr>
        <p:txBody>
          <a:bodyPr wrap="square">
            <a:spAutoFit/>
          </a:bodyPr>
          <a:lstStyle/>
          <a:p>
            <a:pPr algn="ctr"/>
            <a:endParaRPr lang="es-MX" sz="3600" b="1" dirty="0" smtClean="0"/>
          </a:p>
        </p:txBody>
      </p:sp>
      <p:sp>
        <p:nvSpPr>
          <p:cNvPr id="13" name="Rectángulo 12"/>
          <p:cNvSpPr/>
          <p:nvPr/>
        </p:nvSpPr>
        <p:spPr>
          <a:xfrm>
            <a:off x="4829818" y="1578702"/>
            <a:ext cx="184731" cy="369332"/>
          </a:xfrm>
          <a:prstGeom prst="rect">
            <a:avLst/>
          </a:prstGeom>
        </p:spPr>
        <p:txBody>
          <a:bodyPr wrap="none">
            <a:spAutoFit/>
          </a:bodyPr>
          <a:lstStyle/>
          <a:p>
            <a:endParaRPr lang="es-CO" dirty="0"/>
          </a:p>
        </p:txBody>
      </p:sp>
      <p:sp>
        <p:nvSpPr>
          <p:cNvPr id="38" name="CuadroTexto 37"/>
          <p:cNvSpPr txBox="1"/>
          <p:nvPr/>
        </p:nvSpPr>
        <p:spPr>
          <a:xfrm>
            <a:off x="2086663" y="3037572"/>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83841" y="4288732"/>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2" name="Rectángulo 41"/>
          <p:cNvSpPr/>
          <p:nvPr/>
        </p:nvSpPr>
        <p:spPr>
          <a:xfrm>
            <a:off x="778376" y="1959082"/>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604679" y="3827067"/>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60" name="CuadroTexto 59"/>
          <p:cNvSpPr txBox="1"/>
          <p:nvPr/>
        </p:nvSpPr>
        <p:spPr>
          <a:xfrm>
            <a:off x="6036656" y="3827067"/>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6036655" y="5268030"/>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77162" y="2785640"/>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4" name="Rectángulo 3"/>
          <p:cNvSpPr/>
          <p:nvPr/>
        </p:nvSpPr>
        <p:spPr>
          <a:xfrm>
            <a:off x="538968" y="1462471"/>
            <a:ext cx="9386213" cy="615553"/>
          </a:xfrm>
          <a:prstGeom prst="rect">
            <a:avLst/>
          </a:prstGeom>
        </p:spPr>
        <p:txBody>
          <a:bodyPr wrap="square">
            <a:spAutoFit/>
          </a:bodyPr>
          <a:lstStyle/>
          <a:p>
            <a:pPr algn="ctr"/>
            <a:r>
              <a:rPr lang="es-MX" sz="1600" dirty="0">
                <a:solidFill>
                  <a:srgbClr val="002060"/>
                </a:solidFill>
                <a:latin typeface="Comic Sans MS" panose="030F0702030302020204" pitchFamily="66" charset="0"/>
              </a:rPr>
              <a:t>Los Juzgados 1°, 2°, 3°, 4°, 5° y 6° de Familia presentan valores dentro del rango permitido, con respecto a los demás despachos de la misma categoría y especialidad</a:t>
            </a:r>
            <a:r>
              <a:rPr lang="es-MX" dirty="0">
                <a:solidFill>
                  <a:srgbClr val="002060"/>
                </a:solidFill>
                <a:latin typeface="Comic Sans MS" panose="030F0702030302020204" pitchFamily="66" charset="0"/>
              </a:rPr>
              <a:t>.</a:t>
            </a:r>
            <a:endParaRPr lang="es-CO" dirty="0">
              <a:solidFill>
                <a:srgbClr val="002060"/>
              </a:solidFill>
              <a:latin typeface="Comic Sans MS" panose="030F0702030302020204" pitchFamily="66" charset="0"/>
            </a:endParaRPr>
          </a:p>
        </p:txBody>
      </p:sp>
      <p:sp>
        <p:nvSpPr>
          <p:cNvPr id="16" name="Rectángulo 15"/>
          <p:cNvSpPr/>
          <p:nvPr/>
        </p:nvSpPr>
        <p:spPr>
          <a:xfrm>
            <a:off x="2464020" y="5796274"/>
            <a:ext cx="8585566" cy="830997"/>
          </a:xfrm>
          <a:prstGeom prst="rect">
            <a:avLst/>
          </a:prstGeom>
        </p:spPr>
        <p:txBody>
          <a:bodyPr wrap="square">
            <a:spAutoFit/>
          </a:bodyPr>
          <a:lstStyle/>
          <a:p>
            <a:pPr algn="ctr"/>
            <a:r>
              <a:rPr lang="es-MX" sz="1600" dirty="0">
                <a:solidFill>
                  <a:srgbClr val="002060"/>
                </a:solidFill>
                <a:latin typeface="Comic Sans MS" panose="030F0702030302020204" pitchFamily="66" charset="0"/>
              </a:rPr>
              <a:t>El Juzgado 7° de Familia presenta un valor inferior debido a la compensación del reparto de las tutelas masivas (Decreto 1834 del 2015) del año 2017, las cuales fueron aproximadamente 440 tutelas mas que los demás despachos.</a:t>
            </a:r>
            <a:endParaRPr lang="es-CO" sz="1600" dirty="0">
              <a:solidFill>
                <a:srgbClr val="002060"/>
              </a:solidFill>
              <a:latin typeface="Comic Sans MS" panose="030F0702030302020204" pitchFamily="66" charset="0"/>
            </a:endParaRPr>
          </a:p>
        </p:txBody>
      </p:sp>
      <p:pic>
        <p:nvPicPr>
          <p:cNvPr id="26" name="Imagen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964" y="2767261"/>
            <a:ext cx="6600825" cy="2581275"/>
          </a:xfrm>
          <a:prstGeom prst="rect">
            <a:avLst/>
          </a:prstGeom>
        </p:spPr>
      </p:pic>
      <p:pic>
        <p:nvPicPr>
          <p:cNvPr id="27" name="Imagen 26"/>
          <p:cNvPicPr>
            <a:picLocks noChangeAspect="1"/>
          </p:cNvPicPr>
          <p:nvPr/>
        </p:nvPicPr>
        <p:blipFill>
          <a:blip r:embed="rId4"/>
          <a:stretch>
            <a:fillRect/>
          </a:stretch>
        </p:blipFill>
        <p:spPr>
          <a:xfrm>
            <a:off x="-41017" y="-22917"/>
            <a:ext cx="4883319" cy="1536325"/>
          </a:xfrm>
          <a:prstGeom prst="rect">
            <a:avLst/>
          </a:prstGeom>
        </p:spPr>
      </p:pic>
      <p:pic>
        <p:nvPicPr>
          <p:cNvPr id="28" name="Imagen 27"/>
          <p:cNvPicPr>
            <a:picLocks noChangeAspect="1"/>
          </p:cNvPicPr>
          <p:nvPr/>
        </p:nvPicPr>
        <p:blipFill rotWithShape="1">
          <a:blip r:embed="rId5"/>
          <a:srcRect b="4250"/>
          <a:stretch/>
        </p:blipFill>
        <p:spPr>
          <a:xfrm>
            <a:off x="156455" y="2419895"/>
            <a:ext cx="2074664" cy="3609869"/>
          </a:xfrm>
          <a:prstGeom prst="rect">
            <a:avLst/>
          </a:prstGeom>
        </p:spPr>
      </p:pic>
      <p:pic>
        <p:nvPicPr>
          <p:cNvPr id="29" name="Imagen 28"/>
          <p:cNvPicPr>
            <a:picLocks noChangeAspect="1"/>
          </p:cNvPicPr>
          <p:nvPr/>
        </p:nvPicPr>
        <p:blipFill>
          <a:blip r:embed="rId6"/>
          <a:stretch>
            <a:fillRect/>
          </a:stretch>
        </p:blipFill>
        <p:spPr>
          <a:xfrm>
            <a:off x="1600077" y="2069905"/>
            <a:ext cx="2242096" cy="1597799"/>
          </a:xfrm>
          <a:prstGeom prst="rect">
            <a:avLst/>
          </a:prstGeom>
        </p:spPr>
      </p:pic>
      <p:sp>
        <p:nvSpPr>
          <p:cNvPr id="30" name="CuadroTexto 29"/>
          <p:cNvSpPr txBox="1"/>
          <p:nvPr/>
        </p:nvSpPr>
        <p:spPr>
          <a:xfrm>
            <a:off x="1715542" y="2342092"/>
            <a:ext cx="2080434" cy="954107"/>
          </a:xfrm>
          <a:prstGeom prst="rect">
            <a:avLst/>
          </a:prstGeom>
          <a:noFill/>
        </p:spPr>
        <p:txBody>
          <a:bodyPr wrap="square" rtlCol="0">
            <a:spAutoFit/>
          </a:bodyPr>
          <a:lstStyle/>
          <a:p>
            <a:pPr algn="ctr"/>
            <a:r>
              <a:rPr lang="es-CO" sz="1400" b="1" dirty="0" smtClean="0">
                <a:solidFill>
                  <a:srgbClr val="002060"/>
                </a:solidFill>
                <a:latin typeface="Comic Sans MS" panose="030F0702030302020204" pitchFamily="66" charset="0"/>
              </a:rPr>
              <a:t>Los contadores de reparto fueron reiniciados para el 2019</a:t>
            </a:r>
            <a:endParaRPr lang="es-CO" sz="14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5750138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12396" y="0"/>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39948" y="2067613"/>
              <a:ext cx="248786" cy="369332"/>
            </a:xfrm>
            <a:prstGeom prst="rect">
              <a:avLst/>
            </a:prstGeom>
          </p:spPr>
          <p:txBody>
            <a:bodyPr wrap="none">
              <a:spAutoFit/>
            </a:bodyPr>
            <a:lstStyle/>
            <a:p>
              <a:pPr algn="ctr"/>
              <a:r>
                <a:rPr lang="es-MX" dirty="0" smtClean="0">
                  <a:solidFill>
                    <a:srgbClr val="37484F"/>
                  </a:solidFill>
                  <a:latin typeface="Nexa"/>
                </a:rPr>
                <a:t>.</a:t>
              </a: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73,9%</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pic>
        <p:nvPicPr>
          <p:cNvPr id="27" name="Imagen 26"/>
          <p:cNvPicPr>
            <a:picLocks noChangeAspect="1"/>
          </p:cNvPicPr>
          <p:nvPr/>
        </p:nvPicPr>
        <p:blipFill>
          <a:blip r:embed="rId3"/>
          <a:stretch>
            <a:fillRect/>
          </a:stretch>
        </p:blipFill>
        <p:spPr>
          <a:xfrm>
            <a:off x="-38899" y="-11807"/>
            <a:ext cx="4883319" cy="1536325"/>
          </a:xfrm>
          <a:prstGeom prst="rect">
            <a:avLst/>
          </a:prstGeom>
        </p:spPr>
      </p:pic>
      <p:sp>
        <p:nvSpPr>
          <p:cNvPr id="6" name="Rectángulo 5"/>
          <p:cNvSpPr/>
          <p:nvPr/>
        </p:nvSpPr>
        <p:spPr>
          <a:xfrm>
            <a:off x="266218" y="1382087"/>
            <a:ext cx="9428814" cy="646331"/>
          </a:xfrm>
          <a:prstGeom prst="rect">
            <a:avLst/>
          </a:prstGeom>
        </p:spPr>
        <p:txBody>
          <a:bodyPr wrap="square">
            <a:spAutoFit/>
          </a:bodyPr>
          <a:lstStyle/>
          <a:p>
            <a:pPr algn="ctr"/>
            <a:r>
              <a:rPr lang="es-MX" dirty="0">
                <a:solidFill>
                  <a:srgbClr val="002060"/>
                </a:solidFill>
                <a:latin typeface="Comic Sans MS" panose="030F0702030302020204" pitchFamily="66" charset="0"/>
              </a:rPr>
              <a:t>En las novedades de reparto se describe la cantidad de rechazos, retiros y adjudicaciones reportadas por cada despacho judicial durante el año 2019.</a:t>
            </a:r>
            <a:endParaRPr lang="es-CO" dirty="0">
              <a:solidFill>
                <a:srgbClr val="002060"/>
              </a:solidFill>
              <a:latin typeface="Comic Sans MS" panose="030F0702030302020204" pitchFamily="66" charset="0"/>
            </a:endParaRPr>
          </a:p>
        </p:txBody>
      </p:sp>
      <p:sp>
        <p:nvSpPr>
          <p:cNvPr id="10" name="Rectángulo 9"/>
          <p:cNvSpPr/>
          <p:nvPr/>
        </p:nvSpPr>
        <p:spPr>
          <a:xfrm>
            <a:off x="6405935" y="5952219"/>
            <a:ext cx="6096000" cy="707886"/>
          </a:xfrm>
          <a:prstGeom prst="rect">
            <a:avLst/>
          </a:prstGeom>
        </p:spPr>
        <p:txBody>
          <a:bodyPr>
            <a:spAutoFit/>
          </a:bodyPr>
          <a:lstStyle/>
          <a:p>
            <a:pPr algn="ctr"/>
            <a:r>
              <a:rPr lang="es-MX" sz="2000" dirty="0">
                <a:solidFill>
                  <a:srgbClr val="002060"/>
                </a:solidFill>
                <a:latin typeface="Comic Sans MS" panose="030F0702030302020204" pitchFamily="66" charset="0"/>
              </a:rPr>
              <a:t>El Juzgado 6° de Familia presenta una mayor cantidad de novedades.</a:t>
            </a:r>
            <a:endParaRPr lang="es-CO" sz="2000" dirty="0">
              <a:solidFill>
                <a:srgbClr val="002060"/>
              </a:solidFill>
              <a:latin typeface="Comic Sans MS" panose="030F0702030302020204" pitchFamily="66" charset="0"/>
            </a:endParaRP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3588" y="2139981"/>
            <a:ext cx="5505897" cy="3516542"/>
          </a:xfrm>
          <a:prstGeom prst="rect">
            <a:avLst/>
          </a:prstGeom>
        </p:spPr>
      </p:pic>
      <p:pic>
        <p:nvPicPr>
          <p:cNvPr id="29" name="Imagen 28"/>
          <p:cNvPicPr>
            <a:picLocks noChangeAspect="1"/>
          </p:cNvPicPr>
          <p:nvPr/>
        </p:nvPicPr>
        <p:blipFill>
          <a:blip r:embed="rId5"/>
          <a:stretch>
            <a:fillRect/>
          </a:stretch>
        </p:blipFill>
        <p:spPr>
          <a:xfrm>
            <a:off x="7932357" y="2616429"/>
            <a:ext cx="530398" cy="542591"/>
          </a:xfrm>
          <a:prstGeom prst="rect">
            <a:avLst/>
          </a:prstGeom>
        </p:spPr>
      </p:pic>
      <p:pic>
        <p:nvPicPr>
          <p:cNvPr id="30" name="Imagen 29"/>
          <p:cNvPicPr>
            <a:picLocks noChangeAspect="1"/>
          </p:cNvPicPr>
          <p:nvPr/>
        </p:nvPicPr>
        <p:blipFill>
          <a:blip r:embed="rId5"/>
          <a:stretch>
            <a:fillRect/>
          </a:stretch>
        </p:blipFill>
        <p:spPr>
          <a:xfrm>
            <a:off x="6165373" y="5838151"/>
            <a:ext cx="530398" cy="542591"/>
          </a:xfrm>
          <a:prstGeom prst="rect">
            <a:avLst/>
          </a:prstGeom>
        </p:spPr>
      </p:pic>
    </p:spTree>
    <p:extLst>
      <p:ext uri="{BB962C8B-B14F-4D97-AF65-F5344CB8AC3E}">
        <p14:creationId xmlns:p14="http://schemas.microsoft.com/office/powerpoint/2010/main" val="24365459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132265" y="6970"/>
            <a:ext cx="12614331" cy="5161547"/>
            <a:chOff x="28541" y="99498"/>
            <a:chExt cx="12614331" cy="5161547"/>
          </a:xfrm>
        </p:grpSpPr>
        <p:grpSp>
          <p:nvGrpSpPr>
            <p:cNvPr id="15" name="Grupo 14"/>
            <p:cNvGrpSpPr/>
            <p:nvPr/>
          </p:nvGrpSpPr>
          <p:grpSpPr>
            <a:xfrm>
              <a:off x="28541" y="99498"/>
              <a:ext cx="12614331" cy="5161547"/>
              <a:chOff x="80792" y="435323"/>
              <a:chExt cx="12614331" cy="5161547"/>
            </a:xfrm>
          </p:grpSpPr>
          <p:grpSp>
            <p:nvGrpSpPr>
              <p:cNvPr id="9" name="Grupo 8"/>
              <p:cNvGrpSpPr/>
              <p:nvPr/>
            </p:nvGrpSpPr>
            <p:grpSpPr>
              <a:xfrm>
                <a:off x="256064" y="435323"/>
                <a:ext cx="12439059" cy="5161547"/>
                <a:chOff x="269127" y="448386"/>
                <a:chExt cx="12439059" cy="5161547"/>
              </a:xfrm>
            </p:grpSpPr>
            <p:grpSp>
              <p:nvGrpSpPr>
                <p:cNvPr id="3" name="Grupo 2"/>
                <p:cNvGrpSpPr/>
                <p:nvPr/>
              </p:nvGrpSpPr>
              <p:grpSpPr>
                <a:xfrm>
                  <a:off x="269127" y="448386"/>
                  <a:ext cx="11951414" cy="5161547"/>
                  <a:chOff x="269127" y="448386"/>
                  <a:chExt cx="11951414" cy="516154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2810"/>
                  <a:stretch/>
                </p:blipFill>
                <p:spPr bwMode="auto">
                  <a:xfrm>
                    <a:off x="269127" y="448386"/>
                    <a:ext cx="11951414" cy="516154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1" name="Rectángulo 40"/>
          <p:cNvSpPr/>
          <p:nvPr/>
        </p:nvSpPr>
        <p:spPr>
          <a:xfrm>
            <a:off x="5039948" y="2067613"/>
            <a:ext cx="248786" cy="369332"/>
          </a:xfrm>
          <a:prstGeom prst="rect">
            <a:avLst/>
          </a:prstGeom>
        </p:spPr>
        <p:txBody>
          <a:bodyPr wrap="none">
            <a:spAutoFit/>
          </a:bodyPr>
          <a:lstStyle/>
          <a:p>
            <a:pPr algn="ctr"/>
            <a:r>
              <a:rPr lang="es-MX" dirty="0" smtClean="0">
                <a:solidFill>
                  <a:srgbClr val="37484F"/>
                </a:solidFill>
                <a:latin typeface="Nexa"/>
              </a:rPr>
              <a:t>.</a:t>
            </a: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graphicFrame>
        <p:nvGraphicFramePr>
          <p:cNvPr id="43" name="Diagrama 42"/>
          <p:cNvGraphicFramePr/>
          <p:nvPr>
            <p:extLst>
              <p:ext uri="{D42A27DB-BD31-4B8C-83A1-F6EECF244321}">
                <p14:modId xmlns:p14="http://schemas.microsoft.com/office/powerpoint/2010/main" val="4037685850"/>
              </p:ext>
            </p:extLst>
          </p:nvPr>
        </p:nvGraphicFramePr>
        <p:xfrm>
          <a:off x="5170601" y="2107150"/>
          <a:ext cx="6299264" cy="4161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61" name="CuadroTexto 60"/>
          <p:cNvSpPr txBox="1"/>
          <p:nvPr/>
        </p:nvSpPr>
        <p:spPr>
          <a:xfrm>
            <a:off x="5996333" y="5404438"/>
            <a:ext cx="117718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pic>
        <p:nvPicPr>
          <p:cNvPr id="6" name="Imagen 5"/>
          <p:cNvPicPr>
            <a:picLocks noChangeAspect="1"/>
          </p:cNvPicPr>
          <p:nvPr/>
        </p:nvPicPr>
        <p:blipFill rotWithShape="1">
          <a:blip r:embed="rId8"/>
          <a:srcRect l="10053" t="949" r="36460" b="48971"/>
          <a:stretch/>
        </p:blipFill>
        <p:spPr>
          <a:xfrm>
            <a:off x="-2638" y="22265"/>
            <a:ext cx="4907667" cy="1551008"/>
          </a:xfrm>
          <a:prstGeom prst="rect">
            <a:avLst/>
          </a:prstGeom>
        </p:spPr>
      </p:pic>
      <p:sp>
        <p:nvSpPr>
          <p:cNvPr id="12" name="Rectángulo 11"/>
          <p:cNvSpPr/>
          <p:nvPr/>
        </p:nvSpPr>
        <p:spPr>
          <a:xfrm>
            <a:off x="5636143" y="3945183"/>
            <a:ext cx="6096000" cy="1200329"/>
          </a:xfrm>
          <a:prstGeom prst="rect">
            <a:avLst/>
          </a:prstGeom>
        </p:spPr>
        <p:txBody>
          <a:bodyPr>
            <a:spAutoFit/>
          </a:bodyPr>
          <a:lstStyle/>
          <a:p>
            <a:pPr algn="ctr"/>
            <a:r>
              <a:rPr lang="es-MX" b="1" dirty="0">
                <a:solidFill>
                  <a:srgbClr val="002060"/>
                </a:solidFill>
                <a:latin typeface="Comic Sans MS" panose="030F0702030302020204" pitchFamily="66" charset="0"/>
              </a:rPr>
              <a:t>En total se repartieron 1.976 expedientes dirigidos a los Despachos de la Sala Civil-Familia. Con lo cual se infiere que el promedio diario de reparto es de 1,5 expedientes por cada despacho.</a:t>
            </a:r>
            <a:endParaRPr lang="es-CO" b="1" dirty="0">
              <a:solidFill>
                <a:srgbClr val="002060"/>
              </a:solidFill>
              <a:latin typeface="Comic Sans MS" panose="030F0702030302020204" pitchFamily="66" charset="0"/>
            </a:endParaRPr>
          </a:p>
        </p:txBody>
      </p:sp>
      <p:sp>
        <p:nvSpPr>
          <p:cNvPr id="19" name="Hexágono 18"/>
          <p:cNvSpPr/>
          <p:nvPr/>
        </p:nvSpPr>
        <p:spPr>
          <a:xfrm>
            <a:off x="7666698" y="2194789"/>
            <a:ext cx="1886673" cy="1512441"/>
          </a:xfrm>
          <a:prstGeom prst="hexagon">
            <a:avLst/>
          </a:prstGeom>
          <a:solidFill>
            <a:srgbClr val="AC0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CuadroTexto 19"/>
          <p:cNvSpPr txBox="1"/>
          <p:nvPr/>
        </p:nvSpPr>
        <p:spPr>
          <a:xfrm>
            <a:off x="8105946" y="2611886"/>
            <a:ext cx="1354785" cy="523220"/>
          </a:xfrm>
          <a:prstGeom prst="rect">
            <a:avLst/>
          </a:prstGeom>
          <a:noFill/>
        </p:spPr>
        <p:txBody>
          <a:bodyPr wrap="square" rtlCol="0">
            <a:spAutoFit/>
          </a:bodyPr>
          <a:lstStyle/>
          <a:p>
            <a:r>
              <a:rPr lang="es-CO" sz="2800" b="1" dirty="0" smtClean="0">
                <a:solidFill>
                  <a:schemeClr val="bg1">
                    <a:lumMod val="95000"/>
                  </a:schemeClr>
                </a:solidFill>
                <a:latin typeface="Comic Sans MS" panose="030F0702030302020204" pitchFamily="66" charset="0"/>
              </a:rPr>
              <a:t>1976</a:t>
            </a:r>
            <a:endParaRPr lang="es-CO" sz="2800" b="1" dirty="0">
              <a:solidFill>
                <a:schemeClr val="bg1">
                  <a:lumMod val="95000"/>
                </a:schemeClr>
              </a:solidFill>
              <a:latin typeface="Comic Sans MS" panose="030F0702030302020204" pitchFamily="66" charset="0"/>
            </a:endParaRPr>
          </a:p>
        </p:txBody>
      </p:sp>
      <p:pic>
        <p:nvPicPr>
          <p:cNvPr id="21" name="Imagen 20"/>
          <p:cNvPicPr>
            <a:picLocks noChangeAspect="1"/>
          </p:cNvPicPr>
          <p:nvPr/>
        </p:nvPicPr>
        <p:blipFill>
          <a:blip r:embed="rId9"/>
          <a:stretch>
            <a:fillRect/>
          </a:stretch>
        </p:blipFill>
        <p:spPr>
          <a:xfrm>
            <a:off x="-334889" y="1965555"/>
            <a:ext cx="6303810" cy="4243184"/>
          </a:xfrm>
          <a:prstGeom prst="rect">
            <a:avLst/>
          </a:prstGeom>
        </p:spPr>
      </p:pic>
      <p:sp>
        <p:nvSpPr>
          <p:cNvPr id="22" name="CuadroTexto 21"/>
          <p:cNvSpPr txBox="1"/>
          <p:nvPr/>
        </p:nvSpPr>
        <p:spPr>
          <a:xfrm>
            <a:off x="456660" y="2309606"/>
            <a:ext cx="119305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22.5%</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453683" y="3814686"/>
            <a:ext cx="131450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76.8%</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349125" y="5274434"/>
            <a:ext cx="1523615" cy="523220"/>
          </a:xfrm>
          <a:prstGeom prst="rect">
            <a:avLst/>
          </a:prstGeom>
          <a:noFill/>
        </p:spPr>
        <p:txBody>
          <a:bodyPr wrap="square" rtlCol="0">
            <a:spAutoFit/>
          </a:bodyPr>
          <a:lstStyle/>
          <a:p>
            <a:r>
              <a:rPr lang="es-CO" sz="2800" b="1" dirty="0" smtClean="0">
                <a:solidFill>
                  <a:schemeClr val="bg1"/>
                </a:solidFill>
                <a:latin typeface="Comic Sans MS" panose="030F0702030302020204" pitchFamily="66" charset="0"/>
              </a:rPr>
              <a:t>0.66%</a:t>
            </a:r>
            <a:endParaRPr lang="es-CO" sz="28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0186439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32361" y="30191"/>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73,9%</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10" name="Rectángulo 9"/>
          <p:cNvSpPr/>
          <p:nvPr/>
        </p:nvSpPr>
        <p:spPr>
          <a:xfrm>
            <a:off x="6382790" y="5717122"/>
            <a:ext cx="6096000" cy="400110"/>
          </a:xfrm>
          <a:prstGeom prst="rect">
            <a:avLst/>
          </a:prstGeom>
        </p:spPr>
        <p:txBody>
          <a:bodyPr>
            <a:spAutoFit/>
          </a:bodyPr>
          <a:lstStyle/>
          <a:p>
            <a:pPr algn="ctr"/>
            <a:r>
              <a:rPr lang="es-MX" sz="2000" dirty="0" smtClean="0">
                <a:solidFill>
                  <a:srgbClr val="002060"/>
                </a:solidFill>
                <a:latin typeface="Comic Sans MS" panose="030F0702030302020204" pitchFamily="66" charset="0"/>
              </a:rPr>
              <a:t>.</a:t>
            </a:r>
            <a:endParaRPr lang="es-CO" sz="2000" dirty="0">
              <a:solidFill>
                <a:srgbClr val="002060"/>
              </a:solidFill>
              <a:latin typeface="Comic Sans MS" panose="030F0702030302020204" pitchFamily="66" charset="0"/>
            </a:endParaRPr>
          </a:p>
        </p:txBody>
      </p:sp>
      <p:pic>
        <p:nvPicPr>
          <p:cNvPr id="4" name="Imagen 3"/>
          <p:cNvPicPr>
            <a:picLocks noChangeAspect="1"/>
          </p:cNvPicPr>
          <p:nvPr/>
        </p:nvPicPr>
        <p:blipFill>
          <a:blip r:embed="rId3"/>
          <a:stretch>
            <a:fillRect/>
          </a:stretch>
        </p:blipFill>
        <p:spPr>
          <a:xfrm>
            <a:off x="-32361" y="30191"/>
            <a:ext cx="4907705" cy="1548518"/>
          </a:xfrm>
          <a:prstGeom prst="rect">
            <a:avLst/>
          </a:prstGeom>
        </p:spPr>
      </p:pic>
      <p:pic>
        <p:nvPicPr>
          <p:cNvPr id="20" name="Imagen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8949" y="2688102"/>
            <a:ext cx="7729065" cy="3017323"/>
          </a:xfrm>
          <a:prstGeom prst="rect">
            <a:avLst/>
          </a:prstGeom>
        </p:spPr>
      </p:pic>
      <p:pic>
        <p:nvPicPr>
          <p:cNvPr id="26" name="Imagen 25"/>
          <p:cNvPicPr>
            <a:picLocks noChangeAspect="1"/>
          </p:cNvPicPr>
          <p:nvPr/>
        </p:nvPicPr>
        <p:blipFill>
          <a:blip r:embed="rId5"/>
          <a:stretch>
            <a:fillRect/>
          </a:stretch>
        </p:blipFill>
        <p:spPr>
          <a:xfrm>
            <a:off x="488698" y="1914342"/>
            <a:ext cx="2072820" cy="3609145"/>
          </a:xfrm>
          <a:prstGeom prst="rect">
            <a:avLst/>
          </a:prstGeom>
        </p:spPr>
      </p:pic>
      <p:pic>
        <p:nvPicPr>
          <p:cNvPr id="28" name="Imagen 27"/>
          <p:cNvPicPr>
            <a:picLocks noChangeAspect="1"/>
          </p:cNvPicPr>
          <p:nvPr/>
        </p:nvPicPr>
        <p:blipFill>
          <a:blip r:embed="rId6"/>
          <a:stretch>
            <a:fillRect/>
          </a:stretch>
        </p:blipFill>
        <p:spPr>
          <a:xfrm>
            <a:off x="2220428" y="1432250"/>
            <a:ext cx="2301874" cy="1638834"/>
          </a:xfrm>
          <a:prstGeom prst="rect">
            <a:avLst/>
          </a:prstGeom>
        </p:spPr>
      </p:pic>
      <p:sp>
        <p:nvSpPr>
          <p:cNvPr id="31" name="CuadroTexto 30"/>
          <p:cNvSpPr txBox="1"/>
          <p:nvPr/>
        </p:nvSpPr>
        <p:spPr>
          <a:xfrm>
            <a:off x="2269406" y="1683825"/>
            <a:ext cx="2238106" cy="830997"/>
          </a:xfrm>
          <a:prstGeom prst="rect">
            <a:avLst/>
          </a:prstGeom>
          <a:noFill/>
        </p:spPr>
        <p:txBody>
          <a:bodyPr wrap="square" rtlCol="0">
            <a:spAutoFit/>
          </a:bodyPr>
          <a:lstStyle/>
          <a:p>
            <a:pPr algn="ctr"/>
            <a:r>
              <a:rPr lang="es-CO" sz="1600" dirty="0" smtClean="0">
                <a:solidFill>
                  <a:srgbClr val="002060"/>
                </a:solidFill>
                <a:latin typeface="Comic Sans MS" panose="030F0702030302020204" pitchFamily="66" charset="0"/>
              </a:rPr>
              <a:t>Los contadores de reparto fueron reiniciados en el 2019 </a:t>
            </a:r>
            <a:endParaRPr lang="es-CO" sz="16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7297138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06318" y="75570"/>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39948" y="2067613"/>
              <a:ext cx="248786" cy="369332"/>
            </a:xfrm>
            <a:prstGeom prst="rect">
              <a:avLst/>
            </a:prstGeom>
          </p:spPr>
          <p:txBody>
            <a:bodyPr wrap="none">
              <a:spAutoFit/>
            </a:bodyPr>
            <a:lstStyle/>
            <a:p>
              <a:pPr algn="ctr"/>
              <a:r>
                <a:rPr lang="es-MX" dirty="0" smtClean="0">
                  <a:solidFill>
                    <a:srgbClr val="37484F"/>
                  </a:solidFill>
                  <a:latin typeface="Nexa"/>
                </a:rPr>
                <a:t>.</a:t>
              </a: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73,9%</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6" name="Rectángulo 5"/>
          <p:cNvSpPr/>
          <p:nvPr/>
        </p:nvSpPr>
        <p:spPr>
          <a:xfrm>
            <a:off x="266217" y="1694367"/>
            <a:ext cx="10081549" cy="646331"/>
          </a:xfrm>
          <a:prstGeom prst="rect">
            <a:avLst/>
          </a:prstGeom>
        </p:spPr>
        <p:txBody>
          <a:bodyPr wrap="square">
            <a:spAutoFit/>
          </a:bodyPr>
          <a:lstStyle/>
          <a:p>
            <a:pPr algn="ctr"/>
            <a:r>
              <a:rPr lang="es-MX" dirty="0">
                <a:solidFill>
                  <a:srgbClr val="002060"/>
                </a:solidFill>
                <a:latin typeface="Comic Sans MS" panose="030F0702030302020204" pitchFamily="66" charset="0"/>
              </a:rPr>
              <a:t>En las novedades de reparto se describe la cantidad de rechazos, retiros y adjudicaciones reportadas por cada despacho judicial durante el año 2019.</a:t>
            </a:r>
            <a:endParaRPr lang="es-CO" dirty="0">
              <a:solidFill>
                <a:srgbClr val="002060"/>
              </a:solidFill>
              <a:latin typeface="Comic Sans MS" panose="030F0702030302020204" pitchFamily="66" charset="0"/>
            </a:endParaRPr>
          </a:p>
        </p:txBody>
      </p:sp>
      <p:pic>
        <p:nvPicPr>
          <p:cNvPr id="4" name="Imagen 3"/>
          <p:cNvPicPr>
            <a:picLocks noChangeAspect="1"/>
          </p:cNvPicPr>
          <p:nvPr/>
        </p:nvPicPr>
        <p:blipFill>
          <a:blip r:embed="rId3"/>
          <a:stretch>
            <a:fillRect/>
          </a:stretch>
        </p:blipFill>
        <p:spPr>
          <a:xfrm>
            <a:off x="92597" y="135283"/>
            <a:ext cx="4907705" cy="1548518"/>
          </a:xfrm>
          <a:prstGeom prst="rect">
            <a:avLst/>
          </a:prstGeom>
        </p:spPr>
      </p:pic>
      <p:pic>
        <p:nvPicPr>
          <p:cNvPr id="19" name="Imagen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214" y="2592169"/>
            <a:ext cx="6527268" cy="3459999"/>
          </a:xfrm>
          <a:prstGeom prst="rect">
            <a:avLst/>
          </a:prstGeom>
        </p:spPr>
      </p:pic>
    </p:spTree>
    <p:extLst>
      <p:ext uri="{BB962C8B-B14F-4D97-AF65-F5344CB8AC3E}">
        <p14:creationId xmlns:p14="http://schemas.microsoft.com/office/powerpoint/2010/main" val="7905937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7366" y="15766"/>
            <a:ext cx="12614331" cy="6784627"/>
            <a:chOff x="-175359" y="164838"/>
            <a:chExt cx="12614331" cy="6784627"/>
          </a:xfrm>
        </p:grpSpPr>
        <p:grpSp>
          <p:nvGrpSpPr>
            <p:cNvPr id="11" name="Grupo 10"/>
            <p:cNvGrpSpPr/>
            <p:nvPr/>
          </p:nvGrpSpPr>
          <p:grpSpPr>
            <a:xfrm>
              <a:off x="-175359" y="164838"/>
              <a:ext cx="12614331" cy="6784627"/>
              <a:chOff x="28541" y="188637"/>
              <a:chExt cx="12614331" cy="6784627"/>
            </a:xfrm>
          </p:grpSpPr>
          <p:grpSp>
            <p:nvGrpSpPr>
              <p:cNvPr id="15" name="Grupo 14"/>
              <p:cNvGrpSpPr/>
              <p:nvPr/>
            </p:nvGrpSpPr>
            <p:grpSpPr>
              <a:xfrm>
                <a:off x="28541" y="188637"/>
                <a:ext cx="12614331" cy="6784627"/>
                <a:chOff x="80792" y="524462"/>
                <a:chExt cx="12614331" cy="6784627"/>
              </a:xfrm>
            </p:grpSpPr>
            <p:grpSp>
              <p:nvGrpSpPr>
                <p:cNvPr id="9" name="Grupo 8"/>
                <p:cNvGrpSpPr/>
                <p:nvPr/>
              </p:nvGrpSpPr>
              <p:grpSpPr>
                <a:xfrm>
                  <a:off x="141119" y="524462"/>
                  <a:ext cx="12554004" cy="6784627"/>
                  <a:chOff x="154182" y="537525"/>
                  <a:chExt cx="12554004" cy="6784627"/>
                </a:xfrm>
              </p:grpSpPr>
              <p:grpSp>
                <p:nvGrpSpPr>
                  <p:cNvPr id="3" name="Grupo 2"/>
                  <p:cNvGrpSpPr/>
                  <p:nvPr/>
                </p:nvGrpSpPr>
                <p:grpSpPr>
                  <a:xfrm>
                    <a:off x="154182" y="537525"/>
                    <a:ext cx="12192000" cy="6784627"/>
                    <a:chOff x="154182" y="537525"/>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154182" y="537525"/>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73,9%</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pic>
        <p:nvPicPr>
          <p:cNvPr id="10" name="Imagen 9"/>
          <p:cNvPicPr>
            <a:picLocks noChangeAspect="1"/>
          </p:cNvPicPr>
          <p:nvPr/>
        </p:nvPicPr>
        <p:blipFill>
          <a:blip r:embed="rId3"/>
          <a:stretch>
            <a:fillRect/>
          </a:stretch>
        </p:blipFill>
        <p:spPr>
          <a:xfrm>
            <a:off x="7085885" y="2228602"/>
            <a:ext cx="3883489" cy="2664183"/>
          </a:xfrm>
          <a:prstGeom prst="rect">
            <a:avLst/>
          </a:prstGeom>
        </p:spPr>
      </p:pic>
      <p:pic>
        <p:nvPicPr>
          <p:cNvPr id="12" name="Imagen 11"/>
          <p:cNvPicPr>
            <a:picLocks noChangeAspect="1"/>
          </p:cNvPicPr>
          <p:nvPr/>
        </p:nvPicPr>
        <p:blipFill>
          <a:blip r:embed="rId4"/>
          <a:stretch>
            <a:fillRect/>
          </a:stretch>
        </p:blipFill>
        <p:spPr>
          <a:xfrm>
            <a:off x="8104037" y="4380886"/>
            <a:ext cx="1871634" cy="1316850"/>
          </a:xfrm>
          <a:prstGeom prst="rect">
            <a:avLst/>
          </a:prstGeom>
        </p:spPr>
      </p:pic>
      <p:pic>
        <p:nvPicPr>
          <p:cNvPr id="26" name="Imagen 25"/>
          <p:cNvPicPr>
            <a:picLocks noChangeAspect="1"/>
          </p:cNvPicPr>
          <p:nvPr/>
        </p:nvPicPr>
        <p:blipFill>
          <a:blip r:embed="rId5"/>
          <a:stretch>
            <a:fillRect/>
          </a:stretch>
        </p:blipFill>
        <p:spPr>
          <a:xfrm>
            <a:off x="710569" y="2042814"/>
            <a:ext cx="5835867" cy="1938696"/>
          </a:xfrm>
          <a:prstGeom prst="rect">
            <a:avLst/>
          </a:prstGeom>
        </p:spPr>
      </p:pic>
      <p:pic>
        <p:nvPicPr>
          <p:cNvPr id="27" name="Imagen 26"/>
          <p:cNvPicPr>
            <a:picLocks noChangeAspect="1"/>
          </p:cNvPicPr>
          <p:nvPr/>
        </p:nvPicPr>
        <p:blipFill>
          <a:blip r:embed="rId6"/>
          <a:stretch>
            <a:fillRect/>
          </a:stretch>
        </p:blipFill>
        <p:spPr>
          <a:xfrm>
            <a:off x="126013" y="133133"/>
            <a:ext cx="1755800" cy="1902117"/>
          </a:xfrm>
          <a:prstGeom prst="rect">
            <a:avLst/>
          </a:prstGeom>
        </p:spPr>
      </p:pic>
      <p:pic>
        <p:nvPicPr>
          <p:cNvPr id="28" name="Imagen 27"/>
          <p:cNvPicPr>
            <a:picLocks noChangeAspect="1"/>
          </p:cNvPicPr>
          <p:nvPr/>
        </p:nvPicPr>
        <p:blipFill>
          <a:blip r:embed="rId7"/>
          <a:stretch>
            <a:fillRect/>
          </a:stretch>
        </p:blipFill>
        <p:spPr>
          <a:xfrm>
            <a:off x="8486637" y="5667412"/>
            <a:ext cx="3292125" cy="1066892"/>
          </a:xfrm>
          <a:prstGeom prst="rect">
            <a:avLst/>
          </a:prstGeom>
        </p:spPr>
      </p:pic>
    </p:spTree>
    <p:extLst>
      <p:ext uri="{BB962C8B-B14F-4D97-AF65-F5344CB8AC3E}">
        <p14:creationId xmlns:p14="http://schemas.microsoft.com/office/powerpoint/2010/main" val="3519853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949" y="0"/>
            <a:ext cx="12276083" cy="7206888"/>
            <a:chOff x="1949" y="348888"/>
            <a:chExt cx="12276083" cy="7206888"/>
          </a:xfrm>
        </p:grpSpPr>
        <p:grpSp>
          <p:nvGrpSpPr>
            <p:cNvPr id="9" name="Grupo 8"/>
            <p:cNvGrpSpPr/>
            <p:nvPr/>
          </p:nvGrpSpPr>
          <p:grpSpPr>
            <a:xfrm>
              <a:off x="13063" y="348888"/>
              <a:ext cx="12264969" cy="7206888"/>
              <a:chOff x="26126" y="361951"/>
              <a:chExt cx="12264969" cy="7206888"/>
            </a:xfrm>
          </p:grpSpPr>
          <p:grpSp>
            <p:nvGrpSpPr>
              <p:cNvPr id="3" name="Grupo 2"/>
              <p:cNvGrpSpPr/>
              <p:nvPr/>
            </p:nvGrpSpPr>
            <p:grpSpPr>
              <a:xfrm>
                <a:off x="26126" y="361951"/>
                <a:ext cx="12178937" cy="7206888"/>
                <a:chOff x="26126" y="361951"/>
                <a:chExt cx="12178937" cy="7206888"/>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190" t="181"/>
                <a:stretch/>
              </p:blipFill>
              <p:spPr bwMode="auto">
                <a:xfrm>
                  <a:off x="26126" y="361951"/>
                  <a:ext cx="12178937" cy="7206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410789" y="2599509"/>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928" y="605248"/>
                <a:ext cx="1272217" cy="1265328"/>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2441" y="6149965"/>
                <a:ext cx="3292844" cy="1069986"/>
              </a:xfrm>
              <a:prstGeom prst="rect">
                <a:avLst/>
              </a:prstGeom>
            </p:spPr>
          </p:pic>
          <p:sp>
            <p:nvSpPr>
              <p:cNvPr id="7" name="CuadroTexto 6"/>
              <p:cNvSpPr txBox="1"/>
              <p:nvPr/>
            </p:nvSpPr>
            <p:spPr>
              <a:xfrm>
                <a:off x="5585292" y="2748975"/>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pic>
          <p:nvPicPr>
            <p:cNvPr id="4" name="Imagen 3"/>
            <p:cNvPicPr>
              <a:picLocks noChangeAspect="1"/>
            </p:cNvPicPr>
            <p:nvPr/>
          </p:nvPicPr>
          <p:blipFill>
            <a:blip r:embed="rId5"/>
            <a:stretch>
              <a:fillRect/>
            </a:stretch>
          </p:blipFill>
          <p:spPr>
            <a:xfrm>
              <a:off x="4466274" y="1665461"/>
              <a:ext cx="5687513" cy="5255207"/>
            </a:xfrm>
            <a:prstGeom prst="rect">
              <a:avLst/>
            </a:prstGeom>
          </p:spPr>
        </p:pic>
        <p:sp>
          <p:nvSpPr>
            <p:cNvPr id="14" name="Rectángulo 13"/>
            <p:cNvSpPr/>
            <p:nvPr/>
          </p:nvSpPr>
          <p:spPr>
            <a:xfrm>
              <a:off x="1949" y="1967602"/>
              <a:ext cx="4570036" cy="3046988"/>
            </a:xfrm>
            <a:prstGeom prst="rect">
              <a:avLst/>
            </a:prstGeom>
          </p:spPr>
          <p:txBody>
            <a:bodyPr wrap="square">
              <a:spAutoFit/>
            </a:bodyPr>
            <a:lstStyle/>
            <a:p>
              <a:pPr algn="ctr"/>
              <a:endParaRPr lang="es-MX" sz="3200" b="1" dirty="0" smtClean="0"/>
            </a:p>
            <a:p>
              <a:pPr algn="ctr"/>
              <a:r>
                <a:rPr lang="es-MX" sz="3200" dirty="0" smtClean="0">
                  <a:solidFill>
                    <a:srgbClr val="002060"/>
                  </a:solidFill>
                  <a:latin typeface="Comic Sans MS" panose="030F0702030302020204" pitchFamily="66" charset="0"/>
                </a:rPr>
                <a:t>La Gestión de la Coordinación del Centro de Servicios </a:t>
              </a:r>
            </a:p>
            <a:p>
              <a:pPr algn="ctr"/>
              <a:r>
                <a:rPr lang="es-MX" sz="3200" dirty="0" smtClean="0">
                  <a:solidFill>
                    <a:srgbClr val="002060"/>
                  </a:solidFill>
                  <a:latin typeface="Comic Sans MS" panose="030F0702030302020204" pitchFamily="66" charset="0"/>
                </a:rPr>
                <a:t>tienes los </a:t>
              </a:r>
              <a:r>
                <a:rPr lang="es-MX" sz="3200" dirty="0">
                  <a:solidFill>
                    <a:srgbClr val="002060"/>
                  </a:solidFill>
                  <a:latin typeface="Comic Sans MS" panose="030F0702030302020204" pitchFamily="66" charset="0"/>
                </a:rPr>
                <a:t>s</a:t>
              </a:r>
              <a:r>
                <a:rPr lang="es-MX" sz="3200" dirty="0" smtClean="0">
                  <a:solidFill>
                    <a:srgbClr val="002060"/>
                  </a:solidFill>
                  <a:latin typeface="Comic Sans MS" panose="030F0702030302020204" pitchFamily="66" charset="0"/>
                </a:rPr>
                <a:t>iguientes enfoques</a:t>
              </a:r>
              <a:r>
                <a:rPr lang="es-MX" sz="1600" dirty="0" smtClean="0"/>
                <a:t>:</a:t>
              </a:r>
              <a:endParaRPr lang="es-MX" sz="1600" dirty="0"/>
            </a:p>
          </p:txBody>
        </p:sp>
      </p:grpSp>
    </p:spTree>
    <p:extLst>
      <p:ext uri="{BB962C8B-B14F-4D97-AF65-F5344CB8AC3E}">
        <p14:creationId xmlns:p14="http://schemas.microsoft.com/office/powerpoint/2010/main" val="23859847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05240" y="77887"/>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73,9%</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4" name="Rectángulo 3"/>
          <p:cNvSpPr/>
          <p:nvPr/>
        </p:nvSpPr>
        <p:spPr>
          <a:xfrm>
            <a:off x="1613918" y="1859602"/>
            <a:ext cx="7521802" cy="1200329"/>
          </a:xfrm>
          <a:prstGeom prst="rect">
            <a:avLst/>
          </a:prstGeom>
        </p:spPr>
        <p:txBody>
          <a:bodyPr wrap="square">
            <a:spAutoFit/>
          </a:bodyPr>
          <a:lstStyle/>
          <a:p>
            <a:pPr algn="ctr"/>
            <a:r>
              <a:rPr lang="es-MX" dirty="0">
                <a:solidFill>
                  <a:srgbClr val="002060"/>
                </a:solidFill>
                <a:latin typeface="Comic Sans MS" panose="030F0702030302020204" pitchFamily="66" charset="0"/>
              </a:rPr>
              <a:t>Dando cumplimiento a lo dispuesto en el acuerdo Nº PSAA11-8704, el Centro de Servicios Judiciales para los Juzgados Civiles y de Familia, asumió a partir del 01 de octubre de 2012 las funciones de notificaciones tanto de procesos como de tutelas.</a:t>
            </a:r>
            <a:r>
              <a:rPr lang="es-MX" dirty="0">
                <a:solidFill>
                  <a:srgbClr val="000000"/>
                </a:solidFill>
                <a:latin typeface="Nexa"/>
              </a:rPr>
              <a:t> </a:t>
            </a:r>
            <a:endParaRPr lang="es-CO" dirty="0"/>
          </a:p>
        </p:txBody>
      </p:sp>
      <p:sp>
        <p:nvSpPr>
          <p:cNvPr id="6" name="Rectángulo 5"/>
          <p:cNvSpPr/>
          <p:nvPr/>
        </p:nvSpPr>
        <p:spPr>
          <a:xfrm>
            <a:off x="1635379" y="3570870"/>
            <a:ext cx="7795241" cy="1754326"/>
          </a:xfrm>
          <a:prstGeom prst="rect">
            <a:avLst/>
          </a:prstGeom>
        </p:spPr>
        <p:txBody>
          <a:bodyPr wrap="square">
            <a:spAutoFit/>
          </a:bodyPr>
          <a:lstStyle/>
          <a:p>
            <a:r>
              <a:rPr lang="es-MX" dirty="0">
                <a:solidFill>
                  <a:srgbClr val="002060"/>
                </a:solidFill>
                <a:latin typeface="Comic Sans MS" panose="030F0702030302020204" pitchFamily="66" charset="0"/>
              </a:rPr>
              <a:t>Los datos Estadísticos presentados a continuación son tomados de</a:t>
            </a:r>
            <a:r>
              <a:rPr lang="es-MX" dirty="0" smtClean="0">
                <a:solidFill>
                  <a:srgbClr val="002060"/>
                </a:solidFill>
                <a:latin typeface="Comic Sans MS" panose="030F0702030302020204" pitchFamily="66" charset="0"/>
              </a:rPr>
              <a:t>:</a:t>
            </a:r>
          </a:p>
          <a:p>
            <a:r>
              <a:rPr lang="es-MX" dirty="0">
                <a:solidFill>
                  <a:srgbClr val="002060"/>
                </a:solidFill>
                <a:latin typeface="Comic Sans MS" panose="030F0702030302020204" pitchFamily="66" charset="0"/>
              </a:rPr>
              <a:t/>
            </a:r>
            <a:br>
              <a:rPr lang="es-MX" dirty="0">
                <a:solidFill>
                  <a:srgbClr val="002060"/>
                </a:solidFill>
                <a:latin typeface="Comic Sans MS" panose="030F0702030302020204" pitchFamily="66" charset="0"/>
              </a:rPr>
            </a:br>
            <a:r>
              <a:rPr lang="es-MX" dirty="0">
                <a:solidFill>
                  <a:srgbClr val="002060"/>
                </a:solidFill>
                <a:latin typeface="Comic Sans MS" panose="030F0702030302020204" pitchFamily="66" charset="0"/>
              </a:rPr>
              <a:t>   </a:t>
            </a:r>
            <a:r>
              <a:rPr lang="es-MX" dirty="0" smtClean="0">
                <a:solidFill>
                  <a:srgbClr val="002060"/>
                </a:solidFill>
                <a:latin typeface="Comic Sans MS" panose="030F0702030302020204" pitchFamily="66" charset="0"/>
              </a:rPr>
              <a:t>Modulo </a:t>
            </a:r>
            <a:r>
              <a:rPr lang="es-MX" dirty="0">
                <a:solidFill>
                  <a:srgbClr val="002060"/>
                </a:solidFill>
                <a:latin typeface="Comic Sans MS" panose="030F0702030302020204" pitchFamily="66" charset="0"/>
              </a:rPr>
              <a:t>SIGCOM de la Intranet del Centro de </a:t>
            </a:r>
            <a:r>
              <a:rPr lang="es-MX" dirty="0" smtClean="0">
                <a:solidFill>
                  <a:srgbClr val="002060"/>
                </a:solidFill>
                <a:latin typeface="Comic Sans MS" panose="030F0702030302020204" pitchFamily="66" charset="0"/>
              </a:rPr>
              <a:t>Servicios</a:t>
            </a:r>
            <a:r>
              <a:rPr lang="es-MX" dirty="0">
                <a:solidFill>
                  <a:srgbClr val="002060"/>
                </a:solidFill>
                <a:latin typeface="Comic Sans MS" panose="030F0702030302020204" pitchFamily="66" charset="0"/>
              </a:rPr>
              <a:t>. </a:t>
            </a:r>
            <a:endParaRPr lang="es-MX" dirty="0" smtClean="0">
              <a:solidFill>
                <a:srgbClr val="002060"/>
              </a:solidFill>
              <a:latin typeface="Comic Sans MS" panose="030F0702030302020204" pitchFamily="66" charset="0"/>
            </a:endParaRPr>
          </a:p>
          <a:p>
            <a:r>
              <a:rPr lang="es-MX" dirty="0">
                <a:solidFill>
                  <a:srgbClr val="002060"/>
                </a:solidFill>
                <a:latin typeface="Comic Sans MS" panose="030F0702030302020204" pitchFamily="66" charset="0"/>
              </a:rPr>
              <a:t> </a:t>
            </a:r>
            <a:br>
              <a:rPr lang="es-MX" dirty="0">
                <a:solidFill>
                  <a:srgbClr val="002060"/>
                </a:solidFill>
                <a:latin typeface="Comic Sans MS" panose="030F0702030302020204" pitchFamily="66" charset="0"/>
              </a:rPr>
            </a:br>
            <a:r>
              <a:rPr lang="es-MX" dirty="0">
                <a:solidFill>
                  <a:srgbClr val="002060"/>
                </a:solidFill>
                <a:latin typeface="Comic Sans MS" panose="030F0702030302020204" pitchFamily="66" charset="0"/>
              </a:rPr>
              <a:t>   </a:t>
            </a:r>
            <a:r>
              <a:rPr lang="es-MX" dirty="0" smtClean="0">
                <a:solidFill>
                  <a:srgbClr val="002060"/>
                </a:solidFill>
                <a:latin typeface="Comic Sans MS" panose="030F0702030302020204" pitchFamily="66" charset="0"/>
              </a:rPr>
              <a:t>Modulo </a:t>
            </a:r>
            <a:r>
              <a:rPr lang="es-MX" dirty="0">
                <a:solidFill>
                  <a:srgbClr val="002060"/>
                </a:solidFill>
                <a:latin typeface="Comic Sans MS" panose="030F0702030302020204" pitchFamily="66" charset="0"/>
              </a:rPr>
              <a:t>SIGNOT de la Intranet del Centro de </a:t>
            </a:r>
            <a:r>
              <a:rPr lang="es-MX" dirty="0" smtClean="0">
                <a:solidFill>
                  <a:srgbClr val="002060"/>
                </a:solidFill>
                <a:latin typeface="Comic Sans MS" panose="030F0702030302020204" pitchFamily="66" charset="0"/>
              </a:rPr>
              <a:t>Servicios</a:t>
            </a:r>
            <a:r>
              <a:rPr lang="es-MX" dirty="0">
                <a:solidFill>
                  <a:srgbClr val="002060"/>
                </a:solidFill>
                <a:latin typeface="Comic Sans MS" panose="030F0702030302020204" pitchFamily="66" charset="0"/>
              </a:rPr>
              <a:t>. </a:t>
            </a:r>
            <a:r>
              <a:rPr lang="es-MX" dirty="0">
                <a:solidFill>
                  <a:srgbClr val="000000"/>
                </a:solidFill>
                <a:latin typeface="Nexa"/>
              </a:rPr>
              <a:t>       </a:t>
            </a:r>
            <a:r>
              <a:rPr lang="es-MX" dirty="0"/>
              <a:t/>
            </a:r>
            <a:br>
              <a:rPr lang="es-MX" dirty="0"/>
            </a:br>
            <a:r>
              <a:rPr lang="es-MX" dirty="0">
                <a:solidFill>
                  <a:srgbClr val="000000"/>
                </a:solidFill>
                <a:latin typeface="Nexa"/>
              </a:rPr>
              <a:t>  </a:t>
            </a:r>
            <a:endParaRPr lang="es-CO" dirty="0"/>
          </a:p>
        </p:txBody>
      </p:sp>
      <p:pic>
        <p:nvPicPr>
          <p:cNvPr id="19" name="Imagen 18"/>
          <p:cNvPicPr>
            <a:picLocks noChangeAspect="1"/>
          </p:cNvPicPr>
          <p:nvPr/>
        </p:nvPicPr>
        <p:blipFill>
          <a:blip r:embed="rId3"/>
          <a:stretch>
            <a:fillRect/>
          </a:stretch>
        </p:blipFill>
        <p:spPr>
          <a:xfrm>
            <a:off x="1182010" y="4084308"/>
            <a:ext cx="598524" cy="562613"/>
          </a:xfrm>
          <a:prstGeom prst="rect">
            <a:avLst/>
          </a:prstGeom>
        </p:spPr>
      </p:pic>
      <p:pic>
        <p:nvPicPr>
          <p:cNvPr id="20" name="Imagen 19"/>
          <p:cNvPicPr>
            <a:picLocks noChangeAspect="1"/>
          </p:cNvPicPr>
          <p:nvPr/>
        </p:nvPicPr>
        <p:blipFill>
          <a:blip r:embed="rId3"/>
          <a:stretch>
            <a:fillRect/>
          </a:stretch>
        </p:blipFill>
        <p:spPr>
          <a:xfrm>
            <a:off x="1156608" y="4715778"/>
            <a:ext cx="623925" cy="494566"/>
          </a:xfrm>
          <a:prstGeom prst="rect">
            <a:avLst/>
          </a:prstGeom>
        </p:spPr>
      </p:pic>
      <p:pic>
        <p:nvPicPr>
          <p:cNvPr id="36" name="Imagen 35"/>
          <p:cNvPicPr>
            <a:picLocks noChangeAspect="1"/>
          </p:cNvPicPr>
          <p:nvPr/>
        </p:nvPicPr>
        <p:blipFill>
          <a:blip r:embed="rId4"/>
          <a:stretch>
            <a:fillRect/>
          </a:stretch>
        </p:blipFill>
        <p:spPr>
          <a:xfrm>
            <a:off x="126013" y="133133"/>
            <a:ext cx="1755800" cy="1902117"/>
          </a:xfrm>
          <a:prstGeom prst="rect">
            <a:avLst/>
          </a:prstGeom>
        </p:spPr>
      </p:pic>
      <p:pic>
        <p:nvPicPr>
          <p:cNvPr id="37" name="Imagen 36"/>
          <p:cNvPicPr>
            <a:picLocks noChangeAspect="1"/>
          </p:cNvPicPr>
          <p:nvPr/>
        </p:nvPicPr>
        <p:blipFill>
          <a:blip r:embed="rId5"/>
          <a:stretch>
            <a:fillRect/>
          </a:stretch>
        </p:blipFill>
        <p:spPr>
          <a:xfrm>
            <a:off x="8486637" y="5667412"/>
            <a:ext cx="3292125" cy="1066892"/>
          </a:xfrm>
          <a:prstGeom prst="rect">
            <a:avLst/>
          </a:prstGeom>
        </p:spPr>
      </p:pic>
    </p:spTree>
    <p:extLst>
      <p:ext uri="{BB962C8B-B14F-4D97-AF65-F5344CB8AC3E}">
        <p14:creationId xmlns:p14="http://schemas.microsoft.com/office/powerpoint/2010/main" val="28171679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98964" y="0"/>
            <a:ext cx="12614331" cy="5728691"/>
            <a:chOff x="-175359" y="149072"/>
            <a:chExt cx="12614331" cy="5728691"/>
          </a:xfrm>
        </p:grpSpPr>
        <p:grpSp>
          <p:nvGrpSpPr>
            <p:cNvPr id="11" name="Grupo 10"/>
            <p:cNvGrpSpPr/>
            <p:nvPr/>
          </p:nvGrpSpPr>
          <p:grpSpPr>
            <a:xfrm>
              <a:off x="-175359" y="149072"/>
              <a:ext cx="12614331" cy="5205313"/>
              <a:chOff x="28541" y="172871"/>
              <a:chExt cx="12614331" cy="5205313"/>
            </a:xfrm>
          </p:grpSpPr>
          <p:grpSp>
            <p:nvGrpSpPr>
              <p:cNvPr id="15" name="Grupo 14"/>
              <p:cNvGrpSpPr/>
              <p:nvPr/>
            </p:nvGrpSpPr>
            <p:grpSpPr>
              <a:xfrm>
                <a:off x="28541" y="172871"/>
                <a:ext cx="12614331" cy="5205313"/>
                <a:chOff x="80792" y="508696"/>
                <a:chExt cx="12614331" cy="5205313"/>
              </a:xfrm>
            </p:grpSpPr>
            <p:grpSp>
              <p:nvGrpSpPr>
                <p:cNvPr id="9" name="Grupo 8"/>
                <p:cNvGrpSpPr/>
                <p:nvPr/>
              </p:nvGrpSpPr>
              <p:grpSpPr>
                <a:xfrm>
                  <a:off x="188417" y="508696"/>
                  <a:ext cx="12506706" cy="5205313"/>
                  <a:chOff x="201480" y="521759"/>
                  <a:chExt cx="12506706" cy="5205313"/>
                </a:xfrm>
              </p:grpSpPr>
              <p:grpSp>
                <p:nvGrpSpPr>
                  <p:cNvPr id="3" name="Grupo 2"/>
                  <p:cNvGrpSpPr/>
                  <p:nvPr/>
                </p:nvGrpSpPr>
                <p:grpSpPr>
                  <a:xfrm>
                    <a:off x="201480" y="521759"/>
                    <a:ext cx="12192000" cy="5205313"/>
                    <a:chOff x="201480" y="521759"/>
                    <a:chExt cx="12192000" cy="5205313"/>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2194"/>
                    <a:stretch/>
                  </p:blipFill>
                  <p:spPr bwMode="auto">
                    <a:xfrm>
                      <a:off x="201480" y="521759"/>
                      <a:ext cx="12192000" cy="520531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73,9%</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4" name="Rectángulo 3"/>
          <p:cNvSpPr/>
          <p:nvPr/>
        </p:nvSpPr>
        <p:spPr>
          <a:xfrm>
            <a:off x="1613918" y="1859602"/>
            <a:ext cx="7521802" cy="369332"/>
          </a:xfrm>
          <a:prstGeom prst="rect">
            <a:avLst/>
          </a:prstGeom>
        </p:spPr>
        <p:txBody>
          <a:bodyPr wrap="square">
            <a:spAutoFit/>
          </a:bodyPr>
          <a:lstStyle/>
          <a:p>
            <a:pPr algn="ctr"/>
            <a:r>
              <a:rPr lang="es-MX" dirty="0">
                <a:solidFill>
                  <a:srgbClr val="000000"/>
                </a:solidFill>
                <a:latin typeface="Nexa"/>
              </a:rPr>
              <a:t> </a:t>
            </a:r>
            <a:endParaRPr lang="es-CO" dirty="0"/>
          </a:p>
        </p:txBody>
      </p:sp>
      <p:sp>
        <p:nvSpPr>
          <p:cNvPr id="6" name="Rectángulo 5"/>
          <p:cNvSpPr/>
          <p:nvPr/>
        </p:nvSpPr>
        <p:spPr>
          <a:xfrm>
            <a:off x="1635379" y="3570870"/>
            <a:ext cx="7795241" cy="646331"/>
          </a:xfrm>
          <a:prstGeom prst="rect">
            <a:avLst/>
          </a:prstGeom>
        </p:spPr>
        <p:txBody>
          <a:bodyPr wrap="square">
            <a:spAutoFit/>
          </a:bodyPr>
          <a:lstStyle/>
          <a:p>
            <a:r>
              <a:rPr lang="es-MX" dirty="0">
                <a:solidFill>
                  <a:srgbClr val="000000"/>
                </a:solidFill>
                <a:latin typeface="Nexa"/>
              </a:rPr>
              <a:t>    </a:t>
            </a:r>
            <a:r>
              <a:rPr lang="es-MX" dirty="0"/>
              <a:t/>
            </a:r>
            <a:br>
              <a:rPr lang="es-MX" dirty="0"/>
            </a:br>
            <a:r>
              <a:rPr lang="es-MX" dirty="0">
                <a:solidFill>
                  <a:srgbClr val="000000"/>
                </a:solidFill>
                <a:latin typeface="Nexa"/>
              </a:rPr>
              <a:t>  </a:t>
            </a:r>
            <a:endParaRPr lang="es-CO"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2687" y="3915843"/>
            <a:ext cx="3692207" cy="2769117"/>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74" y="4075275"/>
            <a:ext cx="3395484" cy="2445625"/>
          </a:xfrm>
          <a:prstGeom prst="rect">
            <a:avLst/>
          </a:prstGeom>
        </p:spPr>
      </p:pic>
      <p:sp>
        <p:nvSpPr>
          <p:cNvPr id="26" name="CuadroTexto 25"/>
          <p:cNvSpPr txBox="1"/>
          <p:nvPr/>
        </p:nvSpPr>
        <p:spPr>
          <a:xfrm>
            <a:off x="2978120" y="639154"/>
            <a:ext cx="6083761" cy="2585323"/>
          </a:xfrm>
          <a:prstGeom prst="rect">
            <a:avLst/>
          </a:prstGeom>
          <a:noFill/>
        </p:spPr>
        <p:txBody>
          <a:bodyPr wrap="square" rtlCol="0">
            <a:spAutoFit/>
          </a:bodyPr>
          <a:lstStyle/>
          <a:p>
            <a:pPr algn="ctr"/>
            <a:endParaRPr lang="es-CO" sz="5400" b="1" dirty="0" smtClean="0">
              <a:solidFill>
                <a:srgbClr val="00B0F0"/>
              </a:solidFill>
              <a:latin typeface="Comic Sans MS" panose="030F0702030302020204" pitchFamily="66" charset="0"/>
            </a:endParaRPr>
          </a:p>
          <a:p>
            <a:pPr algn="ctr"/>
            <a:r>
              <a:rPr lang="es-CO" sz="5400" b="1" dirty="0" smtClean="0">
                <a:solidFill>
                  <a:srgbClr val="00B0F0"/>
                </a:solidFill>
                <a:latin typeface="Comic Sans MS" panose="030F0702030302020204" pitchFamily="66" charset="0"/>
              </a:rPr>
              <a:t>68.381</a:t>
            </a:r>
          </a:p>
          <a:p>
            <a:pPr algn="ctr"/>
            <a:r>
              <a:rPr lang="es-CO" sz="5400" b="1" dirty="0" smtClean="0">
                <a:solidFill>
                  <a:srgbClr val="00B0F0"/>
                </a:solidFill>
                <a:latin typeface="Comic Sans MS" panose="030F0702030302020204" pitchFamily="66" charset="0"/>
              </a:rPr>
              <a:t> </a:t>
            </a:r>
            <a:endParaRPr lang="es-CO" sz="5400" b="1" dirty="0">
              <a:solidFill>
                <a:srgbClr val="00B0F0"/>
              </a:solidFill>
              <a:latin typeface="Comic Sans MS" panose="030F0702030302020204" pitchFamily="66" charset="0"/>
            </a:endParaRPr>
          </a:p>
        </p:txBody>
      </p:sp>
      <p:pic>
        <p:nvPicPr>
          <p:cNvPr id="29" name="Imagen 28"/>
          <p:cNvPicPr>
            <a:picLocks noChangeAspect="1"/>
          </p:cNvPicPr>
          <p:nvPr/>
        </p:nvPicPr>
        <p:blipFill rotWithShape="1">
          <a:blip r:embed="rId5"/>
          <a:srcRect b="59051"/>
          <a:stretch/>
        </p:blipFill>
        <p:spPr>
          <a:xfrm>
            <a:off x="-1712299" y="29069"/>
            <a:ext cx="11394412" cy="1740029"/>
          </a:xfrm>
          <a:prstGeom prst="rect">
            <a:avLst/>
          </a:prstGeom>
        </p:spPr>
      </p:pic>
      <p:sp>
        <p:nvSpPr>
          <p:cNvPr id="30" name="Proceso predefinido 29"/>
          <p:cNvSpPr/>
          <p:nvPr/>
        </p:nvSpPr>
        <p:spPr>
          <a:xfrm>
            <a:off x="577584" y="3263016"/>
            <a:ext cx="3680750" cy="515509"/>
          </a:xfrm>
          <a:prstGeom prst="flowChartPredefinedProcess">
            <a:avLst/>
          </a:prstGeom>
          <a:solidFill>
            <a:srgbClr val="DB39D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CuadroTexto 31"/>
          <p:cNvSpPr txBox="1"/>
          <p:nvPr/>
        </p:nvSpPr>
        <p:spPr>
          <a:xfrm>
            <a:off x="865732" y="3328001"/>
            <a:ext cx="3000167" cy="400110"/>
          </a:xfrm>
          <a:prstGeom prst="rect">
            <a:avLst/>
          </a:prstGeom>
          <a:noFill/>
          <a:ln>
            <a:noFill/>
          </a:ln>
        </p:spPr>
        <p:txBody>
          <a:bodyPr wrap="square" rtlCol="0">
            <a:spAutoFit/>
          </a:bodyPr>
          <a:lstStyle/>
          <a:p>
            <a:r>
              <a:rPr lang="es-CO" sz="2000" b="1" dirty="0" smtClean="0">
                <a:solidFill>
                  <a:schemeClr val="bg1"/>
                </a:solidFill>
                <a:latin typeface="Comic Sans MS" panose="030F0702030302020204" pitchFamily="66" charset="0"/>
              </a:rPr>
              <a:t>Notificaciones tutelas </a:t>
            </a:r>
            <a:endParaRPr lang="es-CO" sz="2000" b="1" dirty="0">
              <a:solidFill>
                <a:schemeClr val="bg1"/>
              </a:solidFill>
              <a:latin typeface="Comic Sans MS" panose="030F0702030302020204" pitchFamily="66" charset="0"/>
            </a:endParaRPr>
          </a:p>
        </p:txBody>
      </p:sp>
      <p:sp>
        <p:nvSpPr>
          <p:cNvPr id="33" name="CuadroTexto 32"/>
          <p:cNvSpPr txBox="1"/>
          <p:nvPr/>
        </p:nvSpPr>
        <p:spPr>
          <a:xfrm>
            <a:off x="7964144" y="3322138"/>
            <a:ext cx="3148201" cy="400110"/>
          </a:xfrm>
          <a:prstGeom prst="rect">
            <a:avLst/>
          </a:prstGeom>
          <a:noFill/>
        </p:spPr>
        <p:txBody>
          <a:bodyPr wrap="square" rtlCol="0">
            <a:spAutoFit/>
          </a:bodyPr>
          <a:lstStyle/>
          <a:p>
            <a:r>
              <a:rPr lang="es-CO" sz="2000" b="1" dirty="0" smtClean="0">
                <a:solidFill>
                  <a:schemeClr val="bg1"/>
                </a:solidFill>
                <a:latin typeface="Comic Sans MS" panose="030F0702030302020204" pitchFamily="66" charset="0"/>
              </a:rPr>
              <a:t>Notificaciones procesos</a:t>
            </a:r>
            <a:endParaRPr lang="es-CO" sz="2000" b="1" dirty="0">
              <a:solidFill>
                <a:schemeClr val="bg1"/>
              </a:solidFill>
              <a:latin typeface="Comic Sans MS" panose="030F0702030302020204" pitchFamily="66" charset="0"/>
            </a:endParaRPr>
          </a:p>
        </p:txBody>
      </p:sp>
      <p:sp>
        <p:nvSpPr>
          <p:cNvPr id="34" name="CuadroTexto 33"/>
          <p:cNvSpPr txBox="1"/>
          <p:nvPr/>
        </p:nvSpPr>
        <p:spPr>
          <a:xfrm>
            <a:off x="4512595" y="2415304"/>
            <a:ext cx="3172996" cy="584775"/>
          </a:xfrm>
          <a:prstGeom prst="rect">
            <a:avLst/>
          </a:prstGeom>
          <a:noFill/>
        </p:spPr>
        <p:txBody>
          <a:bodyPr wrap="square" rtlCol="0">
            <a:spAutoFit/>
          </a:bodyPr>
          <a:lstStyle/>
          <a:p>
            <a:pPr algn="ctr"/>
            <a:r>
              <a:rPr lang="es-CO" sz="3200" b="1" dirty="0" smtClean="0">
                <a:solidFill>
                  <a:srgbClr val="00B0F0"/>
                </a:solidFill>
                <a:latin typeface="Comic Sans MS" panose="030F0702030302020204" pitchFamily="66" charset="0"/>
              </a:rPr>
              <a:t>Notificaciones</a:t>
            </a:r>
            <a:r>
              <a:rPr lang="es-CO" dirty="0" smtClean="0"/>
              <a:t> </a:t>
            </a:r>
            <a:endParaRPr lang="es-CO" dirty="0"/>
          </a:p>
        </p:txBody>
      </p:sp>
      <p:pic>
        <p:nvPicPr>
          <p:cNvPr id="35" name="Imagen 34"/>
          <p:cNvPicPr>
            <a:picLocks noChangeAspect="1"/>
          </p:cNvPicPr>
          <p:nvPr/>
        </p:nvPicPr>
        <p:blipFill rotWithShape="1">
          <a:blip r:embed="rId6"/>
          <a:srcRect b="13002"/>
          <a:stretch/>
        </p:blipFill>
        <p:spPr>
          <a:xfrm>
            <a:off x="5290025" y="3183062"/>
            <a:ext cx="1054699" cy="3553585"/>
          </a:xfrm>
          <a:prstGeom prst="rect">
            <a:avLst/>
          </a:prstGeom>
        </p:spPr>
      </p:pic>
      <p:sp>
        <p:nvSpPr>
          <p:cNvPr id="43" name="Proceso predefinido 42"/>
          <p:cNvSpPr/>
          <p:nvPr/>
        </p:nvSpPr>
        <p:spPr>
          <a:xfrm>
            <a:off x="7777671" y="3271232"/>
            <a:ext cx="3680750" cy="515509"/>
          </a:xfrm>
          <a:prstGeom prst="flowChartPredefinedProcess">
            <a:avLst/>
          </a:prstGeom>
          <a:solidFill>
            <a:srgbClr val="DB39D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5" name="CuadroTexto 44"/>
          <p:cNvSpPr txBox="1"/>
          <p:nvPr/>
        </p:nvSpPr>
        <p:spPr>
          <a:xfrm>
            <a:off x="8035195" y="3307856"/>
            <a:ext cx="3168407" cy="400110"/>
          </a:xfrm>
          <a:prstGeom prst="rect">
            <a:avLst/>
          </a:prstGeom>
          <a:noFill/>
          <a:ln>
            <a:noFill/>
          </a:ln>
        </p:spPr>
        <p:txBody>
          <a:bodyPr wrap="square" rtlCol="0">
            <a:spAutoFit/>
          </a:bodyPr>
          <a:lstStyle/>
          <a:p>
            <a:r>
              <a:rPr lang="es-CO" sz="2000" b="1" dirty="0" smtClean="0">
                <a:solidFill>
                  <a:schemeClr val="bg1"/>
                </a:solidFill>
                <a:latin typeface="Comic Sans MS" panose="030F0702030302020204" pitchFamily="66" charset="0"/>
              </a:rPr>
              <a:t>Notificaciones procesos </a:t>
            </a:r>
            <a:endParaRPr lang="es-CO" sz="20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7394876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0" y="49699"/>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1973245" cy="6784627"/>
                    <a:chOff x="201480" y="521759"/>
                    <a:chExt cx="11973245"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r="1675" b="-1"/>
                    <a:stretch/>
                  </p:blipFill>
                  <p:spPr bwMode="auto">
                    <a:xfrm>
                      <a:off x="201480" y="521759"/>
                      <a:ext cx="11973245"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73,9%</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pic>
        <p:nvPicPr>
          <p:cNvPr id="27" name="Imagen 26"/>
          <p:cNvPicPr>
            <a:picLocks noChangeAspect="1"/>
          </p:cNvPicPr>
          <p:nvPr/>
        </p:nvPicPr>
        <p:blipFill>
          <a:blip r:embed="rId3"/>
          <a:stretch>
            <a:fillRect/>
          </a:stretch>
        </p:blipFill>
        <p:spPr>
          <a:xfrm>
            <a:off x="9475805" y="4939610"/>
            <a:ext cx="1755800" cy="1902117"/>
          </a:xfrm>
          <a:prstGeom prst="rect">
            <a:avLst/>
          </a:prstGeom>
        </p:spPr>
      </p:pic>
      <p:pic>
        <p:nvPicPr>
          <p:cNvPr id="28" name="Imagen 27"/>
          <p:cNvPicPr>
            <a:picLocks noChangeAspect="1"/>
          </p:cNvPicPr>
          <p:nvPr/>
        </p:nvPicPr>
        <p:blipFill>
          <a:blip r:embed="rId4"/>
          <a:stretch>
            <a:fillRect/>
          </a:stretch>
        </p:blipFill>
        <p:spPr>
          <a:xfrm>
            <a:off x="248327" y="289724"/>
            <a:ext cx="3292125" cy="1066892"/>
          </a:xfrm>
          <a:prstGeom prst="rect">
            <a:avLst/>
          </a:prstGeom>
        </p:spPr>
      </p:pic>
      <p:pic>
        <p:nvPicPr>
          <p:cNvPr id="4" name="Imagen 3"/>
          <p:cNvPicPr>
            <a:picLocks noChangeAspect="1"/>
          </p:cNvPicPr>
          <p:nvPr/>
        </p:nvPicPr>
        <p:blipFill>
          <a:blip r:embed="rId5"/>
          <a:stretch>
            <a:fillRect/>
          </a:stretch>
        </p:blipFill>
        <p:spPr>
          <a:xfrm>
            <a:off x="2714280" y="2133601"/>
            <a:ext cx="7281537" cy="2684855"/>
          </a:xfrm>
          <a:prstGeom prst="rect">
            <a:avLst/>
          </a:prstGeom>
        </p:spPr>
      </p:pic>
      <p:pic>
        <p:nvPicPr>
          <p:cNvPr id="6" name="Imagen 5"/>
          <p:cNvPicPr>
            <a:picLocks noChangeAspect="1"/>
          </p:cNvPicPr>
          <p:nvPr/>
        </p:nvPicPr>
        <p:blipFill>
          <a:blip r:embed="rId6"/>
          <a:stretch>
            <a:fillRect/>
          </a:stretch>
        </p:blipFill>
        <p:spPr>
          <a:xfrm>
            <a:off x="362986" y="1604654"/>
            <a:ext cx="2065712" cy="3855635"/>
          </a:xfrm>
          <a:prstGeom prst="rect">
            <a:avLst/>
          </a:prstGeom>
        </p:spPr>
      </p:pic>
      <p:sp>
        <p:nvSpPr>
          <p:cNvPr id="36" name="CuadroTexto 35"/>
          <p:cNvSpPr txBox="1"/>
          <p:nvPr/>
        </p:nvSpPr>
        <p:spPr>
          <a:xfrm>
            <a:off x="9796262" y="2708342"/>
            <a:ext cx="2008761" cy="923330"/>
          </a:xfrm>
          <a:prstGeom prst="rect">
            <a:avLst/>
          </a:prstGeom>
          <a:noFill/>
        </p:spPr>
        <p:txBody>
          <a:bodyPr wrap="square" rtlCol="0">
            <a:spAutoFit/>
          </a:bodyPr>
          <a:lstStyle/>
          <a:p>
            <a:pPr algn="ctr"/>
            <a:r>
              <a:rPr lang="es-CO" b="1" dirty="0" smtClean="0">
                <a:solidFill>
                  <a:srgbClr val="002060"/>
                </a:solidFill>
                <a:latin typeface="Comic Sans MS" panose="030F0702030302020204" pitchFamily="66" charset="0"/>
              </a:rPr>
              <a:t>Total procesos y tutelas notificados</a:t>
            </a:r>
            <a:endParaRPr lang="es-CO" b="1" dirty="0">
              <a:solidFill>
                <a:srgbClr val="002060"/>
              </a:solidFill>
              <a:latin typeface="Comic Sans MS" panose="030F0702030302020204" pitchFamily="66" charset="0"/>
            </a:endParaRPr>
          </a:p>
        </p:txBody>
      </p:sp>
      <p:sp>
        <p:nvSpPr>
          <p:cNvPr id="37" name="CuadroTexto 36"/>
          <p:cNvSpPr txBox="1"/>
          <p:nvPr/>
        </p:nvSpPr>
        <p:spPr>
          <a:xfrm>
            <a:off x="9997148" y="3911379"/>
            <a:ext cx="1551008" cy="646331"/>
          </a:xfrm>
          <a:prstGeom prst="rect">
            <a:avLst/>
          </a:prstGeom>
          <a:noFill/>
        </p:spPr>
        <p:txBody>
          <a:bodyPr wrap="square" rtlCol="0">
            <a:spAutoFit/>
          </a:bodyPr>
          <a:lstStyle/>
          <a:p>
            <a:pPr algn="ctr"/>
            <a:r>
              <a:rPr lang="es-CO" b="1" dirty="0" smtClean="0">
                <a:solidFill>
                  <a:srgbClr val="002060"/>
                </a:solidFill>
                <a:latin typeface="Comic Sans MS" panose="030F0702030302020204" pitchFamily="66" charset="0"/>
              </a:rPr>
              <a:t>Promedio diario</a:t>
            </a:r>
            <a:endParaRPr lang="es-CO" b="1" dirty="0">
              <a:solidFill>
                <a:srgbClr val="002060"/>
              </a:solidFill>
              <a:latin typeface="Comic Sans MS" panose="030F0702030302020204" pitchFamily="66" charset="0"/>
            </a:endParaRPr>
          </a:p>
        </p:txBody>
      </p:sp>
      <p:cxnSp>
        <p:nvCxnSpPr>
          <p:cNvPr id="12" name="Conector recto 11"/>
          <p:cNvCxnSpPr/>
          <p:nvPr/>
        </p:nvCxnSpPr>
        <p:spPr>
          <a:xfrm>
            <a:off x="9964285" y="3859553"/>
            <a:ext cx="1638291" cy="0"/>
          </a:xfrm>
          <a:prstGeom prst="line">
            <a:avLst/>
          </a:prstGeom>
          <a:ln w="3810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3965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10539" y="5054"/>
            <a:ext cx="12614331" cy="5728691"/>
            <a:chOff x="-175359" y="149072"/>
            <a:chExt cx="12614331" cy="5728691"/>
          </a:xfrm>
        </p:grpSpPr>
        <p:grpSp>
          <p:nvGrpSpPr>
            <p:cNvPr id="11" name="Grupo 10"/>
            <p:cNvGrpSpPr/>
            <p:nvPr/>
          </p:nvGrpSpPr>
          <p:grpSpPr>
            <a:xfrm>
              <a:off x="-175359" y="149072"/>
              <a:ext cx="12614331" cy="5205313"/>
              <a:chOff x="28541" y="172871"/>
              <a:chExt cx="12614331" cy="5205313"/>
            </a:xfrm>
          </p:grpSpPr>
          <p:grpSp>
            <p:nvGrpSpPr>
              <p:cNvPr id="15" name="Grupo 14"/>
              <p:cNvGrpSpPr/>
              <p:nvPr/>
            </p:nvGrpSpPr>
            <p:grpSpPr>
              <a:xfrm>
                <a:off x="28541" y="172871"/>
                <a:ext cx="12614331" cy="5205313"/>
                <a:chOff x="80792" y="508696"/>
                <a:chExt cx="12614331" cy="5205313"/>
              </a:xfrm>
            </p:grpSpPr>
            <p:grpSp>
              <p:nvGrpSpPr>
                <p:cNvPr id="9" name="Grupo 8"/>
                <p:cNvGrpSpPr/>
                <p:nvPr/>
              </p:nvGrpSpPr>
              <p:grpSpPr>
                <a:xfrm>
                  <a:off x="188417" y="508696"/>
                  <a:ext cx="12506706" cy="5205313"/>
                  <a:chOff x="201480" y="521759"/>
                  <a:chExt cx="12506706" cy="5205313"/>
                </a:xfrm>
              </p:grpSpPr>
              <p:grpSp>
                <p:nvGrpSpPr>
                  <p:cNvPr id="3" name="Grupo 2"/>
                  <p:cNvGrpSpPr/>
                  <p:nvPr/>
                </p:nvGrpSpPr>
                <p:grpSpPr>
                  <a:xfrm>
                    <a:off x="201480" y="521759"/>
                    <a:ext cx="12192000" cy="5205313"/>
                    <a:chOff x="201480" y="521759"/>
                    <a:chExt cx="12192000" cy="5205313"/>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2194"/>
                    <a:stretch/>
                  </p:blipFill>
                  <p:spPr bwMode="auto">
                    <a:xfrm>
                      <a:off x="201480" y="521759"/>
                      <a:ext cx="12192000" cy="520531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73,9%</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4" name="Rectángulo 3"/>
          <p:cNvSpPr/>
          <p:nvPr/>
        </p:nvSpPr>
        <p:spPr>
          <a:xfrm>
            <a:off x="1613918" y="1859602"/>
            <a:ext cx="7521802" cy="369332"/>
          </a:xfrm>
          <a:prstGeom prst="rect">
            <a:avLst/>
          </a:prstGeom>
        </p:spPr>
        <p:txBody>
          <a:bodyPr wrap="square">
            <a:spAutoFit/>
          </a:bodyPr>
          <a:lstStyle/>
          <a:p>
            <a:pPr algn="ctr"/>
            <a:r>
              <a:rPr lang="es-MX" dirty="0">
                <a:solidFill>
                  <a:srgbClr val="000000"/>
                </a:solidFill>
                <a:latin typeface="Nexa"/>
              </a:rPr>
              <a:t> </a:t>
            </a:r>
            <a:endParaRPr lang="es-CO" dirty="0"/>
          </a:p>
        </p:txBody>
      </p:sp>
      <p:sp>
        <p:nvSpPr>
          <p:cNvPr id="6" name="Rectángulo 5"/>
          <p:cNvSpPr/>
          <p:nvPr/>
        </p:nvSpPr>
        <p:spPr>
          <a:xfrm>
            <a:off x="1635379" y="3570870"/>
            <a:ext cx="7795241" cy="646331"/>
          </a:xfrm>
          <a:prstGeom prst="rect">
            <a:avLst/>
          </a:prstGeom>
        </p:spPr>
        <p:txBody>
          <a:bodyPr wrap="square">
            <a:spAutoFit/>
          </a:bodyPr>
          <a:lstStyle/>
          <a:p>
            <a:r>
              <a:rPr lang="es-MX" dirty="0">
                <a:solidFill>
                  <a:srgbClr val="000000"/>
                </a:solidFill>
                <a:latin typeface="Nexa"/>
              </a:rPr>
              <a:t>    </a:t>
            </a:r>
            <a:r>
              <a:rPr lang="es-MX" dirty="0"/>
              <a:t/>
            </a:r>
            <a:br>
              <a:rPr lang="es-MX" dirty="0"/>
            </a:br>
            <a:r>
              <a:rPr lang="es-MX" dirty="0">
                <a:solidFill>
                  <a:srgbClr val="000000"/>
                </a:solidFill>
                <a:latin typeface="Nexa"/>
              </a:rPr>
              <a:t>  </a:t>
            </a:r>
            <a:endParaRPr lang="es-CO" dirty="0"/>
          </a:p>
        </p:txBody>
      </p:sp>
      <p:sp>
        <p:nvSpPr>
          <p:cNvPr id="26" name="CuadroTexto 25"/>
          <p:cNvSpPr txBox="1"/>
          <p:nvPr/>
        </p:nvSpPr>
        <p:spPr>
          <a:xfrm>
            <a:off x="2978120" y="639154"/>
            <a:ext cx="6083761" cy="1754326"/>
          </a:xfrm>
          <a:prstGeom prst="rect">
            <a:avLst/>
          </a:prstGeom>
          <a:noFill/>
        </p:spPr>
        <p:txBody>
          <a:bodyPr wrap="square" rtlCol="0">
            <a:spAutoFit/>
          </a:bodyPr>
          <a:lstStyle/>
          <a:p>
            <a:pPr algn="ctr"/>
            <a:endParaRPr lang="es-CO" sz="5400" b="1" dirty="0" smtClean="0">
              <a:solidFill>
                <a:srgbClr val="00B0F0"/>
              </a:solidFill>
              <a:latin typeface="Comic Sans MS" panose="030F0702030302020204" pitchFamily="66" charset="0"/>
            </a:endParaRPr>
          </a:p>
          <a:p>
            <a:pPr algn="ctr"/>
            <a:r>
              <a:rPr lang="es-CO" sz="5400" b="1" dirty="0" smtClean="0">
                <a:solidFill>
                  <a:srgbClr val="00B0F0"/>
                </a:solidFill>
                <a:latin typeface="Comic Sans MS" panose="030F0702030302020204" pitchFamily="66" charset="0"/>
              </a:rPr>
              <a:t> </a:t>
            </a:r>
            <a:endParaRPr lang="es-CO" sz="5400" b="1" dirty="0">
              <a:solidFill>
                <a:srgbClr val="00B0F0"/>
              </a:solidFill>
              <a:latin typeface="Comic Sans MS" panose="030F0702030302020204" pitchFamily="66" charset="0"/>
            </a:endParaRPr>
          </a:p>
        </p:txBody>
      </p:sp>
      <p:sp>
        <p:nvSpPr>
          <p:cNvPr id="34" name="CuadroTexto 33"/>
          <p:cNvSpPr txBox="1"/>
          <p:nvPr/>
        </p:nvSpPr>
        <p:spPr>
          <a:xfrm>
            <a:off x="4512595" y="2415304"/>
            <a:ext cx="3172996" cy="369332"/>
          </a:xfrm>
          <a:prstGeom prst="rect">
            <a:avLst/>
          </a:prstGeom>
          <a:noFill/>
        </p:spPr>
        <p:txBody>
          <a:bodyPr wrap="square" rtlCol="0">
            <a:spAutoFit/>
          </a:bodyPr>
          <a:lstStyle/>
          <a:p>
            <a:pPr algn="ctr"/>
            <a:r>
              <a:rPr lang="es-CO" dirty="0" smtClean="0"/>
              <a:t> </a:t>
            </a:r>
            <a:endParaRPr lang="es-CO" dirty="0"/>
          </a:p>
        </p:txBody>
      </p:sp>
      <p:pic>
        <p:nvPicPr>
          <p:cNvPr id="43" name="Imagen 42"/>
          <p:cNvPicPr>
            <a:picLocks noChangeAspect="1"/>
          </p:cNvPicPr>
          <p:nvPr/>
        </p:nvPicPr>
        <p:blipFill rotWithShape="1">
          <a:blip r:embed="rId3"/>
          <a:srcRect b="59075"/>
          <a:stretch/>
        </p:blipFill>
        <p:spPr>
          <a:xfrm>
            <a:off x="-1744884" y="40644"/>
            <a:ext cx="11394412" cy="1739000"/>
          </a:xfrm>
          <a:prstGeom prst="rect">
            <a:avLst/>
          </a:prstGeom>
        </p:spPr>
      </p:pic>
      <p:pic>
        <p:nvPicPr>
          <p:cNvPr id="12" name="Imagen 11"/>
          <p:cNvPicPr>
            <a:picLocks noChangeAspect="1"/>
          </p:cNvPicPr>
          <p:nvPr/>
        </p:nvPicPr>
        <p:blipFill>
          <a:blip r:embed="rId4"/>
          <a:stretch>
            <a:fillRect/>
          </a:stretch>
        </p:blipFill>
        <p:spPr>
          <a:xfrm>
            <a:off x="1578154" y="873460"/>
            <a:ext cx="8053350" cy="6090272"/>
          </a:xfrm>
          <a:prstGeom prst="rect">
            <a:avLst/>
          </a:prstGeom>
        </p:spPr>
      </p:pic>
    </p:spTree>
    <p:extLst>
      <p:ext uri="{BB962C8B-B14F-4D97-AF65-F5344CB8AC3E}">
        <p14:creationId xmlns:p14="http://schemas.microsoft.com/office/powerpoint/2010/main" val="32913205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03901" y="0"/>
            <a:ext cx="12614331" cy="5728691"/>
            <a:chOff x="-175359" y="149072"/>
            <a:chExt cx="12614331" cy="5728691"/>
          </a:xfrm>
        </p:grpSpPr>
        <p:grpSp>
          <p:nvGrpSpPr>
            <p:cNvPr id="11" name="Grupo 10"/>
            <p:cNvGrpSpPr/>
            <p:nvPr/>
          </p:nvGrpSpPr>
          <p:grpSpPr>
            <a:xfrm>
              <a:off x="-175359" y="149072"/>
              <a:ext cx="12614331" cy="5205313"/>
              <a:chOff x="28541" y="172871"/>
              <a:chExt cx="12614331" cy="5205313"/>
            </a:xfrm>
          </p:grpSpPr>
          <p:grpSp>
            <p:nvGrpSpPr>
              <p:cNvPr id="15" name="Grupo 14"/>
              <p:cNvGrpSpPr/>
              <p:nvPr/>
            </p:nvGrpSpPr>
            <p:grpSpPr>
              <a:xfrm>
                <a:off x="28541" y="172871"/>
                <a:ext cx="12614331" cy="5205313"/>
                <a:chOff x="80792" y="508696"/>
                <a:chExt cx="12614331" cy="5205313"/>
              </a:xfrm>
            </p:grpSpPr>
            <p:grpSp>
              <p:nvGrpSpPr>
                <p:cNvPr id="9" name="Grupo 8"/>
                <p:cNvGrpSpPr/>
                <p:nvPr/>
              </p:nvGrpSpPr>
              <p:grpSpPr>
                <a:xfrm>
                  <a:off x="188417" y="508696"/>
                  <a:ext cx="12506706" cy="5205313"/>
                  <a:chOff x="201480" y="521759"/>
                  <a:chExt cx="12506706" cy="5205313"/>
                </a:xfrm>
              </p:grpSpPr>
              <p:grpSp>
                <p:nvGrpSpPr>
                  <p:cNvPr id="3" name="Grupo 2"/>
                  <p:cNvGrpSpPr/>
                  <p:nvPr/>
                </p:nvGrpSpPr>
                <p:grpSpPr>
                  <a:xfrm>
                    <a:off x="201480" y="521759"/>
                    <a:ext cx="12192000" cy="5205313"/>
                    <a:chOff x="201480" y="521759"/>
                    <a:chExt cx="12192000" cy="5205313"/>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2194"/>
                    <a:stretch/>
                  </p:blipFill>
                  <p:spPr bwMode="auto">
                    <a:xfrm>
                      <a:off x="201480" y="521759"/>
                      <a:ext cx="12192000" cy="520531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73,9%</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4" name="Rectángulo 3"/>
          <p:cNvSpPr/>
          <p:nvPr/>
        </p:nvSpPr>
        <p:spPr>
          <a:xfrm>
            <a:off x="1613918" y="1859602"/>
            <a:ext cx="7521802" cy="369332"/>
          </a:xfrm>
          <a:prstGeom prst="rect">
            <a:avLst/>
          </a:prstGeom>
        </p:spPr>
        <p:txBody>
          <a:bodyPr wrap="square">
            <a:spAutoFit/>
          </a:bodyPr>
          <a:lstStyle/>
          <a:p>
            <a:pPr algn="ctr"/>
            <a:r>
              <a:rPr lang="es-MX" dirty="0">
                <a:solidFill>
                  <a:srgbClr val="000000"/>
                </a:solidFill>
                <a:latin typeface="Nexa"/>
              </a:rPr>
              <a:t> </a:t>
            </a:r>
            <a:endParaRPr lang="es-CO" dirty="0"/>
          </a:p>
        </p:txBody>
      </p:sp>
      <p:sp>
        <p:nvSpPr>
          <p:cNvPr id="6" name="Rectángulo 5"/>
          <p:cNvSpPr/>
          <p:nvPr/>
        </p:nvSpPr>
        <p:spPr>
          <a:xfrm>
            <a:off x="1635379" y="3570870"/>
            <a:ext cx="7795241" cy="646331"/>
          </a:xfrm>
          <a:prstGeom prst="rect">
            <a:avLst/>
          </a:prstGeom>
        </p:spPr>
        <p:txBody>
          <a:bodyPr wrap="square">
            <a:spAutoFit/>
          </a:bodyPr>
          <a:lstStyle/>
          <a:p>
            <a:r>
              <a:rPr lang="es-MX" dirty="0">
                <a:solidFill>
                  <a:srgbClr val="000000"/>
                </a:solidFill>
                <a:latin typeface="Nexa"/>
              </a:rPr>
              <a:t>    </a:t>
            </a:r>
            <a:r>
              <a:rPr lang="es-MX" dirty="0"/>
              <a:t/>
            </a:r>
            <a:br>
              <a:rPr lang="es-MX" dirty="0"/>
            </a:br>
            <a:r>
              <a:rPr lang="es-MX" dirty="0">
                <a:solidFill>
                  <a:srgbClr val="000000"/>
                </a:solidFill>
                <a:latin typeface="Nexa"/>
              </a:rPr>
              <a:t>  </a:t>
            </a:r>
            <a:endParaRPr lang="es-CO" dirty="0"/>
          </a:p>
        </p:txBody>
      </p:sp>
      <p:sp>
        <p:nvSpPr>
          <p:cNvPr id="26" name="CuadroTexto 25"/>
          <p:cNvSpPr txBox="1"/>
          <p:nvPr/>
        </p:nvSpPr>
        <p:spPr>
          <a:xfrm>
            <a:off x="2978120" y="639154"/>
            <a:ext cx="6083761" cy="1754326"/>
          </a:xfrm>
          <a:prstGeom prst="rect">
            <a:avLst/>
          </a:prstGeom>
          <a:noFill/>
        </p:spPr>
        <p:txBody>
          <a:bodyPr wrap="square" rtlCol="0">
            <a:spAutoFit/>
          </a:bodyPr>
          <a:lstStyle/>
          <a:p>
            <a:pPr algn="ctr"/>
            <a:endParaRPr lang="es-CO" sz="5400" b="1" dirty="0" smtClean="0">
              <a:solidFill>
                <a:srgbClr val="00B0F0"/>
              </a:solidFill>
              <a:latin typeface="Comic Sans MS" panose="030F0702030302020204" pitchFamily="66" charset="0"/>
            </a:endParaRPr>
          </a:p>
          <a:p>
            <a:pPr algn="ctr"/>
            <a:r>
              <a:rPr lang="es-CO" sz="5400" b="1" dirty="0" smtClean="0">
                <a:solidFill>
                  <a:srgbClr val="00B0F0"/>
                </a:solidFill>
                <a:latin typeface="Comic Sans MS" panose="030F0702030302020204" pitchFamily="66" charset="0"/>
              </a:rPr>
              <a:t> </a:t>
            </a:r>
            <a:endParaRPr lang="es-CO" sz="5400" b="1" dirty="0">
              <a:solidFill>
                <a:srgbClr val="00B0F0"/>
              </a:solidFill>
              <a:latin typeface="Comic Sans MS" panose="030F0702030302020204" pitchFamily="66" charset="0"/>
            </a:endParaRPr>
          </a:p>
        </p:txBody>
      </p:sp>
      <p:sp>
        <p:nvSpPr>
          <p:cNvPr id="33" name="CuadroTexto 32"/>
          <p:cNvSpPr txBox="1"/>
          <p:nvPr/>
        </p:nvSpPr>
        <p:spPr>
          <a:xfrm>
            <a:off x="7964144" y="3322138"/>
            <a:ext cx="3148201" cy="400110"/>
          </a:xfrm>
          <a:prstGeom prst="rect">
            <a:avLst/>
          </a:prstGeom>
          <a:noFill/>
        </p:spPr>
        <p:txBody>
          <a:bodyPr wrap="square" rtlCol="0">
            <a:spAutoFit/>
          </a:bodyPr>
          <a:lstStyle/>
          <a:p>
            <a:r>
              <a:rPr lang="es-CO" sz="2000" b="1" dirty="0" smtClean="0">
                <a:solidFill>
                  <a:schemeClr val="bg1"/>
                </a:solidFill>
                <a:latin typeface="Comic Sans MS" panose="030F0702030302020204" pitchFamily="66" charset="0"/>
              </a:rPr>
              <a:t>Notificaciones procesos</a:t>
            </a:r>
            <a:endParaRPr lang="es-CO" sz="2000" b="1" dirty="0">
              <a:solidFill>
                <a:schemeClr val="bg1"/>
              </a:solidFill>
              <a:latin typeface="Comic Sans MS" panose="030F0702030302020204" pitchFamily="66" charset="0"/>
            </a:endParaRPr>
          </a:p>
        </p:txBody>
      </p:sp>
      <p:sp>
        <p:nvSpPr>
          <p:cNvPr id="34" name="CuadroTexto 33"/>
          <p:cNvSpPr txBox="1"/>
          <p:nvPr/>
        </p:nvSpPr>
        <p:spPr>
          <a:xfrm>
            <a:off x="4512595" y="2415304"/>
            <a:ext cx="3172996" cy="369332"/>
          </a:xfrm>
          <a:prstGeom prst="rect">
            <a:avLst/>
          </a:prstGeom>
          <a:noFill/>
        </p:spPr>
        <p:txBody>
          <a:bodyPr wrap="square" rtlCol="0">
            <a:spAutoFit/>
          </a:bodyPr>
          <a:lstStyle/>
          <a:p>
            <a:pPr algn="ctr"/>
            <a:r>
              <a:rPr lang="es-CO" dirty="0" smtClean="0"/>
              <a:t> </a:t>
            </a:r>
            <a:endParaRPr lang="es-CO" dirty="0"/>
          </a:p>
        </p:txBody>
      </p:sp>
      <p:pic>
        <p:nvPicPr>
          <p:cNvPr id="10" name="Imagen 9"/>
          <p:cNvPicPr>
            <a:picLocks noChangeAspect="1"/>
          </p:cNvPicPr>
          <p:nvPr/>
        </p:nvPicPr>
        <p:blipFill>
          <a:blip r:embed="rId3"/>
          <a:stretch>
            <a:fillRect/>
          </a:stretch>
        </p:blipFill>
        <p:spPr>
          <a:xfrm>
            <a:off x="-1736851" y="25654"/>
            <a:ext cx="7200000" cy="1670449"/>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404" y="2668750"/>
            <a:ext cx="7951276" cy="4147704"/>
          </a:xfrm>
          <a:prstGeom prst="rect">
            <a:avLst/>
          </a:prstGeom>
        </p:spPr>
      </p:pic>
      <p:sp>
        <p:nvSpPr>
          <p:cNvPr id="19" name="Rectángulo 18"/>
          <p:cNvSpPr/>
          <p:nvPr/>
        </p:nvSpPr>
        <p:spPr>
          <a:xfrm>
            <a:off x="370391" y="1694849"/>
            <a:ext cx="10741954" cy="923330"/>
          </a:xfrm>
          <a:prstGeom prst="rect">
            <a:avLst/>
          </a:prstGeom>
        </p:spPr>
        <p:txBody>
          <a:bodyPr wrap="square">
            <a:spAutoFit/>
          </a:bodyPr>
          <a:lstStyle/>
          <a:p>
            <a:pPr algn="ctr"/>
            <a:r>
              <a:rPr lang="es-MX" dirty="0">
                <a:solidFill>
                  <a:srgbClr val="002060"/>
                </a:solidFill>
                <a:latin typeface="Comic Sans MS" panose="030F0702030302020204" pitchFamily="66" charset="0"/>
              </a:rPr>
              <a:t>El total de diligencias de notificaciones tramitadas por el Centro de Servicios para los Juzgados Civiles Municipales es de 42.089, que corresponde a 1.644 notificaciones de procesos y 40.445 de tutelas, con un promedio diario por Juzgado de 15</a:t>
            </a:r>
            <a:endParaRPr lang="es-CO" dirty="0">
              <a:solidFill>
                <a:srgbClr val="002060"/>
              </a:solidFill>
              <a:latin typeface="Comic Sans MS" panose="030F0702030302020204" pitchFamily="66" charset="0"/>
            </a:endParaRPr>
          </a:p>
        </p:txBody>
      </p:sp>
      <p:sp>
        <p:nvSpPr>
          <p:cNvPr id="20" name="Estrella de 5 puntas 19"/>
          <p:cNvSpPr/>
          <p:nvPr/>
        </p:nvSpPr>
        <p:spPr>
          <a:xfrm>
            <a:off x="9086831" y="3552641"/>
            <a:ext cx="451413" cy="353943"/>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7" name="Imagen 26"/>
          <p:cNvPicPr>
            <a:picLocks noChangeAspect="1"/>
          </p:cNvPicPr>
          <p:nvPr/>
        </p:nvPicPr>
        <p:blipFill>
          <a:blip r:embed="rId5"/>
          <a:stretch>
            <a:fillRect/>
          </a:stretch>
        </p:blipFill>
        <p:spPr>
          <a:xfrm>
            <a:off x="6720746" y="5478512"/>
            <a:ext cx="278552" cy="287327"/>
          </a:xfrm>
          <a:prstGeom prst="rect">
            <a:avLst/>
          </a:prstGeom>
        </p:spPr>
      </p:pic>
      <p:sp>
        <p:nvSpPr>
          <p:cNvPr id="28" name="Rectángulo 27"/>
          <p:cNvSpPr/>
          <p:nvPr/>
        </p:nvSpPr>
        <p:spPr>
          <a:xfrm>
            <a:off x="9246363" y="3617471"/>
            <a:ext cx="2245048" cy="1569660"/>
          </a:xfrm>
          <a:prstGeom prst="rect">
            <a:avLst/>
          </a:prstGeom>
        </p:spPr>
        <p:txBody>
          <a:bodyPr wrap="square">
            <a:spAutoFit/>
          </a:bodyPr>
          <a:lstStyle/>
          <a:p>
            <a:pPr algn="ctr"/>
            <a:r>
              <a:rPr lang="es-MX" sz="1200" b="1" dirty="0">
                <a:solidFill>
                  <a:srgbClr val="002060"/>
                </a:solidFill>
                <a:latin typeface="Comic Sans MS" panose="030F0702030302020204" pitchFamily="66" charset="0"/>
              </a:rPr>
              <a:t>El juzgado 10º Civil Municipal presenta una cifra inferior en cuanto a la notificación de procesos ya que dicho trámite viene siendo adelantado por los abogados litigantes, por instrucción del juzgado</a:t>
            </a:r>
            <a:endParaRPr lang="es-CO" sz="12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4771122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03901" y="-58942"/>
            <a:ext cx="12614331" cy="5728691"/>
            <a:chOff x="-175359" y="149072"/>
            <a:chExt cx="12614331" cy="5728691"/>
          </a:xfrm>
        </p:grpSpPr>
        <p:grpSp>
          <p:nvGrpSpPr>
            <p:cNvPr id="11" name="Grupo 10"/>
            <p:cNvGrpSpPr/>
            <p:nvPr/>
          </p:nvGrpSpPr>
          <p:grpSpPr>
            <a:xfrm>
              <a:off x="-175359" y="149072"/>
              <a:ext cx="12614331" cy="5205313"/>
              <a:chOff x="28541" y="172871"/>
              <a:chExt cx="12614331" cy="5205313"/>
            </a:xfrm>
          </p:grpSpPr>
          <p:grpSp>
            <p:nvGrpSpPr>
              <p:cNvPr id="15" name="Grupo 14"/>
              <p:cNvGrpSpPr/>
              <p:nvPr/>
            </p:nvGrpSpPr>
            <p:grpSpPr>
              <a:xfrm>
                <a:off x="28541" y="172871"/>
                <a:ext cx="12614331" cy="5205313"/>
                <a:chOff x="80792" y="508696"/>
                <a:chExt cx="12614331" cy="5205313"/>
              </a:xfrm>
            </p:grpSpPr>
            <p:grpSp>
              <p:nvGrpSpPr>
                <p:cNvPr id="9" name="Grupo 8"/>
                <p:cNvGrpSpPr/>
                <p:nvPr/>
              </p:nvGrpSpPr>
              <p:grpSpPr>
                <a:xfrm>
                  <a:off x="188417" y="508696"/>
                  <a:ext cx="12506706" cy="5205313"/>
                  <a:chOff x="201480" y="521759"/>
                  <a:chExt cx="12506706" cy="5205313"/>
                </a:xfrm>
              </p:grpSpPr>
              <p:grpSp>
                <p:nvGrpSpPr>
                  <p:cNvPr id="3" name="Grupo 2"/>
                  <p:cNvGrpSpPr/>
                  <p:nvPr/>
                </p:nvGrpSpPr>
                <p:grpSpPr>
                  <a:xfrm>
                    <a:off x="201480" y="521759"/>
                    <a:ext cx="12192000" cy="5205313"/>
                    <a:chOff x="201480" y="521759"/>
                    <a:chExt cx="12192000" cy="5205313"/>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2194"/>
                    <a:stretch/>
                  </p:blipFill>
                  <p:spPr bwMode="auto">
                    <a:xfrm>
                      <a:off x="201480" y="521759"/>
                      <a:ext cx="12192000" cy="520531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73,9%</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4" name="Rectángulo 3"/>
          <p:cNvSpPr/>
          <p:nvPr/>
        </p:nvSpPr>
        <p:spPr>
          <a:xfrm>
            <a:off x="1613918" y="1859602"/>
            <a:ext cx="7521802" cy="369332"/>
          </a:xfrm>
          <a:prstGeom prst="rect">
            <a:avLst/>
          </a:prstGeom>
        </p:spPr>
        <p:txBody>
          <a:bodyPr wrap="square">
            <a:spAutoFit/>
          </a:bodyPr>
          <a:lstStyle/>
          <a:p>
            <a:pPr algn="ctr"/>
            <a:r>
              <a:rPr lang="es-MX" dirty="0">
                <a:solidFill>
                  <a:srgbClr val="000000"/>
                </a:solidFill>
                <a:latin typeface="Nexa"/>
              </a:rPr>
              <a:t> </a:t>
            </a:r>
            <a:endParaRPr lang="es-CO" dirty="0"/>
          </a:p>
        </p:txBody>
      </p:sp>
      <p:sp>
        <p:nvSpPr>
          <p:cNvPr id="6" name="Rectángulo 5"/>
          <p:cNvSpPr/>
          <p:nvPr/>
        </p:nvSpPr>
        <p:spPr>
          <a:xfrm>
            <a:off x="1635379" y="3570870"/>
            <a:ext cx="7795241" cy="646331"/>
          </a:xfrm>
          <a:prstGeom prst="rect">
            <a:avLst/>
          </a:prstGeom>
        </p:spPr>
        <p:txBody>
          <a:bodyPr wrap="square">
            <a:spAutoFit/>
          </a:bodyPr>
          <a:lstStyle/>
          <a:p>
            <a:r>
              <a:rPr lang="es-MX" dirty="0">
                <a:solidFill>
                  <a:srgbClr val="000000"/>
                </a:solidFill>
                <a:latin typeface="Nexa"/>
              </a:rPr>
              <a:t>    </a:t>
            </a:r>
            <a:r>
              <a:rPr lang="es-MX" dirty="0"/>
              <a:t/>
            </a:r>
            <a:br>
              <a:rPr lang="es-MX" dirty="0"/>
            </a:br>
            <a:r>
              <a:rPr lang="es-MX" dirty="0">
                <a:solidFill>
                  <a:srgbClr val="000000"/>
                </a:solidFill>
                <a:latin typeface="Nexa"/>
              </a:rPr>
              <a:t>  </a:t>
            </a:r>
            <a:endParaRPr lang="es-CO" dirty="0"/>
          </a:p>
        </p:txBody>
      </p:sp>
      <p:sp>
        <p:nvSpPr>
          <p:cNvPr id="26" name="CuadroTexto 25"/>
          <p:cNvSpPr txBox="1"/>
          <p:nvPr/>
        </p:nvSpPr>
        <p:spPr>
          <a:xfrm>
            <a:off x="2978120" y="639154"/>
            <a:ext cx="6083761" cy="1754326"/>
          </a:xfrm>
          <a:prstGeom prst="rect">
            <a:avLst/>
          </a:prstGeom>
          <a:noFill/>
        </p:spPr>
        <p:txBody>
          <a:bodyPr wrap="square" rtlCol="0">
            <a:spAutoFit/>
          </a:bodyPr>
          <a:lstStyle/>
          <a:p>
            <a:pPr algn="ctr"/>
            <a:endParaRPr lang="es-CO" sz="5400" b="1" dirty="0" smtClean="0">
              <a:solidFill>
                <a:srgbClr val="00B0F0"/>
              </a:solidFill>
              <a:latin typeface="Comic Sans MS" panose="030F0702030302020204" pitchFamily="66" charset="0"/>
            </a:endParaRPr>
          </a:p>
          <a:p>
            <a:pPr algn="ctr"/>
            <a:r>
              <a:rPr lang="es-CO" sz="5400" b="1" dirty="0" smtClean="0">
                <a:solidFill>
                  <a:srgbClr val="00B0F0"/>
                </a:solidFill>
                <a:latin typeface="Comic Sans MS" panose="030F0702030302020204" pitchFamily="66" charset="0"/>
              </a:rPr>
              <a:t> </a:t>
            </a:r>
            <a:endParaRPr lang="es-CO" sz="5400" b="1" dirty="0">
              <a:solidFill>
                <a:srgbClr val="00B0F0"/>
              </a:solidFill>
              <a:latin typeface="Comic Sans MS" panose="030F0702030302020204" pitchFamily="66" charset="0"/>
            </a:endParaRPr>
          </a:p>
        </p:txBody>
      </p:sp>
      <p:sp>
        <p:nvSpPr>
          <p:cNvPr id="33" name="CuadroTexto 32"/>
          <p:cNvSpPr txBox="1"/>
          <p:nvPr/>
        </p:nvSpPr>
        <p:spPr>
          <a:xfrm>
            <a:off x="7964144" y="3322138"/>
            <a:ext cx="3148201" cy="400110"/>
          </a:xfrm>
          <a:prstGeom prst="rect">
            <a:avLst/>
          </a:prstGeom>
          <a:noFill/>
        </p:spPr>
        <p:txBody>
          <a:bodyPr wrap="square" rtlCol="0">
            <a:spAutoFit/>
          </a:bodyPr>
          <a:lstStyle/>
          <a:p>
            <a:r>
              <a:rPr lang="es-CO" sz="2000" b="1" dirty="0" smtClean="0">
                <a:solidFill>
                  <a:schemeClr val="bg1"/>
                </a:solidFill>
                <a:latin typeface="Comic Sans MS" panose="030F0702030302020204" pitchFamily="66" charset="0"/>
              </a:rPr>
              <a:t>Notificaciones procesos</a:t>
            </a:r>
            <a:endParaRPr lang="es-CO" sz="2000" b="1" dirty="0">
              <a:solidFill>
                <a:schemeClr val="bg1"/>
              </a:solidFill>
              <a:latin typeface="Comic Sans MS" panose="030F0702030302020204" pitchFamily="66" charset="0"/>
            </a:endParaRPr>
          </a:p>
        </p:txBody>
      </p:sp>
      <p:sp>
        <p:nvSpPr>
          <p:cNvPr id="34" name="CuadroTexto 33"/>
          <p:cNvSpPr txBox="1"/>
          <p:nvPr/>
        </p:nvSpPr>
        <p:spPr>
          <a:xfrm>
            <a:off x="4512595" y="2415304"/>
            <a:ext cx="3172996" cy="369332"/>
          </a:xfrm>
          <a:prstGeom prst="rect">
            <a:avLst/>
          </a:prstGeom>
          <a:noFill/>
        </p:spPr>
        <p:txBody>
          <a:bodyPr wrap="square" rtlCol="0">
            <a:spAutoFit/>
          </a:bodyPr>
          <a:lstStyle/>
          <a:p>
            <a:pPr algn="ctr"/>
            <a:r>
              <a:rPr lang="es-CO" dirty="0" smtClean="0"/>
              <a:t> </a:t>
            </a:r>
            <a:endParaRPr lang="es-CO" dirty="0"/>
          </a:p>
        </p:txBody>
      </p:sp>
      <p:pic>
        <p:nvPicPr>
          <p:cNvPr id="29" name="Imagen 28"/>
          <p:cNvPicPr>
            <a:picLocks noChangeAspect="1"/>
          </p:cNvPicPr>
          <p:nvPr/>
        </p:nvPicPr>
        <p:blipFill>
          <a:blip r:embed="rId3"/>
          <a:stretch>
            <a:fillRect/>
          </a:stretch>
        </p:blipFill>
        <p:spPr>
          <a:xfrm>
            <a:off x="-1530658" y="12206"/>
            <a:ext cx="7200000" cy="1670449"/>
          </a:xfrm>
          <a:prstGeom prst="rect">
            <a:avLst/>
          </a:prstGeom>
        </p:spPr>
      </p:pic>
      <p:pic>
        <p:nvPicPr>
          <p:cNvPr id="30" name="Imagen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3473" y="2727466"/>
            <a:ext cx="6990093" cy="3855305"/>
          </a:xfrm>
          <a:prstGeom prst="rect">
            <a:avLst/>
          </a:prstGeom>
        </p:spPr>
      </p:pic>
      <p:sp>
        <p:nvSpPr>
          <p:cNvPr id="31" name="Rectángulo 30"/>
          <p:cNvSpPr/>
          <p:nvPr/>
        </p:nvSpPr>
        <p:spPr>
          <a:xfrm>
            <a:off x="623183" y="1740562"/>
            <a:ext cx="10362888" cy="923330"/>
          </a:xfrm>
          <a:prstGeom prst="rect">
            <a:avLst/>
          </a:prstGeom>
        </p:spPr>
        <p:txBody>
          <a:bodyPr wrap="square">
            <a:spAutoFit/>
          </a:bodyPr>
          <a:lstStyle/>
          <a:p>
            <a:pPr algn="ctr"/>
            <a:r>
              <a:rPr lang="es-MX" dirty="0">
                <a:solidFill>
                  <a:srgbClr val="002060"/>
                </a:solidFill>
                <a:latin typeface="Comic Sans MS" panose="030F0702030302020204" pitchFamily="66" charset="0"/>
              </a:rPr>
              <a:t>El total de diligencias de notificaciones tramitadas por el Centro de Servicios para los Juzgados Civiles del Circuito es de 17.268 que corresponde a 333 notificaciones de procesos y 16.935 de tutelas, con un promedio diario por Juzgado de 13.</a:t>
            </a:r>
            <a:endParaRPr lang="es-CO"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6226747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208073" y="0"/>
            <a:ext cx="12614331" cy="5728691"/>
            <a:chOff x="-175359" y="149072"/>
            <a:chExt cx="12614331" cy="5728691"/>
          </a:xfrm>
        </p:grpSpPr>
        <p:grpSp>
          <p:nvGrpSpPr>
            <p:cNvPr id="11" name="Grupo 10"/>
            <p:cNvGrpSpPr/>
            <p:nvPr/>
          </p:nvGrpSpPr>
          <p:grpSpPr>
            <a:xfrm>
              <a:off x="-175359" y="149072"/>
              <a:ext cx="12614331" cy="5205313"/>
              <a:chOff x="28541" y="172871"/>
              <a:chExt cx="12614331" cy="5205313"/>
            </a:xfrm>
          </p:grpSpPr>
          <p:grpSp>
            <p:nvGrpSpPr>
              <p:cNvPr id="15" name="Grupo 14"/>
              <p:cNvGrpSpPr/>
              <p:nvPr/>
            </p:nvGrpSpPr>
            <p:grpSpPr>
              <a:xfrm>
                <a:off x="28541" y="172871"/>
                <a:ext cx="12614331" cy="5205313"/>
                <a:chOff x="80792" y="508696"/>
                <a:chExt cx="12614331" cy="5205313"/>
              </a:xfrm>
            </p:grpSpPr>
            <p:grpSp>
              <p:nvGrpSpPr>
                <p:cNvPr id="9" name="Grupo 8"/>
                <p:cNvGrpSpPr/>
                <p:nvPr/>
              </p:nvGrpSpPr>
              <p:grpSpPr>
                <a:xfrm>
                  <a:off x="422977" y="508696"/>
                  <a:ext cx="12272146" cy="5205313"/>
                  <a:chOff x="436040" y="521759"/>
                  <a:chExt cx="12272146" cy="5205313"/>
                </a:xfrm>
              </p:grpSpPr>
              <p:grpSp>
                <p:nvGrpSpPr>
                  <p:cNvPr id="3" name="Grupo 2"/>
                  <p:cNvGrpSpPr/>
                  <p:nvPr/>
                </p:nvGrpSpPr>
                <p:grpSpPr>
                  <a:xfrm>
                    <a:off x="436040" y="521759"/>
                    <a:ext cx="11957440" cy="5205313"/>
                    <a:chOff x="436040" y="521759"/>
                    <a:chExt cx="11957440" cy="5205313"/>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8016" t="4652" r="373" b="22194"/>
                    <a:stretch/>
                  </p:blipFill>
                  <p:spPr bwMode="auto">
                    <a:xfrm>
                      <a:off x="436040" y="521759"/>
                      <a:ext cx="11957440" cy="520531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8.519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73,9%</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4" name="Rectángulo 3"/>
          <p:cNvSpPr/>
          <p:nvPr/>
        </p:nvSpPr>
        <p:spPr>
          <a:xfrm>
            <a:off x="1613918" y="1859602"/>
            <a:ext cx="7521802" cy="369332"/>
          </a:xfrm>
          <a:prstGeom prst="rect">
            <a:avLst/>
          </a:prstGeom>
        </p:spPr>
        <p:txBody>
          <a:bodyPr wrap="square">
            <a:spAutoFit/>
          </a:bodyPr>
          <a:lstStyle/>
          <a:p>
            <a:pPr algn="ctr"/>
            <a:r>
              <a:rPr lang="es-MX" dirty="0">
                <a:solidFill>
                  <a:srgbClr val="000000"/>
                </a:solidFill>
                <a:latin typeface="Nexa"/>
              </a:rPr>
              <a:t> </a:t>
            </a:r>
            <a:endParaRPr lang="es-CO" dirty="0"/>
          </a:p>
        </p:txBody>
      </p:sp>
      <p:sp>
        <p:nvSpPr>
          <p:cNvPr id="6" name="Rectángulo 5"/>
          <p:cNvSpPr/>
          <p:nvPr/>
        </p:nvSpPr>
        <p:spPr>
          <a:xfrm>
            <a:off x="1635379" y="3570870"/>
            <a:ext cx="7795241" cy="646331"/>
          </a:xfrm>
          <a:prstGeom prst="rect">
            <a:avLst/>
          </a:prstGeom>
        </p:spPr>
        <p:txBody>
          <a:bodyPr wrap="square">
            <a:spAutoFit/>
          </a:bodyPr>
          <a:lstStyle/>
          <a:p>
            <a:r>
              <a:rPr lang="es-MX" dirty="0">
                <a:solidFill>
                  <a:srgbClr val="000000"/>
                </a:solidFill>
                <a:latin typeface="Nexa"/>
              </a:rPr>
              <a:t>    </a:t>
            </a:r>
            <a:r>
              <a:rPr lang="es-MX" dirty="0"/>
              <a:t/>
            </a:r>
            <a:br>
              <a:rPr lang="es-MX" dirty="0"/>
            </a:br>
            <a:r>
              <a:rPr lang="es-MX" dirty="0">
                <a:solidFill>
                  <a:srgbClr val="000000"/>
                </a:solidFill>
                <a:latin typeface="Nexa"/>
              </a:rPr>
              <a:t>  </a:t>
            </a:r>
            <a:endParaRPr lang="es-CO" dirty="0"/>
          </a:p>
        </p:txBody>
      </p:sp>
      <p:sp>
        <p:nvSpPr>
          <p:cNvPr id="26" name="CuadroTexto 25"/>
          <p:cNvSpPr txBox="1"/>
          <p:nvPr/>
        </p:nvSpPr>
        <p:spPr>
          <a:xfrm>
            <a:off x="2978120" y="639154"/>
            <a:ext cx="6083761" cy="1754326"/>
          </a:xfrm>
          <a:prstGeom prst="rect">
            <a:avLst/>
          </a:prstGeom>
          <a:noFill/>
        </p:spPr>
        <p:txBody>
          <a:bodyPr wrap="square" rtlCol="0">
            <a:spAutoFit/>
          </a:bodyPr>
          <a:lstStyle/>
          <a:p>
            <a:pPr algn="ctr"/>
            <a:endParaRPr lang="es-CO" sz="5400" b="1" dirty="0" smtClean="0">
              <a:solidFill>
                <a:srgbClr val="00B0F0"/>
              </a:solidFill>
              <a:latin typeface="Comic Sans MS" panose="030F0702030302020204" pitchFamily="66" charset="0"/>
            </a:endParaRPr>
          </a:p>
          <a:p>
            <a:pPr algn="ctr"/>
            <a:r>
              <a:rPr lang="es-CO" sz="5400" b="1" dirty="0" smtClean="0">
                <a:solidFill>
                  <a:srgbClr val="00B0F0"/>
                </a:solidFill>
                <a:latin typeface="Comic Sans MS" panose="030F0702030302020204" pitchFamily="66" charset="0"/>
              </a:rPr>
              <a:t> </a:t>
            </a:r>
            <a:endParaRPr lang="es-CO" sz="5400" b="1" dirty="0">
              <a:solidFill>
                <a:srgbClr val="00B0F0"/>
              </a:solidFill>
              <a:latin typeface="Comic Sans MS" panose="030F0702030302020204" pitchFamily="66" charset="0"/>
            </a:endParaRPr>
          </a:p>
        </p:txBody>
      </p:sp>
      <p:sp>
        <p:nvSpPr>
          <p:cNvPr id="33" name="CuadroTexto 32"/>
          <p:cNvSpPr txBox="1"/>
          <p:nvPr/>
        </p:nvSpPr>
        <p:spPr>
          <a:xfrm>
            <a:off x="7964144" y="3322138"/>
            <a:ext cx="3148201" cy="400110"/>
          </a:xfrm>
          <a:prstGeom prst="rect">
            <a:avLst/>
          </a:prstGeom>
          <a:noFill/>
        </p:spPr>
        <p:txBody>
          <a:bodyPr wrap="square" rtlCol="0">
            <a:spAutoFit/>
          </a:bodyPr>
          <a:lstStyle/>
          <a:p>
            <a:r>
              <a:rPr lang="es-CO" sz="2000" b="1" dirty="0" smtClean="0">
                <a:solidFill>
                  <a:schemeClr val="bg1"/>
                </a:solidFill>
                <a:latin typeface="Comic Sans MS" panose="030F0702030302020204" pitchFamily="66" charset="0"/>
              </a:rPr>
              <a:t>Notificaciones procesos</a:t>
            </a:r>
            <a:endParaRPr lang="es-CO" sz="2000" b="1" dirty="0">
              <a:solidFill>
                <a:schemeClr val="bg1"/>
              </a:solidFill>
              <a:latin typeface="Comic Sans MS" panose="030F0702030302020204" pitchFamily="66" charset="0"/>
            </a:endParaRPr>
          </a:p>
        </p:txBody>
      </p:sp>
      <p:sp>
        <p:nvSpPr>
          <p:cNvPr id="34" name="CuadroTexto 33"/>
          <p:cNvSpPr txBox="1"/>
          <p:nvPr/>
        </p:nvSpPr>
        <p:spPr>
          <a:xfrm>
            <a:off x="4512595" y="2415304"/>
            <a:ext cx="3172996" cy="369332"/>
          </a:xfrm>
          <a:prstGeom prst="rect">
            <a:avLst/>
          </a:prstGeom>
          <a:noFill/>
        </p:spPr>
        <p:txBody>
          <a:bodyPr wrap="square" rtlCol="0">
            <a:spAutoFit/>
          </a:bodyPr>
          <a:lstStyle/>
          <a:p>
            <a:pPr algn="ctr"/>
            <a:r>
              <a:rPr lang="es-CO" dirty="0" smtClean="0"/>
              <a:t> </a:t>
            </a:r>
            <a:endParaRPr lang="es-CO" dirty="0"/>
          </a:p>
        </p:txBody>
      </p:sp>
      <p:sp>
        <p:nvSpPr>
          <p:cNvPr id="31" name="Rectángulo 30"/>
          <p:cNvSpPr/>
          <p:nvPr/>
        </p:nvSpPr>
        <p:spPr>
          <a:xfrm>
            <a:off x="623183" y="1740562"/>
            <a:ext cx="10362888" cy="369332"/>
          </a:xfrm>
          <a:prstGeom prst="rect">
            <a:avLst/>
          </a:prstGeom>
        </p:spPr>
        <p:txBody>
          <a:bodyPr wrap="square">
            <a:spAutoFit/>
          </a:bodyPr>
          <a:lstStyle/>
          <a:p>
            <a:pPr algn="ctr"/>
            <a:r>
              <a:rPr lang="es-MX" dirty="0" smtClean="0">
                <a:solidFill>
                  <a:srgbClr val="002060"/>
                </a:solidFill>
                <a:latin typeface="Comic Sans MS" panose="030F0702030302020204" pitchFamily="66" charset="0"/>
              </a:rPr>
              <a:t>.</a:t>
            </a:r>
            <a:endParaRPr lang="es-CO" dirty="0">
              <a:solidFill>
                <a:srgbClr val="002060"/>
              </a:solidFill>
              <a:latin typeface="Comic Sans MS" panose="030F0702030302020204" pitchFamily="66" charset="0"/>
            </a:endParaRPr>
          </a:p>
        </p:txBody>
      </p:sp>
      <p:pic>
        <p:nvPicPr>
          <p:cNvPr id="10" name="Imagen 9"/>
          <p:cNvPicPr>
            <a:picLocks noChangeAspect="1"/>
          </p:cNvPicPr>
          <p:nvPr/>
        </p:nvPicPr>
        <p:blipFill>
          <a:blip r:embed="rId3"/>
          <a:stretch>
            <a:fillRect/>
          </a:stretch>
        </p:blipFill>
        <p:spPr>
          <a:xfrm>
            <a:off x="-1791646" y="-68471"/>
            <a:ext cx="7200000" cy="1670449"/>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260" y="2710498"/>
            <a:ext cx="7568857" cy="3806559"/>
          </a:xfrm>
          <a:prstGeom prst="rect">
            <a:avLst/>
          </a:prstGeom>
        </p:spPr>
      </p:pic>
      <p:sp>
        <p:nvSpPr>
          <p:cNvPr id="19" name="Rectángulo 18"/>
          <p:cNvSpPr/>
          <p:nvPr/>
        </p:nvSpPr>
        <p:spPr>
          <a:xfrm>
            <a:off x="923022" y="1787168"/>
            <a:ext cx="9761043" cy="923330"/>
          </a:xfrm>
          <a:prstGeom prst="rect">
            <a:avLst/>
          </a:prstGeom>
        </p:spPr>
        <p:txBody>
          <a:bodyPr wrap="square">
            <a:spAutoFit/>
          </a:bodyPr>
          <a:lstStyle/>
          <a:p>
            <a:pPr algn="ctr"/>
            <a:r>
              <a:rPr lang="es-MX" dirty="0">
                <a:solidFill>
                  <a:srgbClr val="002060"/>
                </a:solidFill>
                <a:latin typeface="Comic Sans MS" panose="030F0702030302020204" pitchFamily="66" charset="0"/>
              </a:rPr>
              <a:t>El total de diligencias de notificaciones tramitadas por el Centro de Servicios para los Juzgados de Familia es de 9.024 que corresponde a 1.149 notificaciones de procesos y 7.875 de tutelas, con un promedio diario por Juzgado de 6.</a:t>
            </a:r>
            <a:endParaRPr lang="es-CO" dirty="0">
              <a:solidFill>
                <a:srgbClr val="002060"/>
              </a:solidFill>
              <a:latin typeface="Comic Sans MS" panose="030F0702030302020204" pitchFamily="66" charset="0"/>
            </a:endParaRPr>
          </a:p>
        </p:txBody>
      </p:sp>
      <p:sp>
        <p:nvSpPr>
          <p:cNvPr id="20" name="Rectángulo 19"/>
          <p:cNvSpPr/>
          <p:nvPr/>
        </p:nvSpPr>
        <p:spPr>
          <a:xfrm>
            <a:off x="8646493" y="3451844"/>
            <a:ext cx="3148420" cy="1446550"/>
          </a:xfrm>
          <a:prstGeom prst="rect">
            <a:avLst/>
          </a:prstGeom>
        </p:spPr>
        <p:txBody>
          <a:bodyPr wrap="square">
            <a:spAutoFit/>
          </a:bodyPr>
          <a:lstStyle/>
          <a:p>
            <a:pPr algn="ctr"/>
            <a:r>
              <a:rPr lang="es-MX" sz="1400" b="1" dirty="0">
                <a:solidFill>
                  <a:srgbClr val="002060"/>
                </a:solidFill>
                <a:latin typeface="Comic Sans MS" panose="030F0702030302020204" pitchFamily="66" charset="0"/>
              </a:rPr>
              <a:t>El Juzgado 7º presenta un valor más bajo en cuanto la notificación de tutelas e incidentes, ya que por reparto no ingresó ninguna tutela durante el año para este despacho</a:t>
            </a:r>
            <a:r>
              <a:rPr lang="es-MX" b="1" dirty="0">
                <a:solidFill>
                  <a:srgbClr val="002060"/>
                </a:solidFill>
                <a:latin typeface="Nexa"/>
              </a:rPr>
              <a:t>.</a:t>
            </a:r>
            <a:endParaRPr lang="es-CO" b="1" dirty="0">
              <a:solidFill>
                <a:srgbClr val="002060"/>
              </a:solidFill>
            </a:endParaRPr>
          </a:p>
        </p:txBody>
      </p:sp>
      <p:pic>
        <p:nvPicPr>
          <p:cNvPr id="27" name="Imagen 26"/>
          <p:cNvPicPr>
            <a:picLocks noChangeAspect="1"/>
          </p:cNvPicPr>
          <p:nvPr/>
        </p:nvPicPr>
        <p:blipFill>
          <a:blip r:embed="rId5"/>
          <a:stretch>
            <a:fillRect/>
          </a:stretch>
        </p:blipFill>
        <p:spPr>
          <a:xfrm>
            <a:off x="8222051" y="3394715"/>
            <a:ext cx="499915" cy="390178"/>
          </a:xfrm>
          <a:prstGeom prst="rect">
            <a:avLst/>
          </a:prstGeom>
        </p:spPr>
      </p:pic>
      <p:pic>
        <p:nvPicPr>
          <p:cNvPr id="28" name="Imagen 27"/>
          <p:cNvPicPr>
            <a:picLocks noChangeAspect="1"/>
          </p:cNvPicPr>
          <p:nvPr/>
        </p:nvPicPr>
        <p:blipFill>
          <a:blip r:embed="rId5"/>
          <a:stretch>
            <a:fillRect/>
          </a:stretch>
        </p:blipFill>
        <p:spPr>
          <a:xfrm>
            <a:off x="7645294" y="4991290"/>
            <a:ext cx="499915" cy="390178"/>
          </a:xfrm>
          <a:prstGeom prst="rect">
            <a:avLst/>
          </a:prstGeom>
        </p:spPr>
      </p:pic>
    </p:spTree>
    <p:extLst>
      <p:ext uri="{BB962C8B-B14F-4D97-AF65-F5344CB8AC3E}">
        <p14:creationId xmlns:p14="http://schemas.microsoft.com/office/powerpoint/2010/main" val="37078212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18754" y="0"/>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1569660"/>
          </a:xfrm>
          <a:prstGeom prst="rect">
            <a:avLst/>
          </a:prstGeom>
          <a:noFill/>
        </p:spPr>
        <p:txBody>
          <a:bodyPr wrap="square" rtlCol="0">
            <a:spAutoFit/>
          </a:bodyPr>
          <a:lstStyle/>
          <a:p>
            <a:r>
              <a:rPr lang="es-CO" sz="2400" b="1" dirty="0">
                <a:solidFill>
                  <a:schemeClr val="bg1"/>
                </a:solidFill>
                <a:latin typeface="Comic Sans MS" panose="030F0702030302020204" pitchFamily="66" charset="0"/>
              </a:rPr>
              <a:t>73,9Correspondencia%</a:t>
            </a: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pic>
        <p:nvPicPr>
          <p:cNvPr id="27" name="Imagen 26"/>
          <p:cNvPicPr>
            <a:picLocks noChangeAspect="1"/>
          </p:cNvPicPr>
          <p:nvPr/>
        </p:nvPicPr>
        <p:blipFill>
          <a:blip r:embed="rId3"/>
          <a:stretch>
            <a:fillRect/>
          </a:stretch>
        </p:blipFill>
        <p:spPr>
          <a:xfrm>
            <a:off x="39412" y="101732"/>
            <a:ext cx="1755800" cy="1902117"/>
          </a:xfrm>
          <a:prstGeom prst="rect">
            <a:avLst/>
          </a:prstGeom>
        </p:spPr>
      </p:pic>
      <p:pic>
        <p:nvPicPr>
          <p:cNvPr id="28" name="Imagen 27"/>
          <p:cNvPicPr>
            <a:picLocks noChangeAspect="1"/>
          </p:cNvPicPr>
          <p:nvPr/>
        </p:nvPicPr>
        <p:blipFill>
          <a:blip r:embed="rId4"/>
          <a:stretch>
            <a:fillRect/>
          </a:stretch>
        </p:blipFill>
        <p:spPr>
          <a:xfrm>
            <a:off x="8710051" y="5684863"/>
            <a:ext cx="3292125" cy="1066892"/>
          </a:xfrm>
          <a:prstGeom prst="rect">
            <a:avLst/>
          </a:prstGeom>
        </p:spPr>
      </p:pic>
      <p:pic>
        <p:nvPicPr>
          <p:cNvPr id="30" name="Imagen 29"/>
          <p:cNvPicPr>
            <a:picLocks noChangeAspect="1"/>
          </p:cNvPicPr>
          <p:nvPr/>
        </p:nvPicPr>
        <p:blipFill>
          <a:blip r:embed="rId5"/>
          <a:stretch>
            <a:fillRect/>
          </a:stretch>
        </p:blipFill>
        <p:spPr>
          <a:xfrm>
            <a:off x="594020" y="1883384"/>
            <a:ext cx="6529382" cy="938865"/>
          </a:xfrm>
          <a:prstGeom prst="rect">
            <a:avLst/>
          </a:prstGeom>
        </p:spPr>
      </p:pic>
      <p:sp>
        <p:nvSpPr>
          <p:cNvPr id="31" name="CuadroTexto 30"/>
          <p:cNvSpPr txBox="1"/>
          <p:nvPr/>
        </p:nvSpPr>
        <p:spPr>
          <a:xfrm>
            <a:off x="1146185" y="2874761"/>
            <a:ext cx="5219986" cy="1077218"/>
          </a:xfrm>
          <a:prstGeom prst="rect">
            <a:avLst/>
          </a:prstGeom>
          <a:noFill/>
        </p:spPr>
        <p:txBody>
          <a:bodyPr wrap="square" rtlCol="0">
            <a:spAutoFit/>
          </a:bodyPr>
          <a:lstStyle/>
          <a:p>
            <a:pPr algn="ctr"/>
            <a:r>
              <a:rPr lang="es-CO" sz="3200" dirty="0" smtClean="0">
                <a:solidFill>
                  <a:srgbClr val="002060"/>
                </a:solidFill>
                <a:latin typeface="Comic Sans MS" panose="030F0702030302020204" pitchFamily="66" charset="0"/>
              </a:rPr>
              <a:t>Acciones constitucionales y otros asuntos </a:t>
            </a:r>
            <a:endParaRPr lang="es-CO" sz="3200" dirty="0">
              <a:solidFill>
                <a:srgbClr val="002060"/>
              </a:solidFill>
              <a:latin typeface="Comic Sans MS" panose="030F0702030302020204" pitchFamily="66" charset="0"/>
            </a:endParaRPr>
          </a:p>
        </p:txBody>
      </p:sp>
      <p:pic>
        <p:nvPicPr>
          <p:cNvPr id="4" name="Imagen 3"/>
          <p:cNvPicPr>
            <a:picLocks noChangeAspect="1"/>
          </p:cNvPicPr>
          <p:nvPr/>
        </p:nvPicPr>
        <p:blipFill rotWithShape="1">
          <a:blip r:embed="rId6"/>
          <a:srcRect l="4810" t="6680" r="3683" b="9940"/>
          <a:stretch/>
        </p:blipFill>
        <p:spPr>
          <a:xfrm>
            <a:off x="7289802" y="2149819"/>
            <a:ext cx="4067498" cy="3310760"/>
          </a:xfrm>
          <a:prstGeom prst="rect">
            <a:avLst/>
          </a:prstGeom>
        </p:spPr>
      </p:pic>
    </p:spTree>
    <p:extLst>
      <p:ext uri="{BB962C8B-B14F-4D97-AF65-F5344CB8AC3E}">
        <p14:creationId xmlns:p14="http://schemas.microsoft.com/office/powerpoint/2010/main" val="12202850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0" y="42719"/>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047799" cy="6784627"/>
                    <a:chOff x="201480" y="521759"/>
                    <a:chExt cx="12047799"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686" t="3624" r="1011" b="1027"/>
                    <a:stretch/>
                  </p:blipFill>
                  <p:spPr bwMode="auto">
                    <a:xfrm>
                      <a:off x="201480" y="521759"/>
                      <a:ext cx="12047799"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1569660"/>
          </a:xfrm>
          <a:prstGeom prst="rect">
            <a:avLst/>
          </a:prstGeom>
          <a:noFill/>
        </p:spPr>
        <p:txBody>
          <a:bodyPr wrap="square" rtlCol="0">
            <a:spAutoFit/>
          </a:bodyPr>
          <a:lstStyle/>
          <a:p>
            <a:r>
              <a:rPr lang="es-CO" sz="2400" b="1" dirty="0">
                <a:solidFill>
                  <a:schemeClr val="bg1"/>
                </a:solidFill>
                <a:latin typeface="Comic Sans MS" panose="030F0702030302020204" pitchFamily="66" charset="0"/>
              </a:rPr>
              <a:t>73,9Correspondencia%</a:t>
            </a: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pic>
        <p:nvPicPr>
          <p:cNvPr id="30" name="Imagen 29"/>
          <p:cNvPicPr>
            <a:picLocks noChangeAspect="1"/>
          </p:cNvPicPr>
          <p:nvPr/>
        </p:nvPicPr>
        <p:blipFill>
          <a:blip r:embed="rId3"/>
          <a:stretch>
            <a:fillRect/>
          </a:stretch>
        </p:blipFill>
        <p:spPr>
          <a:xfrm>
            <a:off x="669694" y="1563987"/>
            <a:ext cx="6529382" cy="938865"/>
          </a:xfrm>
          <a:prstGeom prst="rect">
            <a:avLst/>
          </a:prstGeom>
        </p:spPr>
      </p:pic>
      <p:sp>
        <p:nvSpPr>
          <p:cNvPr id="31" name="CuadroTexto 30"/>
          <p:cNvSpPr txBox="1"/>
          <p:nvPr/>
        </p:nvSpPr>
        <p:spPr>
          <a:xfrm>
            <a:off x="1146185" y="2874761"/>
            <a:ext cx="5219986" cy="2308324"/>
          </a:xfrm>
          <a:prstGeom prst="rect">
            <a:avLst/>
          </a:prstGeom>
          <a:noFill/>
        </p:spPr>
        <p:txBody>
          <a:bodyPr wrap="square" rtlCol="0">
            <a:spAutoFit/>
          </a:bodyPr>
          <a:lstStyle/>
          <a:p>
            <a:pPr algn="ctr"/>
            <a:r>
              <a:rPr lang="es-CO" dirty="0" smtClean="0">
                <a:solidFill>
                  <a:srgbClr val="002060"/>
                </a:solidFill>
                <a:latin typeface="Comic Sans MS" panose="030F0702030302020204" pitchFamily="66" charset="0"/>
              </a:rPr>
              <a:t>Fuentes de información los datos</a:t>
            </a:r>
            <a:r>
              <a:rPr lang="es-CO" dirty="0">
                <a:solidFill>
                  <a:srgbClr val="002060"/>
                </a:solidFill>
                <a:latin typeface="Comic Sans MS" panose="030F0702030302020204" pitchFamily="66" charset="0"/>
              </a:rPr>
              <a:t> </a:t>
            </a:r>
            <a:r>
              <a:rPr lang="es-CO" dirty="0" smtClean="0">
                <a:solidFill>
                  <a:srgbClr val="002060"/>
                </a:solidFill>
                <a:latin typeface="Comic Sans MS" panose="030F0702030302020204" pitchFamily="66" charset="0"/>
              </a:rPr>
              <a:t>estadísticos </a:t>
            </a:r>
            <a:r>
              <a:rPr lang="es-CO" dirty="0">
                <a:solidFill>
                  <a:srgbClr val="002060"/>
                </a:solidFill>
                <a:latin typeface="Comic Sans MS" panose="030F0702030302020204" pitchFamily="66" charset="0"/>
              </a:rPr>
              <a:t>especificados a continuación son tomados de: </a:t>
            </a:r>
            <a:endParaRPr lang="es-CO" dirty="0" smtClean="0">
              <a:solidFill>
                <a:srgbClr val="002060"/>
              </a:solidFill>
              <a:latin typeface="Comic Sans MS" panose="030F0702030302020204" pitchFamily="66" charset="0"/>
            </a:endParaRPr>
          </a:p>
          <a:p>
            <a:pPr algn="ctr"/>
            <a:endParaRPr lang="es-CO" dirty="0">
              <a:solidFill>
                <a:srgbClr val="002060"/>
              </a:solidFill>
              <a:latin typeface="Comic Sans MS" panose="030F0702030302020204" pitchFamily="66" charset="0"/>
            </a:endParaRPr>
          </a:p>
          <a:p>
            <a:r>
              <a:rPr lang="es-CO" dirty="0" smtClean="0">
                <a:solidFill>
                  <a:srgbClr val="002060"/>
                </a:solidFill>
                <a:latin typeface="Comic Sans MS" panose="030F0702030302020204" pitchFamily="66" charset="0"/>
              </a:rPr>
              <a:t>-</a:t>
            </a:r>
            <a:r>
              <a:rPr lang="es-CO" dirty="0">
                <a:solidFill>
                  <a:srgbClr val="002060"/>
                </a:solidFill>
                <a:latin typeface="Comic Sans MS" panose="030F0702030302020204" pitchFamily="66" charset="0"/>
              </a:rPr>
              <a:t>Módulo SIGCOM de la Intranet del Centro </a:t>
            </a:r>
            <a:r>
              <a:rPr lang="es-CO" dirty="0" smtClean="0">
                <a:solidFill>
                  <a:srgbClr val="002060"/>
                </a:solidFill>
                <a:latin typeface="Comic Sans MS" panose="030F0702030302020204" pitchFamily="66" charset="0"/>
              </a:rPr>
              <a:t>de Servicios</a:t>
            </a:r>
            <a:r>
              <a:rPr lang="es-CO" dirty="0">
                <a:solidFill>
                  <a:srgbClr val="002060"/>
                </a:solidFill>
                <a:latin typeface="Comic Sans MS" panose="030F0702030302020204" pitchFamily="66" charset="0"/>
              </a:rPr>
              <a:t> </a:t>
            </a:r>
            <a:endParaRPr lang="es-CO" dirty="0" smtClean="0">
              <a:solidFill>
                <a:srgbClr val="002060"/>
              </a:solidFill>
              <a:latin typeface="Comic Sans MS" panose="030F0702030302020204" pitchFamily="66" charset="0"/>
            </a:endParaRPr>
          </a:p>
          <a:p>
            <a:r>
              <a:rPr lang="es-CO" dirty="0">
                <a:solidFill>
                  <a:srgbClr val="002060"/>
                </a:solidFill>
                <a:latin typeface="Comic Sans MS" panose="030F0702030302020204" pitchFamily="66" charset="0"/>
              </a:rPr>
              <a:t>           </a:t>
            </a:r>
            <a:r>
              <a:rPr lang="es-CO" sz="3200" dirty="0">
                <a:solidFill>
                  <a:srgbClr val="002060"/>
                </a:solidFill>
                <a:latin typeface="Comic Sans MS" panose="030F0702030302020204" pitchFamily="66" charset="0"/>
              </a:rPr>
              <a:t/>
            </a:r>
            <a:br>
              <a:rPr lang="es-CO" sz="3200" dirty="0">
                <a:solidFill>
                  <a:srgbClr val="002060"/>
                </a:solidFill>
                <a:latin typeface="Comic Sans MS" panose="030F0702030302020204" pitchFamily="66" charset="0"/>
              </a:rPr>
            </a:br>
            <a:r>
              <a:rPr lang="es-CO" dirty="0" smtClean="0">
                <a:solidFill>
                  <a:srgbClr val="002060"/>
                </a:solidFill>
                <a:latin typeface="Comic Sans MS" panose="030F0702030302020204" pitchFamily="66" charset="0"/>
              </a:rPr>
              <a:t>-</a:t>
            </a:r>
            <a:r>
              <a:rPr lang="es-CO" dirty="0">
                <a:solidFill>
                  <a:srgbClr val="002060"/>
                </a:solidFill>
                <a:latin typeface="Comic Sans MS" panose="030F0702030302020204" pitchFamily="66" charset="0"/>
              </a:rPr>
              <a:t>Consolidado de Documentos enviados suministrado por 4-72</a:t>
            </a:r>
            <a:endParaRPr lang="es-CO" sz="3200" dirty="0">
              <a:solidFill>
                <a:srgbClr val="002060"/>
              </a:solidFill>
              <a:latin typeface="Comic Sans MS" panose="030F0702030302020204" pitchFamily="66" charset="0"/>
            </a:endParaRPr>
          </a:p>
        </p:txBody>
      </p:sp>
      <p:pic>
        <p:nvPicPr>
          <p:cNvPr id="10" name="Imagen 9"/>
          <p:cNvPicPr>
            <a:picLocks noChangeAspect="1"/>
          </p:cNvPicPr>
          <p:nvPr/>
        </p:nvPicPr>
        <p:blipFill>
          <a:blip r:embed="rId4"/>
          <a:stretch>
            <a:fillRect/>
          </a:stretch>
        </p:blipFill>
        <p:spPr>
          <a:xfrm>
            <a:off x="7134758" y="3435033"/>
            <a:ext cx="4137904" cy="2283776"/>
          </a:xfrm>
          <a:prstGeom prst="rect">
            <a:avLst/>
          </a:prstGeom>
        </p:spPr>
      </p:pic>
      <p:pic>
        <p:nvPicPr>
          <p:cNvPr id="6" name="Imagen 5"/>
          <p:cNvPicPr>
            <a:picLocks noChangeAspect="1"/>
          </p:cNvPicPr>
          <p:nvPr/>
        </p:nvPicPr>
        <p:blipFill>
          <a:blip r:embed="rId5"/>
          <a:stretch>
            <a:fillRect/>
          </a:stretch>
        </p:blipFill>
        <p:spPr>
          <a:xfrm>
            <a:off x="429193" y="3730624"/>
            <a:ext cx="640135" cy="603556"/>
          </a:xfrm>
          <a:prstGeom prst="rect">
            <a:avLst/>
          </a:prstGeom>
        </p:spPr>
      </p:pic>
      <p:pic>
        <p:nvPicPr>
          <p:cNvPr id="12" name="Imagen 11"/>
          <p:cNvPicPr>
            <a:picLocks noChangeAspect="1"/>
          </p:cNvPicPr>
          <p:nvPr/>
        </p:nvPicPr>
        <p:blipFill>
          <a:blip r:embed="rId5"/>
          <a:stretch>
            <a:fillRect/>
          </a:stretch>
        </p:blipFill>
        <p:spPr>
          <a:xfrm>
            <a:off x="406522" y="4515587"/>
            <a:ext cx="640135" cy="603556"/>
          </a:xfrm>
          <a:prstGeom prst="rect">
            <a:avLst/>
          </a:prstGeom>
        </p:spPr>
      </p:pic>
    </p:spTree>
    <p:extLst>
      <p:ext uri="{BB962C8B-B14F-4D97-AF65-F5344CB8AC3E}">
        <p14:creationId xmlns:p14="http://schemas.microsoft.com/office/powerpoint/2010/main" val="8528968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92360" y="0"/>
            <a:ext cx="12614331" cy="5728690"/>
            <a:chOff x="-175359" y="149073"/>
            <a:chExt cx="12614331" cy="5728690"/>
          </a:xfrm>
        </p:grpSpPr>
        <p:grpSp>
          <p:nvGrpSpPr>
            <p:cNvPr id="11" name="Grupo 10"/>
            <p:cNvGrpSpPr/>
            <p:nvPr/>
          </p:nvGrpSpPr>
          <p:grpSpPr>
            <a:xfrm>
              <a:off x="-175359" y="149073"/>
              <a:ext cx="12614331" cy="5104052"/>
              <a:chOff x="28541" y="172872"/>
              <a:chExt cx="12614331" cy="5104052"/>
            </a:xfrm>
          </p:grpSpPr>
          <p:grpSp>
            <p:nvGrpSpPr>
              <p:cNvPr id="15" name="Grupo 14"/>
              <p:cNvGrpSpPr/>
              <p:nvPr/>
            </p:nvGrpSpPr>
            <p:grpSpPr>
              <a:xfrm>
                <a:off x="28541" y="172872"/>
                <a:ext cx="12614331" cy="5104052"/>
                <a:chOff x="80792" y="508697"/>
                <a:chExt cx="12614331" cy="5104052"/>
              </a:xfrm>
            </p:grpSpPr>
            <p:grpSp>
              <p:nvGrpSpPr>
                <p:cNvPr id="9" name="Grupo 8"/>
                <p:cNvGrpSpPr/>
                <p:nvPr/>
              </p:nvGrpSpPr>
              <p:grpSpPr>
                <a:xfrm>
                  <a:off x="188417" y="508697"/>
                  <a:ext cx="12506706" cy="5104052"/>
                  <a:chOff x="201480" y="521760"/>
                  <a:chExt cx="12506706" cy="5104052"/>
                </a:xfrm>
              </p:grpSpPr>
              <p:grpSp>
                <p:nvGrpSpPr>
                  <p:cNvPr id="3" name="Grupo 2"/>
                  <p:cNvGrpSpPr/>
                  <p:nvPr/>
                </p:nvGrpSpPr>
                <p:grpSpPr>
                  <a:xfrm>
                    <a:off x="201480" y="521760"/>
                    <a:ext cx="12192000" cy="5104052"/>
                    <a:chOff x="201480" y="521760"/>
                    <a:chExt cx="12192000" cy="510405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3617"/>
                    <a:stretch/>
                  </p:blipFill>
                  <p:spPr bwMode="auto">
                    <a:xfrm>
                      <a:off x="201480" y="521760"/>
                      <a:ext cx="12192000" cy="510405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71114" y="1465269"/>
            <a:ext cx="4593707" cy="1938992"/>
          </a:xfrm>
          <a:prstGeom prst="rect">
            <a:avLst/>
          </a:prstGeom>
          <a:noFill/>
        </p:spPr>
        <p:txBody>
          <a:bodyPr wrap="square" rtlCol="0">
            <a:spAutoFit/>
          </a:bodyPr>
          <a:lstStyle/>
          <a:p>
            <a:pPr algn="ctr"/>
            <a:r>
              <a:rPr lang="es-MX" sz="1600" dirty="0" smtClean="0">
                <a:solidFill>
                  <a:srgbClr val="002060"/>
                </a:solidFill>
                <a:latin typeface="Comic Sans MS" panose="030F0702030302020204" pitchFamily="66" charset="0"/>
              </a:rPr>
              <a:t>Comparativo correspondencia 2013-2019</a:t>
            </a:r>
          </a:p>
          <a:p>
            <a:pPr algn="ctr"/>
            <a:endParaRPr lang="es-MX" sz="1600" dirty="0" smtClean="0">
              <a:solidFill>
                <a:srgbClr val="002060"/>
              </a:solidFill>
              <a:latin typeface="Comic Sans MS" panose="030F0702030302020204" pitchFamily="66" charset="0"/>
            </a:endParaRPr>
          </a:p>
          <a:p>
            <a:pPr algn="ctr"/>
            <a:r>
              <a:rPr lang="es-MX" sz="1600" dirty="0" smtClean="0">
                <a:solidFill>
                  <a:srgbClr val="002060"/>
                </a:solidFill>
                <a:latin typeface="Comic Sans MS" panose="030F0702030302020204" pitchFamily="66" charset="0"/>
              </a:rPr>
              <a:t>La </a:t>
            </a:r>
            <a:r>
              <a:rPr lang="es-MX" sz="1600" dirty="0">
                <a:solidFill>
                  <a:srgbClr val="002060"/>
                </a:solidFill>
                <a:latin typeface="Comic Sans MS" panose="030F0702030302020204" pitchFamily="66" charset="0"/>
              </a:rPr>
              <a:t>correspondencia enviada por el Centro de Servicios mediante correo certificado presenta una disminución durante el último </a:t>
            </a:r>
            <a:r>
              <a:rPr lang="es-MX" sz="1600" dirty="0" smtClean="0">
                <a:solidFill>
                  <a:srgbClr val="002060"/>
                </a:solidFill>
                <a:latin typeface="Comic Sans MS" panose="030F0702030302020204" pitchFamily="66" charset="0"/>
              </a:rPr>
              <a:t>año debido </a:t>
            </a:r>
            <a:r>
              <a:rPr lang="es-MX" sz="1600" dirty="0">
                <a:solidFill>
                  <a:srgbClr val="002060"/>
                </a:solidFill>
                <a:latin typeface="Comic Sans MS" panose="030F0702030302020204" pitchFamily="66" charset="0"/>
              </a:rPr>
              <a:t>al incremento del uso del correo </a:t>
            </a:r>
            <a:r>
              <a:rPr lang="es-MX" sz="1600" dirty="0" smtClean="0">
                <a:solidFill>
                  <a:srgbClr val="002060"/>
                </a:solidFill>
                <a:latin typeface="Comic Sans MS" panose="030F0702030302020204" pitchFamily="66" charset="0"/>
              </a:rPr>
              <a:t>electrónico</a:t>
            </a:r>
            <a:r>
              <a:rPr lang="es-MX" sz="1600" dirty="0" smtClean="0">
                <a:latin typeface="Comic Sans MS" panose="030F0702030302020204" pitchFamily="66" charset="0"/>
              </a:rPr>
              <a:t>.</a:t>
            </a:r>
            <a:r>
              <a:rPr lang="es-CO" sz="2400" b="1" dirty="0" smtClean="0">
                <a:solidFill>
                  <a:schemeClr val="bg1"/>
                </a:solidFill>
                <a:latin typeface="Comic Sans MS" panose="030F0702030302020204" pitchFamily="66" charset="0"/>
              </a:rPr>
              <a:t>%</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1" name="CuadroTexto 30"/>
          <p:cNvSpPr txBox="1"/>
          <p:nvPr/>
        </p:nvSpPr>
        <p:spPr>
          <a:xfrm>
            <a:off x="1470020" y="3131493"/>
            <a:ext cx="5219986" cy="369332"/>
          </a:xfrm>
          <a:prstGeom prst="rect">
            <a:avLst/>
          </a:prstGeom>
          <a:noFill/>
        </p:spPr>
        <p:txBody>
          <a:bodyPr wrap="square" rtlCol="0">
            <a:spAutoFit/>
          </a:bodyPr>
          <a:lstStyle/>
          <a:p>
            <a:pPr algn="ctr"/>
            <a:r>
              <a:rPr lang="es-CO" dirty="0">
                <a:solidFill>
                  <a:srgbClr val="002060"/>
                </a:solidFill>
                <a:latin typeface="Comic Sans MS" panose="030F0702030302020204" pitchFamily="66" charset="0"/>
              </a:rPr>
              <a:t> </a:t>
            </a:r>
            <a:endParaRPr lang="es-CO" dirty="0" smtClean="0">
              <a:solidFill>
                <a:srgbClr val="002060"/>
              </a:solidFill>
              <a:latin typeface="Comic Sans MS" panose="030F0702030302020204" pitchFamily="66" charset="0"/>
            </a:endParaRPr>
          </a:p>
        </p:txBody>
      </p:sp>
      <p:pic>
        <p:nvPicPr>
          <p:cNvPr id="19" name="Imagen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824" y="3640487"/>
            <a:ext cx="3406146" cy="2952305"/>
          </a:xfrm>
          <a:prstGeom prst="rect">
            <a:avLst/>
          </a:prstGeom>
        </p:spPr>
      </p:pic>
      <p:pic>
        <p:nvPicPr>
          <p:cNvPr id="20" name="Imagen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6695" y="1699397"/>
            <a:ext cx="4976202" cy="3325133"/>
          </a:xfrm>
          <a:prstGeom prst="rect">
            <a:avLst/>
          </a:prstGeom>
        </p:spPr>
      </p:pic>
      <p:sp>
        <p:nvSpPr>
          <p:cNvPr id="26" name="Rectángulo 25"/>
          <p:cNvSpPr/>
          <p:nvPr/>
        </p:nvSpPr>
        <p:spPr>
          <a:xfrm>
            <a:off x="4215969" y="5161366"/>
            <a:ext cx="7729333" cy="338554"/>
          </a:xfrm>
          <a:prstGeom prst="rect">
            <a:avLst/>
          </a:prstGeom>
        </p:spPr>
        <p:txBody>
          <a:bodyPr wrap="square">
            <a:spAutoFit/>
          </a:bodyPr>
          <a:lstStyle/>
          <a:p>
            <a:pPr algn="ctr"/>
            <a:r>
              <a:rPr lang="es-MX" sz="1600" dirty="0" smtClean="0">
                <a:solidFill>
                  <a:srgbClr val="002060"/>
                </a:solidFill>
                <a:latin typeface="Comic Sans MS" panose="030F0702030302020204" pitchFamily="66" charset="0"/>
              </a:rPr>
              <a:t>Correspondencia  </a:t>
            </a:r>
          </a:p>
        </p:txBody>
      </p:sp>
      <p:pic>
        <p:nvPicPr>
          <p:cNvPr id="29" name="Imagen 28"/>
          <p:cNvPicPr>
            <a:picLocks noChangeAspect="1"/>
          </p:cNvPicPr>
          <p:nvPr/>
        </p:nvPicPr>
        <p:blipFill>
          <a:blip r:embed="rId5"/>
          <a:stretch>
            <a:fillRect/>
          </a:stretch>
        </p:blipFill>
        <p:spPr>
          <a:xfrm>
            <a:off x="-1695181" y="-32901"/>
            <a:ext cx="6905001" cy="1467408"/>
          </a:xfrm>
          <a:prstGeom prst="rect">
            <a:avLst/>
          </a:prstGeom>
        </p:spPr>
      </p:pic>
      <p:sp>
        <p:nvSpPr>
          <p:cNvPr id="32" name="Rectángulo 31"/>
          <p:cNvSpPr/>
          <p:nvPr/>
        </p:nvSpPr>
        <p:spPr>
          <a:xfrm>
            <a:off x="5216314" y="5664968"/>
            <a:ext cx="6096000" cy="830997"/>
          </a:xfrm>
          <a:prstGeom prst="rect">
            <a:avLst/>
          </a:prstGeom>
        </p:spPr>
        <p:txBody>
          <a:bodyPr>
            <a:spAutoFit/>
          </a:bodyPr>
          <a:lstStyle/>
          <a:p>
            <a:pPr algn="ctr"/>
            <a:r>
              <a:rPr lang="es-MX" sz="1600" dirty="0">
                <a:solidFill>
                  <a:srgbClr val="002060"/>
                </a:solidFill>
                <a:latin typeface="Comic Sans MS" panose="030F0702030302020204" pitchFamily="66" charset="0"/>
              </a:rPr>
              <a:t>Durante el año 2019, el Centro de Servicios gestionó el envío de 51.538 documentos relacionados con acciones constitucionales, mediante el correo certificado</a:t>
            </a:r>
            <a:endParaRPr lang="es-CO" sz="16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574776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90311" y="0"/>
            <a:ext cx="12278032" cy="5429956"/>
            <a:chOff x="0" y="0"/>
            <a:chExt cx="12278032" cy="5429956"/>
          </a:xfrm>
        </p:grpSpPr>
        <p:grpSp>
          <p:nvGrpSpPr>
            <p:cNvPr id="9" name="Grupo 8"/>
            <p:cNvGrpSpPr/>
            <p:nvPr/>
          </p:nvGrpSpPr>
          <p:grpSpPr>
            <a:xfrm>
              <a:off x="0" y="0"/>
              <a:ext cx="12278032" cy="5429956"/>
              <a:chOff x="13063" y="13063"/>
              <a:chExt cx="12278032" cy="5429956"/>
            </a:xfrm>
          </p:grpSpPr>
          <p:grpSp>
            <p:nvGrpSpPr>
              <p:cNvPr id="3" name="Grupo 2"/>
              <p:cNvGrpSpPr/>
              <p:nvPr/>
            </p:nvGrpSpPr>
            <p:grpSpPr>
              <a:xfrm>
                <a:off x="13063" y="13063"/>
                <a:ext cx="12178937" cy="5429956"/>
                <a:chOff x="13063" y="13063"/>
                <a:chExt cx="12178937" cy="5429956"/>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190" t="181" b="24611"/>
                <a:stretch/>
              </p:blipFill>
              <p:spPr bwMode="auto">
                <a:xfrm>
                  <a:off x="13063" y="13063"/>
                  <a:ext cx="12178937" cy="542995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410789" y="2599509"/>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5585292" y="2748975"/>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pic>
        <p:nvPicPr>
          <p:cNvPr id="4" name="Imagen 3"/>
          <p:cNvPicPr>
            <a:picLocks noChangeAspect="1"/>
          </p:cNvPicPr>
          <p:nvPr/>
        </p:nvPicPr>
        <p:blipFill rotWithShape="1">
          <a:blip r:embed="rId3"/>
          <a:srcRect l="26085" t="2903"/>
          <a:stretch/>
        </p:blipFill>
        <p:spPr>
          <a:xfrm>
            <a:off x="6663910" y="3976716"/>
            <a:ext cx="4687262" cy="2463062"/>
          </a:xfrm>
          <a:prstGeom prst="rect">
            <a:avLst/>
          </a:prstGeom>
        </p:spPr>
      </p:pic>
      <p:pic>
        <p:nvPicPr>
          <p:cNvPr id="11" name="Imagen 10"/>
          <p:cNvPicPr>
            <a:picLocks noChangeAspect="1"/>
          </p:cNvPicPr>
          <p:nvPr/>
        </p:nvPicPr>
        <p:blipFill>
          <a:blip r:embed="rId4"/>
          <a:stretch>
            <a:fillRect/>
          </a:stretch>
        </p:blipFill>
        <p:spPr>
          <a:xfrm>
            <a:off x="595883" y="3138821"/>
            <a:ext cx="3614635" cy="3356969"/>
          </a:xfrm>
          <a:prstGeom prst="rect">
            <a:avLst/>
          </a:prstGeom>
        </p:spPr>
      </p:pic>
      <p:pic>
        <p:nvPicPr>
          <p:cNvPr id="12" name="Imagen 11"/>
          <p:cNvPicPr>
            <a:picLocks noChangeAspect="1"/>
          </p:cNvPicPr>
          <p:nvPr/>
        </p:nvPicPr>
        <p:blipFill rotWithShape="1">
          <a:blip r:embed="rId5"/>
          <a:srcRect b="3631"/>
          <a:stretch/>
        </p:blipFill>
        <p:spPr>
          <a:xfrm>
            <a:off x="4727302" y="2714978"/>
            <a:ext cx="1688738" cy="4100880"/>
          </a:xfrm>
          <a:prstGeom prst="rect">
            <a:avLst/>
          </a:prstGeom>
        </p:spPr>
      </p:pic>
      <p:pic>
        <p:nvPicPr>
          <p:cNvPr id="13" name="Imagen 12"/>
          <p:cNvPicPr>
            <a:picLocks noChangeAspect="1"/>
          </p:cNvPicPr>
          <p:nvPr/>
        </p:nvPicPr>
        <p:blipFill rotWithShape="1">
          <a:blip r:embed="rId6"/>
          <a:srcRect l="14434" t="-1497" r="33786" b="51965"/>
          <a:stretch/>
        </p:blipFill>
        <p:spPr>
          <a:xfrm>
            <a:off x="-8784" y="30532"/>
            <a:ext cx="4965539" cy="1531002"/>
          </a:xfrm>
          <a:prstGeom prst="rect">
            <a:avLst/>
          </a:prstGeom>
        </p:spPr>
      </p:pic>
      <p:sp>
        <p:nvSpPr>
          <p:cNvPr id="16" name="Rectángulo 15"/>
          <p:cNvSpPr/>
          <p:nvPr/>
        </p:nvSpPr>
        <p:spPr>
          <a:xfrm>
            <a:off x="2862092" y="1858895"/>
            <a:ext cx="6096000" cy="707886"/>
          </a:xfrm>
          <a:prstGeom prst="rect">
            <a:avLst/>
          </a:prstGeom>
        </p:spPr>
        <p:txBody>
          <a:bodyPr>
            <a:spAutoFit/>
          </a:bodyPr>
          <a:lstStyle/>
          <a:p>
            <a:pPr algn="ctr"/>
            <a:r>
              <a:rPr lang="es-MX" sz="2000" dirty="0">
                <a:solidFill>
                  <a:srgbClr val="002060"/>
                </a:solidFill>
                <a:latin typeface="Comic Sans MS" panose="030F0702030302020204" pitchFamily="66" charset="0"/>
              </a:rPr>
              <a:t>Las labores de gestión y medición realizadas por el área de coordinación comprenden</a:t>
            </a:r>
            <a:endParaRPr lang="es-CO" sz="2000" dirty="0">
              <a:solidFill>
                <a:srgbClr val="002060"/>
              </a:solidFill>
              <a:latin typeface="Comic Sans MS" panose="030F0702030302020204" pitchFamily="66" charset="0"/>
            </a:endParaRPr>
          </a:p>
        </p:txBody>
      </p:sp>
      <p:pic>
        <p:nvPicPr>
          <p:cNvPr id="17" name="Imagen 16"/>
          <p:cNvPicPr>
            <a:picLocks noChangeAspect="1"/>
          </p:cNvPicPr>
          <p:nvPr/>
        </p:nvPicPr>
        <p:blipFill>
          <a:blip r:embed="rId7"/>
          <a:stretch>
            <a:fillRect/>
          </a:stretch>
        </p:blipFill>
        <p:spPr>
          <a:xfrm>
            <a:off x="540880" y="2745008"/>
            <a:ext cx="4273666" cy="524301"/>
          </a:xfrm>
          <a:prstGeom prst="rect">
            <a:avLst/>
          </a:prstGeom>
        </p:spPr>
      </p:pic>
      <p:pic>
        <p:nvPicPr>
          <p:cNvPr id="18" name="Imagen 17"/>
          <p:cNvPicPr>
            <a:picLocks noChangeAspect="1"/>
          </p:cNvPicPr>
          <p:nvPr/>
        </p:nvPicPr>
        <p:blipFill>
          <a:blip r:embed="rId8"/>
          <a:stretch>
            <a:fillRect/>
          </a:stretch>
        </p:blipFill>
        <p:spPr>
          <a:xfrm>
            <a:off x="5924501" y="2818754"/>
            <a:ext cx="6181880" cy="640135"/>
          </a:xfrm>
          <a:prstGeom prst="rect">
            <a:avLst/>
          </a:prstGeom>
        </p:spPr>
      </p:pic>
      <p:pic>
        <p:nvPicPr>
          <p:cNvPr id="19" name="Imagen 18"/>
          <p:cNvPicPr>
            <a:picLocks noChangeAspect="1"/>
          </p:cNvPicPr>
          <p:nvPr/>
        </p:nvPicPr>
        <p:blipFill>
          <a:blip r:embed="rId9"/>
          <a:stretch>
            <a:fillRect/>
          </a:stretch>
        </p:blipFill>
        <p:spPr>
          <a:xfrm>
            <a:off x="76584" y="5862498"/>
            <a:ext cx="3292125" cy="1072989"/>
          </a:xfrm>
          <a:prstGeom prst="rect">
            <a:avLst/>
          </a:prstGeom>
        </p:spPr>
      </p:pic>
    </p:spTree>
    <p:extLst>
      <p:ext uri="{BB962C8B-B14F-4D97-AF65-F5344CB8AC3E}">
        <p14:creationId xmlns:p14="http://schemas.microsoft.com/office/powerpoint/2010/main" val="39614282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92360" y="0"/>
            <a:ext cx="12614331" cy="5728690"/>
            <a:chOff x="-175359" y="149073"/>
            <a:chExt cx="12614331" cy="5728690"/>
          </a:xfrm>
        </p:grpSpPr>
        <p:grpSp>
          <p:nvGrpSpPr>
            <p:cNvPr id="11" name="Grupo 10"/>
            <p:cNvGrpSpPr/>
            <p:nvPr/>
          </p:nvGrpSpPr>
          <p:grpSpPr>
            <a:xfrm>
              <a:off x="-175359" y="149073"/>
              <a:ext cx="12614331" cy="5104052"/>
              <a:chOff x="28541" y="172872"/>
              <a:chExt cx="12614331" cy="5104052"/>
            </a:xfrm>
          </p:grpSpPr>
          <p:grpSp>
            <p:nvGrpSpPr>
              <p:cNvPr id="15" name="Grupo 14"/>
              <p:cNvGrpSpPr/>
              <p:nvPr/>
            </p:nvGrpSpPr>
            <p:grpSpPr>
              <a:xfrm>
                <a:off x="28541" y="172872"/>
                <a:ext cx="12614331" cy="5104052"/>
                <a:chOff x="80792" y="508697"/>
                <a:chExt cx="12614331" cy="5104052"/>
              </a:xfrm>
            </p:grpSpPr>
            <p:grpSp>
              <p:nvGrpSpPr>
                <p:cNvPr id="9" name="Grupo 8"/>
                <p:cNvGrpSpPr/>
                <p:nvPr/>
              </p:nvGrpSpPr>
              <p:grpSpPr>
                <a:xfrm>
                  <a:off x="188417" y="508697"/>
                  <a:ext cx="12506706" cy="5104052"/>
                  <a:chOff x="201480" y="521760"/>
                  <a:chExt cx="12506706" cy="5104052"/>
                </a:xfrm>
              </p:grpSpPr>
              <p:grpSp>
                <p:nvGrpSpPr>
                  <p:cNvPr id="3" name="Grupo 2"/>
                  <p:cNvGrpSpPr/>
                  <p:nvPr/>
                </p:nvGrpSpPr>
                <p:grpSpPr>
                  <a:xfrm>
                    <a:off x="201480" y="521760"/>
                    <a:ext cx="12192000" cy="5104052"/>
                    <a:chOff x="201480" y="521760"/>
                    <a:chExt cx="12192000" cy="510405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3617"/>
                    <a:stretch/>
                  </p:blipFill>
                  <p:spPr bwMode="auto">
                    <a:xfrm>
                      <a:off x="201480" y="521760"/>
                      <a:ext cx="12192000" cy="510405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71114" y="1465269"/>
            <a:ext cx="4593707" cy="461665"/>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1" name="CuadroTexto 30"/>
          <p:cNvSpPr txBox="1"/>
          <p:nvPr/>
        </p:nvSpPr>
        <p:spPr>
          <a:xfrm>
            <a:off x="-930874" y="1512343"/>
            <a:ext cx="5219986" cy="369332"/>
          </a:xfrm>
          <a:prstGeom prst="rect">
            <a:avLst/>
          </a:prstGeom>
          <a:noFill/>
        </p:spPr>
        <p:txBody>
          <a:bodyPr wrap="square" rtlCol="0">
            <a:spAutoFit/>
          </a:bodyPr>
          <a:lstStyle/>
          <a:p>
            <a:pPr algn="ctr"/>
            <a:r>
              <a:rPr lang="es-CO" dirty="0">
                <a:solidFill>
                  <a:srgbClr val="002060"/>
                </a:solidFill>
                <a:latin typeface="Comic Sans MS" panose="030F0702030302020204" pitchFamily="66" charset="0"/>
              </a:rPr>
              <a:t> </a:t>
            </a:r>
            <a:endParaRPr lang="es-CO" dirty="0" smtClean="0">
              <a:solidFill>
                <a:srgbClr val="002060"/>
              </a:solidFill>
              <a:latin typeface="Comic Sans MS" panose="030F0702030302020204" pitchFamily="66" charset="0"/>
            </a:endParaRPr>
          </a:p>
        </p:txBody>
      </p:sp>
      <p:sp>
        <p:nvSpPr>
          <p:cNvPr id="26" name="Rectángulo 25"/>
          <p:cNvSpPr/>
          <p:nvPr/>
        </p:nvSpPr>
        <p:spPr>
          <a:xfrm>
            <a:off x="4215969" y="5161366"/>
            <a:ext cx="7729333" cy="338554"/>
          </a:xfrm>
          <a:prstGeom prst="rect">
            <a:avLst/>
          </a:prstGeom>
        </p:spPr>
        <p:txBody>
          <a:bodyPr wrap="square">
            <a:spAutoFit/>
          </a:bodyPr>
          <a:lstStyle/>
          <a:p>
            <a:pPr algn="ctr"/>
            <a:r>
              <a:rPr lang="es-MX" sz="1600" dirty="0" smtClean="0">
                <a:solidFill>
                  <a:srgbClr val="002060"/>
                </a:solidFill>
                <a:latin typeface="Comic Sans MS" panose="030F0702030302020204" pitchFamily="66" charset="0"/>
              </a:rPr>
              <a:t>  </a:t>
            </a:r>
          </a:p>
        </p:txBody>
      </p:sp>
      <p:pic>
        <p:nvPicPr>
          <p:cNvPr id="4" name="Imagen 3"/>
          <p:cNvPicPr>
            <a:picLocks noChangeAspect="1"/>
          </p:cNvPicPr>
          <p:nvPr/>
        </p:nvPicPr>
        <p:blipFill>
          <a:blip r:embed="rId3"/>
          <a:stretch>
            <a:fillRect/>
          </a:stretch>
        </p:blipFill>
        <p:spPr>
          <a:xfrm>
            <a:off x="-2025422" y="-10919"/>
            <a:ext cx="8254699" cy="167044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727" y="2190181"/>
            <a:ext cx="7744320" cy="4195091"/>
          </a:xfrm>
          <a:prstGeom prst="rect">
            <a:avLst/>
          </a:prstGeom>
        </p:spPr>
      </p:pic>
      <p:pic>
        <p:nvPicPr>
          <p:cNvPr id="34" name="Imagen 33"/>
          <p:cNvPicPr>
            <a:picLocks noChangeAspect="1"/>
          </p:cNvPicPr>
          <p:nvPr/>
        </p:nvPicPr>
        <p:blipFill rotWithShape="1">
          <a:blip r:embed="rId5"/>
          <a:srcRect l="1538" r="11281"/>
          <a:stretch/>
        </p:blipFill>
        <p:spPr>
          <a:xfrm>
            <a:off x="8844454" y="2964367"/>
            <a:ext cx="2569779" cy="2109209"/>
          </a:xfrm>
          <a:prstGeom prst="rect">
            <a:avLst/>
          </a:prstGeom>
        </p:spPr>
      </p:pic>
    </p:spTree>
    <p:extLst>
      <p:ext uri="{BB962C8B-B14F-4D97-AF65-F5344CB8AC3E}">
        <p14:creationId xmlns:p14="http://schemas.microsoft.com/office/powerpoint/2010/main" val="5973676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92360" y="0"/>
            <a:ext cx="12614331" cy="5728690"/>
            <a:chOff x="-175359" y="149073"/>
            <a:chExt cx="12614331" cy="5728690"/>
          </a:xfrm>
        </p:grpSpPr>
        <p:grpSp>
          <p:nvGrpSpPr>
            <p:cNvPr id="11" name="Grupo 10"/>
            <p:cNvGrpSpPr/>
            <p:nvPr/>
          </p:nvGrpSpPr>
          <p:grpSpPr>
            <a:xfrm>
              <a:off x="-175359" y="149073"/>
              <a:ext cx="12614331" cy="5104052"/>
              <a:chOff x="28541" y="172872"/>
              <a:chExt cx="12614331" cy="5104052"/>
            </a:xfrm>
          </p:grpSpPr>
          <p:grpSp>
            <p:nvGrpSpPr>
              <p:cNvPr id="15" name="Grupo 14"/>
              <p:cNvGrpSpPr/>
              <p:nvPr/>
            </p:nvGrpSpPr>
            <p:grpSpPr>
              <a:xfrm>
                <a:off x="28541" y="172872"/>
                <a:ext cx="12614331" cy="5104052"/>
                <a:chOff x="80792" y="508697"/>
                <a:chExt cx="12614331" cy="5104052"/>
              </a:xfrm>
            </p:grpSpPr>
            <p:grpSp>
              <p:nvGrpSpPr>
                <p:cNvPr id="9" name="Grupo 8"/>
                <p:cNvGrpSpPr/>
                <p:nvPr/>
              </p:nvGrpSpPr>
              <p:grpSpPr>
                <a:xfrm>
                  <a:off x="188417" y="508697"/>
                  <a:ext cx="12506706" cy="5104052"/>
                  <a:chOff x="201480" y="521760"/>
                  <a:chExt cx="12506706" cy="5104052"/>
                </a:xfrm>
              </p:grpSpPr>
              <p:grpSp>
                <p:nvGrpSpPr>
                  <p:cNvPr id="3" name="Grupo 2"/>
                  <p:cNvGrpSpPr/>
                  <p:nvPr/>
                </p:nvGrpSpPr>
                <p:grpSpPr>
                  <a:xfrm>
                    <a:off x="201480" y="521760"/>
                    <a:ext cx="12192000" cy="5104052"/>
                    <a:chOff x="201480" y="521760"/>
                    <a:chExt cx="12192000" cy="510405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3617"/>
                    <a:stretch/>
                  </p:blipFill>
                  <p:spPr bwMode="auto">
                    <a:xfrm>
                      <a:off x="201480" y="521760"/>
                      <a:ext cx="12192000" cy="510405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71114" y="1465269"/>
            <a:ext cx="4593707" cy="461665"/>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1" name="CuadroTexto 30"/>
          <p:cNvSpPr txBox="1"/>
          <p:nvPr/>
        </p:nvSpPr>
        <p:spPr>
          <a:xfrm>
            <a:off x="-930874" y="1512343"/>
            <a:ext cx="5219986" cy="369332"/>
          </a:xfrm>
          <a:prstGeom prst="rect">
            <a:avLst/>
          </a:prstGeom>
          <a:noFill/>
        </p:spPr>
        <p:txBody>
          <a:bodyPr wrap="square" rtlCol="0">
            <a:spAutoFit/>
          </a:bodyPr>
          <a:lstStyle/>
          <a:p>
            <a:pPr algn="ctr"/>
            <a:r>
              <a:rPr lang="es-CO" dirty="0">
                <a:solidFill>
                  <a:srgbClr val="002060"/>
                </a:solidFill>
                <a:latin typeface="Comic Sans MS" panose="030F0702030302020204" pitchFamily="66" charset="0"/>
              </a:rPr>
              <a:t> </a:t>
            </a:r>
            <a:endParaRPr lang="es-CO" dirty="0" smtClean="0">
              <a:solidFill>
                <a:srgbClr val="002060"/>
              </a:solidFill>
              <a:latin typeface="Comic Sans MS" panose="030F0702030302020204" pitchFamily="66" charset="0"/>
            </a:endParaRPr>
          </a:p>
        </p:txBody>
      </p:sp>
      <p:sp>
        <p:nvSpPr>
          <p:cNvPr id="26" name="Rectángulo 25"/>
          <p:cNvSpPr/>
          <p:nvPr/>
        </p:nvSpPr>
        <p:spPr>
          <a:xfrm>
            <a:off x="4215969" y="5161366"/>
            <a:ext cx="7729333" cy="338554"/>
          </a:xfrm>
          <a:prstGeom prst="rect">
            <a:avLst/>
          </a:prstGeom>
        </p:spPr>
        <p:txBody>
          <a:bodyPr wrap="square">
            <a:spAutoFit/>
          </a:bodyPr>
          <a:lstStyle/>
          <a:p>
            <a:pPr algn="ctr"/>
            <a:r>
              <a:rPr lang="es-MX" sz="1600" dirty="0" smtClean="0">
                <a:solidFill>
                  <a:srgbClr val="002060"/>
                </a:solidFill>
                <a:latin typeface="Comic Sans MS" panose="030F0702030302020204" pitchFamily="66" charset="0"/>
              </a:rPr>
              <a:t>  </a:t>
            </a:r>
          </a:p>
        </p:txBody>
      </p:sp>
      <p:pic>
        <p:nvPicPr>
          <p:cNvPr id="10" name="Imagen 9"/>
          <p:cNvPicPr>
            <a:picLocks noChangeAspect="1"/>
          </p:cNvPicPr>
          <p:nvPr/>
        </p:nvPicPr>
        <p:blipFill>
          <a:blip r:embed="rId3"/>
          <a:stretch>
            <a:fillRect/>
          </a:stretch>
        </p:blipFill>
        <p:spPr>
          <a:xfrm>
            <a:off x="-2025422" y="11856"/>
            <a:ext cx="8254699" cy="1670449"/>
          </a:xfrm>
          <a:prstGeom prst="rect">
            <a:avLst/>
          </a:prstGeom>
        </p:spPr>
      </p:pic>
      <p:pic>
        <p:nvPicPr>
          <p:cNvPr id="12" name="Imagen 11"/>
          <p:cNvPicPr>
            <a:picLocks noChangeAspect="1"/>
          </p:cNvPicPr>
          <p:nvPr/>
        </p:nvPicPr>
        <p:blipFill>
          <a:blip r:embed="rId4"/>
          <a:stretch>
            <a:fillRect/>
          </a:stretch>
        </p:blipFill>
        <p:spPr>
          <a:xfrm>
            <a:off x="399054" y="2294578"/>
            <a:ext cx="2550478" cy="2336681"/>
          </a:xfrm>
          <a:prstGeom prst="rect">
            <a:avLst/>
          </a:prstGeom>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2446" y="2287872"/>
            <a:ext cx="7531187" cy="4138694"/>
          </a:xfrm>
          <a:prstGeom prst="rect">
            <a:avLst/>
          </a:prstGeom>
        </p:spPr>
      </p:pic>
    </p:spTree>
    <p:extLst>
      <p:ext uri="{BB962C8B-B14F-4D97-AF65-F5344CB8AC3E}">
        <p14:creationId xmlns:p14="http://schemas.microsoft.com/office/powerpoint/2010/main" val="9670140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92360" y="0"/>
            <a:ext cx="12614331" cy="5728690"/>
            <a:chOff x="-175359" y="149073"/>
            <a:chExt cx="12614331" cy="5728690"/>
          </a:xfrm>
        </p:grpSpPr>
        <p:grpSp>
          <p:nvGrpSpPr>
            <p:cNvPr id="11" name="Grupo 10"/>
            <p:cNvGrpSpPr/>
            <p:nvPr/>
          </p:nvGrpSpPr>
          <p:grpSpPr>
            <a:xfrm>
              <a:off x="-175359" y="149073"/>
              <a:ext cx="12614331" cy="5104052"/>
              <a:chOff x="28541" y="172872"/>
              <a:chExt cx="12614331" cy="5104052"/>
            </a:xfrm>
          </p:grpSpPr>
          <p:grpSp>
            <p:nvGrpSpPr>
              <p:cNvPr id="15" name="Grupo 14"/>
              <p:cNvGrpSpPr/>
              <p:nvPr/>
            </p:nvGrpSpPr>
            <p:grpSpPr>
              <a:xfrm>
                <a:off x="28541" y="172872"/>
                <a:ext cx="12614331" cy="5104052"/>
                <a:chOff x="80792" y="508697"/>
                <a:chExt cx="12614331" cy="5104052"/>
              </a:xfrm>
            </p:grpSpPr>
            <p:grpSp>
              <p:nvGrpSpPr>
                <p:cNvPr id="9" name="Grupo 8"/>
                <p:cNvGrpSpPr/>
                <p:nvPr/>
              </p:nvGrpSpPr>
              <p:grpSpPr>
                <a:xfrm>
                  <a:off x="188417" y="508697"/>
                  <a:ext cx="12506706" cy="5104052"/>
                  <a:chOff x="201480" y="521760"/>
                  <a:chExt cx="12506706" cy="5104052"/>
                </a:xfrm>
              </p:grpSpPr>
              <p:grpSp>
                <p:nvGrpSpPr>
                  <p:cNvPr id="3" name="Grupo 2"/>
                  <p:cNvGrpSpPr/>
                  <p:nvPr/>
                </p:nvGrpSpPr>
                <p:grpSpPr>
                  <a:xfrm>
                    <a:off x="201480" y="521760"/>
                    <a:ext cx="12192000" cy="5104052"/>
                    <a:chOff x="201480" y="521760"/>
                    <a:chExt cx="12192000" cy="510405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3617"/>
                    <a:stretch/>
                  </p:blipFill>
                  <p:spPr bwMode="auto">
                    <a:xfrm>
                      <a:off x="201480" y="521760"/>
                      <a:ext cx="12192000" cy="510405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71114" y="1465269"/>
            <a:ext cx="4593707" cy="461665"/>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1" name="CuadroTexto 30"/>
          <p:cNvSpPr txBox="1"/>
          <p:nvPr/>
        </p:nvSpPr>
        <p:spPr>
          <a:xfrm>
            <a:off x="-930874" y="1512343"/>
            <a:ext cx="5219986" cy="369332"/>
          </a:xfrm>
          <a:prstGeom prst="rect">
            <a:avLst/>
          </a:prstGeom>
          <a:noFill/>
        </p:spPr>
        <p:txBody>
          <a:bodyPr wrap="square" rtlCol="0">
            <a:spAutoFit/>
          </a:bodyPr>
          <a:lstStyle/>
          <a:p>
            <a:pPr algn="ctr"/>
            <a:r>
              <a:rPr lang="es-CO" dirty="0">
                <a:solidFill>
                  <a:srgbClr val="002060"/>
                </a:solidFill>
                <a:latin typeface="Comic Sans MS" panose="030F0702030302020204" pitchFamily="66" charset="0"/>
              </a:rPr>
              <a:t> </a:t>
            </a:r>
            <a:endParaRPr lang="es-CO" dirty="0" smtClean="0">
              <a:solidFill>
                <a:srgbClr val="002060"/>
              </a:solidFill>
              <a:latin typeface="Comic Sans MS" panose="030F0702030302020204" pitchFamily="66" charset="0"/>
            </a:endParaRPr>
          </a:p>
        </p:txBody>
      </p:sp>
      <p:sp>
        <p:nvSpPr>
          <p:cNvPr id="26" name="Rectángulo 25"/>
          <p:cNvSpPr/>
          <p:nvPr/>
        </p:nvSpPr>
        <p:spPr>
          <a:xfrm>
            <a:off x="4215969" y="5161366"/>
            <a:ext cx="7729333" cy="338554"/>
          </a:xfrm>
          <a:prstGeom prst="rect">
            <a:avLst/>
          </a:prstGeom>
        </p:spPr>
        <p:txBody>
          <a:bodyPr wrap="square">
            <a:spAutoFit/>
          </a:bodyPr>
          <a:lstStyle/>
          <a:p>
            <a:pPr algn="ctr"/>
            <a:r>
              <a:rPr lang="es-MX" sz="1600" dirty="0" smtClean="0">
                <a:solidFill>
                  <a:srgbClr val="002060"/>
                </a:solidFill>
                <a:latin typeface="Comic Sans MS" panose="030F0702030302020204" pitchFamily="66" charset="0"/>
              </a:rPr>
              <a:t>  </a:t>
            </a:r>
          </a:p>
        </p:txBody>
      </p:sp>
      <p:pic>
        <p:nvPicPr>
          <p:cNvPr id="4" name="Imagen 3"/>
          <p:cNvPicPr>
            <a:picLocks noChangeAspect="1"/>
          </p:cNvPicPr>
          <p:nvPr/>
        </p:nvPicPr>
        <p:blipFill>
          <a:blip r:embed="rId3"/>
          <a:stretch>
            <a:fillRect/>
          </a:stretch>
        </p:blipFill>
        <p:spPr>
          <a:xfrm>
            <a:off x="-1983452" y="1541"/>
            <a:ext cx="8254699" cy="167044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011" y="1963832"/>
            <a:ext cx="6568548" cy="3972340"/>
          </a:xfrm>
          <a:prstGeom prst="rect">
            <a:avLst/>
          </a:prstGeom>
        </p:spPr>
      </p:pic>
      <p:pic>
        <p:nvPicPr>
          <p:cNvPr id="20" name="Imagen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5337" y="1798370"/>
            <a:ext cx="3830240" cy="2967429"/>
          </a:xfrm>
          <a:prstGeom prst="rect">
            <a:avLst/>
          </a:prstGeom>
        </p:spPr>
      </p:pic>
    </p:spTree>
    <p:extLst>
      <p:ext uri="{BB962C8B-B14F-4D97-AF65-F5344CB8AC3E}">
        <p14:creationId xmlns:p14="http://schemas.microsoft.com/office/powerpoint/2010/main" val="31762071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p:cNvGrpSpPr/>
          <p:nvPr/>
        </p:nvGrpSpPr>
        <p:grpSpPr>
          <a:xfrm>
            <a:off x="-1861067" y="8729"/>
            <a:ext cx="14498391" cy="6849271"/>
            <a:chOff x="-1976420" y="0"/>
            <a:chExt cx="14498391" cy="6849271"/>
          </a:xfrm>
        </p:grpSpPr>
        <p:grpSp>
          <p:nvGrpSpPr>
            <p:cNvPr id="5" name="Grupo 4"/>
            <p:cNvGrpSpPr/>
            <p:nvPr/>
          </p:nvGrpSpPr>
          <p:grpSpPr>
            <a:xfrm>
              <a:off x="-92360" y="0"/>
              <a:ext cx="12614331" cy="5728690"/>
              <a:chOff x="-175359" y="149073"/>
              <a:chExt cx="12614331" cy="5728690"/>
            </a:xfrm>
          </p:grpSpPr>
          <p:grpSp>
            <p:nvGrpSpPr>
              <p:cNvPr id="11" name="Grupo 10"/>
              <p:cNvGrpSpPr/>
              <p:nvPr/>
            </p:nvGrpSpPr>
            <p:grpSpPr>
              <a:xfrm>
                <a:off x="-175359" y="149073"/>
                <a:ext cx="12614331" cy="5104052"/>
                <a:chOff x="28541" y="172872"/>
                <a:chExt cx="12614331" cy="5104052"/>
              </a:xfrm>
            </p:grpSpPr>
            <p:grpSp>
              <p:nvGrpSpPr>
                <p:cNvPr id="15" name="Grupo 14"/>
                <p:cNvGrpSpPr/>
                <p:nvPr/>
              </p:nvGrpSpPr>
              <p:grpSpPr>
                <a:xfrm>
                  <a:off x="28541" y="172872"/>
                  <a:ext cx="12614331" cy="5104052"/>
                  <a:chOff x="80792" y="508697"/>
                  <a:chExt cx="12614331" cy="5104052"/>
                </a:xfrm>
              </p:grpSpPr>
              <p:grpSp>
                <p:nvGrpSpPr>
                  <p:cNvPr id="9" name="Grupo 8"/>
                  <p:cNvGrpSpPr/>
                  <p:nvPr/>
                </p:nvGrpSpPr>
                <p:grpSpPr>
                  <a:xfrm>
                    <a:off x="188417" y="508697"/>
                    <a:ext cx="12506706" cy="5104052"/>
                    <a:chOff x="201480" y="521760"/>
                    <a:chExt cx="12506706" cy="5104052"/>
                  </a:xfrm>
                </p:grpSpPr>
                <p:grpSp>
                  <p:nvGrpSpPr>
                    <p:cNvPr id="3" name="Grupo 2"/>
                    <p:cNvGrpSpPr/>
                    <p:nvPr/>
                  </p:nvGrpSpPr>
                  <p:grpSpPr>
                    <a:xfrm>
                      <a:off x="201480" y="521760"/>
                      <a:ext cx="12036998" cy="5104052"/>
                      <a:chOff x="201480" y="521760"/>
                      <a:chExt cx="12036998" cy="510405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3" t="4652" r="1187" b="23617"/>
                      <a:stretch/>
                    </p:blipFill>
                    <p:spPr bwMode="auto">
                      <a:xfrm>
                        <a:off x="201480" y="521760"/>
                        <a:ext cx="12036998" cy="510405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71114" y="1465269"/>
              <a:ext cx="4593707" cy="461665"/>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1" name="CuadroTexto 30"/>
            <p:cNvSpPr txBox="1"/>
            <p:nvPr/>
          </p:nvSpPr>
          <p:spPr>
            <a:xfrm>
              <a:off x="-930874" y="1512343"/>
              <a:ext cx="5219986" cy="369332"/>
            </a:xfrm>
            <a:prstGeom prst="rect">
              <a:avLst/>
            </a:prstGeom>
            <a:noFill/>
          </p:spPr>
          <p:txBody>
            <a:bodyPr wrap="square" rtlCol="0">
              <a:spAutoFit/>
            </a:bodyPr>
            <a:lstStyle/>
            <a:p>
              <a:pPr algn="ctr"/>
              <a:r>
                <a:rPr lang="es-CO" dirty="0">
                  <a:solidFill>
                    <a:srgbClr val="002060"/>
                  </a:solidFill>
                  <a:latin typeface="Comic Sans MS" panose="030F0702030302020204" pitchFamily="66" charset="0"/>
                </a:rPr>
                <a:t> </a:t>
              </a:r>
              <a:endParaRPr lang="es-CO" dirty="0" smtClean="0">
                <a:solidFill>
                  <a:srgbClr val="002060"/>
                </a:solidFill>
                <a:latin typeface="Comic Sans MS" panose="030F0702030302020204" pitchFamily="66" charset="0"/>
              </a:endParaRPr>
            </a:p>
          </p:txBody>
        </p:sp>
        <p:sp>
          <p:nvSpPr>
            <p:cNvPr id="26" name="Rectángulo 25"/>
            <p:cNvSpPr/>
            <p:nvPr/>
          </p:nvSpPr>
          <p:spPr>
            <a:xfrm>
              <a:off x="4215969" y="5161366"/>
              <a:ext cx="7729333" cy="338554"/>
            </a:xfrm>
            <a:prstGeom prst="rect">
              <a:avLst/>
            </a:prstGeom>
          </p:spPr>
          <p:txBody>
            <a:bodyPr wrap="square">
              <a:spAutoFit/>
            </a:bodyPr>
            <a:lstStyle/>
            <a:p>
              <a:pPr algn="ctr"/>
              <a:r>
                <a:rPr lang="es-MX" sz="1600" dirty="0" smtClean="0">
                  <a:solidFill>
                    <a:srgbClr val="002060"/>
                  </a:solidFill>
                  <a:latin typeface="Comic Sans MS" panose="030F0702030302020204" pitchFamily="66" charset="0"/>
                </a:rPr>
                <a:t>  </a:t>
              </a:r>
            </a:p>
          </p:txBody>
        </p:sp>
        <p:pic>
          <p:nvPicPr>
            <p:cNvPr id="12" name="Imagen 11"/>
            <p:cNvPicPr>
              <a:picLocks noChangeAspect="1"/>
            </p:cNvPicPr>
            <p:nvPr/>
          </p:nvPicPr>
          <p:blipFill>
            <a:blip r:embed="rId3"/>
            <a:stretch>
              <a:fillRect/>
            </a:stretch>
          </p:blipFill>
          <p:spPr>
            <a:xfrm>
              <a:off x="-1976420" y="23423"/>
              <a:ext cx="8260796" cy="1858252"/>
            </a:xfrm>
            <a:prstGeom prst="rect">
              <a:avLst/>
            </a:prstGeom>
          </p:spPr>
        </p:pic>
        <p:pic>
          <p:nvPicPr>
            <p:cNvPr id="19" name="Imagen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503" y="3297666"/>
              <a:ext cx="3452645" cy="3508877"/>
            </a:xfrm>
            <a:prstGeom prst="rect">
              <a:avLst/>
            </a:prstGeom>
          </p:spPr>
        </p:pic>
        <p:sp>
          <p:nvSpPr>
            <p:cNvPr id="24" name="Extracto 23"/>
            <p:cNvSpPr/>
            <p:nvPr/>
          </p:nvSpPr>
          <p:spPr>
            <a:xfrm>
              <a:off x="171114" y="3958542"/>
              <a:ext cx="2903669" cy="2338086"/>
            </a:xfrm>
            <a:prstGeom prst="flowChartExtract">
              <a:avLst/>
            </a:prstGeom>
            <a:solidFill>
              <a:srgbClr val="DB39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dirty="0" smtClean="0">
                <a:solidFill>
                  <a:srgbClr val="002060"/>
                </a:solidFill>
                <a:latin typeface="Comic Sans MS" panose="030F0702030302020204" pitchFamily="66" charset="0"/>
              </a:endParaRPr>
            </a:p>
            <a:p>
              <a:pPr algn="ctr"/>
              <a:endParaRPr lang="es-CO" b="1" dirty="0">
                <a:solidFill>
                  <a:srgbClr val="002060"/>
                </a:solidFill>
                <a:latin typeface="Comic Sans MS" panose="030F0702030302020204" pitchFamily="66" charset="0"/>
              </a:endParaRPr>
            </a:p>
            <a:p>
              <a:pPr algn="ctr"/>
              <a:endParaRPr lang="es-CO" b="1" dirty="0" smtClean="0">
                <a:solidFill>
                  <a:srgbClr val="002060"/>
                </a:solidFill>
                <a:latin typeface="Comic Sans MS" panose="030F0702030302020204" pitchFamily="66" charset="0"/>
              </a:endParaRPr>
            </a:p>
            <a:p>
              <a:pPr algn="ctr"/>
              <a:endParaRPr lang="es-CO" b="1" dirty="0">
                <a:solidFill>
                  <a:srgbClr val="002060"/>
                </a:solidFill>
                <a:latin typeface="Comic Sans MS" panose="030F0702030302020204" pitchFamily="66" charset="0"/>
              </a:endParaRPr>
            </a:p>
            <a:p>
              <a:pPr algn="ctr"/>
              <a:endParaRPr lang="es-CO" b="1" dirty="0" smtClean="0">
                <a:solidFill>
                  <a:srgbClr val="002060"/>
                </a:solidFill>
                <a:latin typeface="Comic Sans MS" panose="030F0702030302020204" pitchFamily="66" charset="0"/>
              </a:endParaRPr>
            </a:p>
            <a:p>
              <a:pPr algn="ctr"/>
              <a:endParaRPr lang="es-CO" b="1" dirty="0">
                <a:solidFill>
                  <a:srgbClr val="002060"/>
                </a:solidFill>
                <a:latin typeface="Comic Sans MS" panose="030F0702030302020204" pitchFamily="66" charset="0"/>
              </a:endParaRPr>
            </a:p>
            <a:p>
              <a:pPr algn="ctr"/>
              <a:endParaRPr lang="es-CO" b="1" dirty="0" smtClean="0">
                <a:solidFill>
                  <a:srgbClr val="002060"/>
                </a:solidFill>
                <a:latin typeface="Comic Sans MS" panose="030F0702030302020204" pitchFamily="66" charset="0"/>
              </a:endParaRPr>
            </a:p>
            <a:p>
              <a:pPr algn="ctr"/>
              <a:r>
                <a:rPr lang="es-CO" b="1" dirty="0" smtClean="0">
                  <a:solidFill>
                    <a:srgbClr val="002060"/>
                  </a:solidFill>
                  <a:latin typeface="Comic Sans MS" panose="030F0702030302020204" pitchFamily="66" charset="0"/>
                </a:rPr>
                <a:t>Correo</a:t>
              </a:r>
            </a:p>
            <a:p>
              <a:pPr algn="ctr"/>
              <a:r>
                <a:rPr lang="es-CO" b="1" dirty="0" smtClean="0">
                  <a:solidFill>
                    <a:srgbClr val="002060"/>
                  </a:solidFill>
                  <a:latin typeface="Comic Sans MS" panose="030F0702030302020204" pitchFamily="66" charset="0"/>
                </a:rPr>
                <a:t>Certificado </a:t>
              </a:r>
              <a:endParaRPr lang="es-CO" b="1" dirty="0">
                <a:solidFill>
                  <a:srgbClr val="002060"/>
                </a:solidFill>
                <a:latin typeface="Comic Sans MS" panose="030F0702030302020204" pitchFamily="66" charset="0"/>
              </a:endParaRPr>
            </a:p>
            <a:p>
              <a:pPr algn="ctr"/>
              <a:endParaRPr lang="es-CO" dirty="0"/>
            </a:p>
          </p:txBody>
        </p:sp>
        <p:sp>
          <p:nvSpPr>
            <p:cNvPr id="27" name="Extracto 26"/>
            <p:cNvSpPr/>
            <p:nvPr/>
          </p:nvSpPr>
          <p:spPr>
            <a:xfrm>
              <a:off x="2535488" y="5014360"/>
              <a:ext cx="1753624" cy="1282267"/>
            </a:xfrm>
            <a:prstGeom prst="flowChartExtract">
              <a:avLst/>
            </a:prstGeom>
            <a:solidFill>
              <a:srgbClr val="56D2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Extracto 27"/>
            <p:cNvSpPr/>
            <p:nvPr/>
          </p:nvSpPr>
          <p:spPr>
            <a:xfrm>
              <a:off x="3889094" y="5667412"/>
              <a:ext cx="1450611" cy="629215"/>
            </a:xfrm>
            <a:prstGeom prst="flowChartExtract">
              <a:avLst/>
            </a:prstGeom>
            <a:solidFill>
              <a:srgbClr val="11A71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Extracto 28"/>
            <p:cNvSpPr/>
            <p:nvPr/>
          </p:nvSpPr>
          <p:spPr>
            <a:xfrm>
              <a:off x="5103423" y="5968358"/>
              <a:ext cx="712745" cy="321438"/>
            </a:xfrm>
            <a:prstGeom prst="flowChartExtract">
              <a:avLst/>
            </a:prstGeom>
            <a:solidFill>
              <a:srgbClr val="F731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CuadroTexto 31"/>
            <p:cNvSpPr txBox="1"/>
            <p:nvPr/>
          </p:nvSpPr>
          <p:spPr>
            <a:xfrm>
              <a:off x="2608123" y="6202940"/>
              <a:ext cx="1478439" cy="646331"/>
            </a:xfrm>
            <a:prstGeom prst="rect">
              <a:avLst/>
            </a:prstGeom>
            <a:noFill/>
          </p:spPr>
          <p:txBody>
            <a:bodyPr wrap="square" rtlCol="0">
              <a:spAutoFit/>
            </a:bodyPr>
            <a:lstStyle/>
            <a:p>
              <a:pPr algn="ctr"/>
              <a:r>
                <a:rPr lang="es-CO" b="1" dirty="0" smtClean="0">
                  <a:solidFill>
                    <a:srgbClr val="002060"/>
                  </a:solidFill>
                  <a:latin typeface="Comic Sans MS" panose="030F0702030302020204" pitchFamily="66" charset="0"/>
                </a:rPr>
                <a:t>Correo electrónico</a:t>
              </a:r>
              <a:endParaRPr lang="es-CO" b="1" dirty="0">
                <a:solidFill>
                  <a:srgbClr val="002060"/>
                </a:solidFill>
                <a:latin typeface="Comic Sans MS" panose="030F0702030302020204" pitchFamily="66" charset="0"/>
              </a:endParaRPr>
            </a:p>
          </p:txBody>
        </p:sp>
        <p:sp>
          <p:nvSpPr>
            <p:cNvPr id="33" name="CuadroTexto 32"/>
            <p:cNvSpPr txBox="1"/>
            <p:nvPr/>
          </p:nvSpPr>
          <p:spPr>
            <a:xfrm>
              <a:off x="4009779" y="6353562"/>
              <a:ext cx="1141215" cy="369332"/>
            </a:xfrm>
            <a:prstGeom prst="rect">
              <a:avLst/>
            </a:prstGeom>
            <a:noFill/>
          </p:spPr>
          <p:txBody>
            <a:bodyPr wrap="square" rtlCol="0">
              <a:spAutoFit/>
            </a:bodyPr>
            <a:lstStyle/>
            <a:p>
              <a:r>
                <a:rPr lang="es-CO" b="1" dirty="0" smtClean="0">
                  <a:solidFill>
                    <a:srgbClr val="002060"/>
                  </a:solidFill>
                  <a:latin typeface="Comic Sans MS" panose="030F0702030302020204" pitchFamily="66" charset="0"/>
                </a:rPr>
                <a:t>Persona</a:t>
              </a:r>
              <a:r>
                <a:rPr lang="es-CO" b="1" dirty="0" smtClean="0">
                  <a:solidFill>
                    <a:srgbClr val="002060"/>
                  </a:solidFill>
                </a:rPr>
                <a:t>l</a:t>
              </a:r>
              <a:endParaRPr lang="es-CO" b="1" dirty="0">
                <a:solidFill>
                  <a:srgbClr val="002060"/>
                </a:solidFill>
              </a:endParaRPr>
            </a:p>
          </p:txBody>
        </p:sp>
        <p:sp>
          <p:nvSpPr>
            <p:cNvPr id="34" name="CuadroTexto 33"/>
            <p:cNvSpPr txBox="1"/>
            <p:nvPr/>
          </p:nvSpPr>
          <p:spPr>
            <a:xfrm>
              <a:off x="5201617" y="6370574"/>
              <a:ext cx="712215" cy="369332"/>
            </a:xfrm>
            <a:prstGeom prst="rect">
              <a:avLst/>
            </a:prstGeom>
            <a:noFill/>
          </p:spPr>
          <p:txBody>
            <a:bodyPr wrap="square" rtlCol="0">
              <a:spAutoFit/>
            </a:bodyPr>
            <a:lstStyle/>
            <a:p>
              <a:r>
                <a:rPr lang="es-CO" b="1" dirty="0" smtClean="0">
                  <a:solidFill>
                    <a:srgbClr val="002060"/>
                  </a:solidFill>
                  <a:latin typeface="Comic Sans MS" panose="030F0702030302020204" pitchFamily="66" charset="0"/>
                </a:rPr>
                <a:t>fax</a:t>
              </a:r>
              <a:endParaRPr lang="es-CO" b="1" dirty="0">
                <a:solidFill>
                  <a:srgbClr val="002060"/>
                </a:solidFill>
                <a:latin typeface="Comic Sans MS" panose="030F0702030302020204" pitchFamily="66" charset="0"/>
              </a:endParaRPr>
            </a:p>
          </p:txBody>
        </p:sp>
        <p:sp>
          <p:nvSpPr>
            <p:cNvPr id="35" name="CuadroTexto 34"/>
            <p:cNvSpPr txBox="1"/>
            <p:nvPr/>
          </p:nvSpPr>
          <p:spPr>
            <a:xfrm>
              <a:off x="1157478" y="3513034"/>
              <a:ext cx="1288423" cy="369332"/>
            </a:xfrm>
            <a:prstGeom prst="rect">
              <a:avLst/>
            </a:prstGeom>
            <a:noFill/>
          </p:spPr>
          <p:txBody>
            <a:bodyPr wrap="square" rtlCol="0">
              <a:spAutoFit/>
            </a:bodyPr>
            <a:lstStyle/>
            <a:p>
              <a:r>
                <a:rPr lang="es-CO" b="1" dirty="0" smtClean="0">
                  <a:solidFill>
                    <a:srgbClr val="002060"/>
                  </a:solidFill>
                  <a:latin typeface="Comic Sans MS" panose="030F0702030302020204" pitchFamily="66" charset="0"/>
                </a:rPr>
                <a:t>15,242</a:t>
              </a:r>
              <a:endParaRPr lang="es-CO" b="1" dirty="0">
                <a:solidFill>
                  <a:srgbClr val="002060"/>
                </a:solidFill>
                <a:latin typeface="Comic Sans MS" panose="030F0702030302020204" pitchFamily="66" charset="0"/>
              </a:endParaRPr>
            </a:p>
          </p:txBody>
        </p:sp>
      </p:grpSp>
      <p:sp>
        <p:nvSpPr>
          <p:cNvPr id="37" name="CuadroTexto 36"/>
          <p:cNvSpPr txBox="1"/>
          <p:nvPr/>
        </p:nvSpPr>
        <p:spPr>
          <a:xfrm>
            <a:off x="2982186" y="4533029"/>
            <a:ext cx="1027593" cy="369332"/>
          </a:xfrm>
          <a:prstGeom prst="rect">
            <a:avLst/>
          </a:prstGeom>
          <a:noFill/>
        </p:spPr>
        <p:txBody>
          <a:bodyPr wrap="square" rtlCol="0">
            <a:spAutoFit/>
          </a:bodyPr>
          <a:lstStyle/>
          <a:p>
            <a:pPr algn="ctr"/>
            <a:r>
              <a:rPr lang="es-CO" b="1" dirty="0" smtClean="0">
                <a:solidFill>
                  <a:srgbClr val="002060"/>
                </a:solidFill>
                <a:latin typeface="Comic Sans MS" panose="030F0702030302020204" pitchFamily="66" charset="0"/>
              </a:rPr>
              <a:t>1,863</a:t>
            </a:r>
            <a:endParaRPr lang="es-CO" b="1" dirty="0">
              <a:solidFill>
                <a:srgbClr val="002060"/>
              </a:solidFill>
              <a:latin typeface="Comic Sans MS" panose="030F0702030302020204" pitchFamily="66" charset="0"/>
            </a:endParaRPr>
          </a:p>
        </p:txBody>
      </p:sp>
      <p:sp>
        <p:nvSpPr>
          <p:cNvPr id="39" name="CuadroTexto 38"/>
          <p:cNvSpPr txBox="1"/>
          <p:nvPr/>
        </p:nvSpPr>
        <p:spPr>
          <a:xfrm>
            <a:off x="4226139" y="5231054"/>
            <a:ext cx="879676" cy="369332"/>
          </a:xfrm>
          <a:prstGeom prst="rect">
            <a:avLst/>
          </a:prstGeom>
          <a:noFill/>
        </p:spPr>
        <p:txBody>
          <a:bodyPr wrap="square" rtlCol="0">
            <a:spAutoFit/>
          </a:bodyPr>
          <a:lstStyle/>
          <a:p>
            <a:pPr algn="ctr"/>
            <a:r>
              <a:rPr lang="es-CO" b="1" dirty="0" smtClean="0">
                <a:solidFill>
                  <a:srgbClr val="002060"/>
                </a:solidFill>
                <a:latin typeface="Comic Sans MS" panose="030F0702030302020204" pitchFamily="66" charset="0"/>
              </a:rPr>
              <a:t>254</a:t>
            </a:r>
            <a:endParaRPr lang="es-CO" b="1" dirty="0">
              <a:solidFill>
                <a:srgbClr val="002060"/>
              </a:solidFill>
              <a:latin typeface="Comic Sans MS" panose="030F0702030302020204" pitchFamily="66" charset="0"/>
            </a:endParaRPr>
          </a:p>
        </p:txBody>
      </p:sp>
      <p:sp>
        <p:nvSpPr>
          <p:cNvPr id="43" name="CuadroTexto 42"/>
          <p:cNvSpPr txBox="1"/>
          <p:nvPr/>
        </p:nvSpPr>
        <p:spPr>
          <a:xfrm>
            <a:off x="5266209" y="5548562"/>
            <a:ext cx="650369" cy="400110"/>
          </a:xfrm>
          <a:prstGeom prst="rect">
            <a:avLst/>
          </a:prstGeom>
          <a:noFill/>
        </p:spPr>
        <p:txBody>
          <a:bodyPr wrap="square" rtlCol="0">
            <a:spAutoFit/>
          </a:bodyPr>
          <a:lstStyle/>
          <a:p>
            <a:r>
              <a:rPr lang="es-CO" sz="2000" b="1" dirty="0" smtClean="0">
                <a:solidFill>
                  <a:srgbClr val="002060"/>
                </a:solidFill>
                <a:latin typeface="Comic Sans MS" panose="030F0702030302020204" pitchFamily="66" charset="0"/>
              </a:rPr>
              <a:t>10</a:t>
            </a:r>
            <a:endParaRPr lang="es-CO" sz="2000" b="1" dirty="0">
              <a:solidFill>
                <a:srgbClr val="002060"/>
              </a:solidFill>
              <a:latin typeface="Comic Sans MS" panose="030F0702030302020204" pitchFamily="66" charset="0"/>
            </a:endParaRPr>
          </a:p>
        </p:txBody>
      </p:sp>
      <p:sp>
        <p:nvSpPr>
          <p:cNvPr id="45" name="Rectángulo 44"/>
          <p:cNvSpPr/>
          <p:nvPr/>
        </p:nvSpPr>
        <p:spPr>
          <a:xfrm>
            <a:off x="-8698" y="1959329"/>
            <a:ext cx="6096000" cy="1200329"/>
          </a:xfrm>
          <a:prstGeom prst="rect">
            <a:avLst/>
          </a:prstGeom>
        </p:spPr>
        <p:txBody>
          <a:bodyPr>
            <a:spAutoFit/>
          </a:bodyPr>
          <a:lstStyle/>
          <a:p>
            <a:pPr algn="ctr"/>
            <a:r>
              <a:rPr lang="es-MX" b="1" dirty="0" smtClean="0">
                <a:solidFill>
                  <a:srgbClr val="002060"/>
                </a:solidFill>
                <a:latin typeface="Comic Sans MS" panose="030F0702030302020204" pitchFamily="66" charset="0"/>
              </a:rPr>
              <a:t>Consolidado</a:t>
            </a:r>
          </a:p>
          <a:p>
            <a:pPr algn="ctr"/>
            <a:endParaRPr lang="es-MX" b="1" dirty="0" smtClean="0">
              <a:solidFill>
                <a:srgbClr val="002060"/>
              </a:solidFill>
              <a:latin typeface="Comic Sans MS" panose="030F0702030302020204" pitchFamily="66" charset="0"/>
            </a:endParaRPr>
          </a:p>
          <a:p>
            <a:pPr algn="ctr"/>
            <a:r>
              <a:rPr lang="es-MX" dirty="0" smtClean="0">
                <a:solidFill>
                  <a:srgbClr val="002060"/>
                </a:solidFill>
                <a:latin typeface="Comic Sans MS" panose="030F0702030302020204" pitchFamily="66" charset="0"/>
              </a:rPr>
              <a:t>Durante </a:t>
            </a:r>
            <a:r>
              <a:rPr lang="es-MX" dirty="0">
                <a:solidFill>
                  <a:srgbClr val="002060"/>
                </a:solidFill>
                <a:latin typeface="Comic Sans MS" panose="030F0702030302020204" pitchFamily="66" charset="0"/>
              </a:rPr>
              <a:t>el año 2019, el Centro de Servicios gestionó el envío de 17.372 documentos de otros asuntos</a:t>
            </a:r>
            <a:endParaRPr lang="es-CO" dirty="0">
              <a:solidFill>
                <a:srgbClr val="002060"/>
              </a:solidFill>
              <a:latin typeface="Comic Sans MS" panose="030F0702030302020204" pitchFamily="66" charset="0"/>
            </a:endParaRPr>
          </a:p>
        </p:txBody>
      </p:sp>
      <p:sp>
        <p:nvSpPr>
          <p:cNvPr id="46" name="Rectángulo 45"/>
          <p:cNvSpPr/>
          <p:nvPr/>
        </p:nvSpPr>
        <p:spPr>
          <a:xfrm>
            <a:off x="6212323" y="2020457"/>
            <a:ext cx="6096000" cy="1200329"/>
          </a:xfrm>
          <a:prstGeom prst="rect">
            <a:avLst/>
          </a:prstGeom>
        </p:spPr>
        <p:txBody>
          <a:bodyPr>
            <a:spAutoFit/>
          </a:bodyPr>
          <a:lstStyle/>
          <a:p>
            <a:pPr algn="ctr"/>
            <a:r>
              <a:rPr lang="es-MX" b="1" dirty="0" smtClean="0">
                <a:solidFill>
                  <a:srgbClr val="002060"/>
                </a:solidFill>
                <a:latin typeface="Comic Sans MS" panose="030F0702030302020204" pitchFamily="66" charset="0"/>
              </a:rPr>
              <a:t>Medios de notificación</a:t>
            </a:r>
          </a:p>
          <a:p>
            <a:pPr algn="ctr"/>
            <a:endParaRPr lang="es-MX" b="1" dirty="0" smtClean="0">
              <a:solidFill>
                <a:srgbClr val="002060"/>
              </a:solidFill>
              <a:latin typeface="Comic Sans MS" panose="030F0702030302020204" pitchFamily="66" charset="0"/>
            </a:endParaRPr>
          </a:p>
          <a:p>
            <a:pPr algn="ctr"/>
            <a:r>
              <a:rPr lang="es-MX" dirty="0" smtClean="0">
                <a:solidFill>
                  <a:srgbClr val="002060"/>
                </a:solidFill>
                <a:latin typeface="Comic Sans MS" panose="030F0702030302020204" pitchFamily="66" charset="0"/>
              </a:rPr>
              <a:t>Se </a:t>
            </a:r>
            <a:r>
              <a:rPr lang="es-MX" dirty="0">
                <a:solidFill>
                  <a:srgbClr val="002060"/>
                </a:solidFill>
                <a:latin typeface="Comic Sans MS" panose="030F0702030302020204" pitchFamily="66" charset="0"/>
              </a:rPr>
              <a:t>presenta el detalle de los medios de notificación utilizados por el Centro de Servicios</a:t>
            </a:r>
            <a:endParaRPr lang="es-CO" dirty="0">
              <a:solidFill>
                <a:srgbClr val="002060"/>
              </a:solidFill>
              <a:latin typeface="Comic Sans MS" panose="030F0702030302020204" pitchFamily="66" charset="0"/>
            </a:endParaRPr>
          </a:p>
        </p:txBody>
      </p:sp>
      <p:cxnSp>
        <p:nvCxnSpPr>
          <p:cNvPr id="6" name="Conector recto 5"/>
          <p:cNvCxnSpPr/>
          <p:nvPr/>
        </p:nvCxnSpPr>
        <p:spPr>
          <a:xfrm>
            <a:off x="6277809" y="1718441"/>
            <a:ext cx="0" cy="448449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0528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0" y="0"/>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1569660"/>
          </a:xfrm>
          <a:prstGeom prst="rect">
            <a:avLst/>
          </a:prstGeom>
          <a:noFill/>
        </p:spPr>
        <p:txBody>
          <a:bodyPr wrap="square" rtlCol="0">
            <a:spAutoFit/>
          </a:bodyPr>
          <a:lstStyle/>
          <a:p>
            <a:r>
              <a:rPr lang="es-CO" sz="2400" b="1" dirty="0">
                <a:solidFill>
                  <a:schemeClr val="bg1"/>
                </a:solidFill>
                <a:latin typeface="Comic Sans MS" panose="030F0702030302020204" pitchFamily="66" charset="0"/>
              </a:rPr>
              <a:t>73,9Correspondencia%</a:t>
            </a: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pic>
        <p:nvPicPr>
          <p:cNvPr id="27" name="Imagen 26"/>
          <p:cNvPicPr>
            <a:picLocks noChangeAspect="1"/>
          </p:cNvPicPr>
          <p:nvPr/>
        </p:nvPicPr>
        <p:blipFill>
          <a:blip r:embed="rId3"/>
          <a:stretch>
            <a:fillRect/>
          </a:stretch>
        </p:blipFill>
        <p:spPr>
          <a:xfrm>
            <a:off x="211663" y="124853"/>
            <a:ext cx="1755800" cy="1902117"/>
          </a:xfrm>
          <a:prstGeom prst="rect">
            <a:avLst/>
          </a:prstGeom>
        </p:spPr>
      </p:pic>
      <p:pic>
        <p:nvPicPr>
          <p:cNvPr id="28" name="Imagen 27"/>
          <p:cNvPicPr>
            <a:picLocks noChangeAspect="1"/>
          </p:cNvPicPr>
          <p:nvPr/>
        </p:nvPicPr>
        <p:blipFill>
          <a:blip r:embed="rId4"/>
          <a:stretch>
            <a:fillRect/>
          </a:stretch>
        </p:blipFill>
        <p:spPr>
          <a:xfrm>
            <a:off x="8534003" y="5574274"/>
            <a:ext cx="3292125" cy="1066892"/>
          </a:xfrm>
          <a:prstGeom prst="rect">
            <a:avLst/>
          </a:prstGeom>
        </p:spPr>
      </p:pic>
      <p:pic>
        <p:nvPicPr>
          <p:cNvPr id="6" name="Imagen 5"/>
          <p:cNvPicPr>
            <a:picLocks noChangeAspect="1"/>
          </p:cNvPicPr>
          <p:nvPr/>
        </p:nvPicPr>
        <p:blipFill>
          <a:blip r:embed="rId5"/>
          <a:stretch>
            <a:fillRect/>
          </a:stretch>
        </p:blipFill>
        <p:spPr>
          <a:xfrm>
            <a:off x="712304" y="1821831"/>
            <a:ext cx="5938019" cy="1874852"/>
          </a:xfrm>
          <a:prstGeom prst="rect">
            <a:avLst/>
          </a:prstGeom>
        </p:spPr>
      </p:pic>
      <p:pic>
        <p:nvPicPr>
          <p:cNvPr id="12" name="Imagen 11"/>
          <p:cNvPicPr>
            <a:picLocks noChangeAspect="1"/>
          </p:cNvPicPr>
          <p:nvPr/>
        </p:nvPicPr>
        <p:blipFill>
          <a:blip r:embed="rId6"/>
          <a:stretch>
            <a:fillRect/>
          </a:stretch>
        </p:blipFill>
        <p:spPr>
          <a:xfrm>
            <a:off x="7601145" y="2350419"/>
            <a:ext cx="3189661" cy="2538120"/>
          </a:xfrm>
          <a:prstGeom prst="rect">
            <a:avLst/>
          </a:prstGeom>
        </p:spPr>
      </p:pic>
      <p:pic>
        <p:nvPicPr>
          <p:cNvPr id="19" name="Imagen 18"/>
          <p:cNvPicPr>
            <a:picLocks noChangeAspect="1"/>
          </p:cNvPicPr>
          <p:nvPr/>
        </p:nvPicPr>
        <p:blipFill rotWithShape="1">
          <a:blip r:embed="rId7"/>
          <a:srcRect l="12133" r="12430"/>
          <a:stretch/>
        </p:blipFill>
        <p:spPr>
          <a:xfrm>
            <a:off x="8961832" y="4085100"/>
            <a:ext cx="728403" cy="844169"/>
          </a:xfrm>
          <a:prstGeom prst="rect">
            <a:avLst/>
          </a:prstGeom>
        </p:spPr>
      </p:pic>
    </p:spTree>
    <p:extLst>
      <p:ext uri="{BB962C8B-B14F-4D97-AF65-F5344CB8AC3E}">
        <p14:creationId xmlns:p14="http://schemas.microsoft.com/office/powerpoint/2010/main" val="19757458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98913" y="72724"/>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1569660"/>
          </a:xfrm>
          <a:prstGeom prst="rect">
            <a:avLst/>
          </a:prstGeom>
          <a:noFill/>
        </p:spPr>
        <p:txBody>
          <a:bodyPr wrap="square" rtlCol="0">
            <a:spAutoFit/>
          </a:bodyPr>
          <a:lstStyle/>
          <a:p>
            <a:r>
              <a:rPr lang="es-CO" sz="2400" b="1" dirty="0">
                <a:solidFill>
                  <a:schemeClr val="bg1"/>
                </a:solidFill>
                <a:latin typeface="Comic Sans MS" panose="030F0702030302020204" pitchFamily="66" charset="0"/>
              </a:rPr>
              <a:t>73,9Correspondencia%</a:t>
            </a: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pic>
        <p:nvPicPr>
          <p:cNvPr id="6" name="Imagen 5"/>
          <p:cNvPicPr>
            <a:picLocks noChangeAspect="1"/>
          </p:cNvPicPr>
          <p:nvPr/>
        </p:nvPicPr>
        <p:blipFill>
          <a:blip r:embed="rId3"/>
          <a:stretch>
            <a:fillRect/>
          </a:stretch>
        </p:blipFill>
        <p:spPr>
          <a:xfrm>
            <a:off x="712304" y="1821831"/>
            <a:ext cx="5938019" cy="1874852"/>
          </a:xfrm>
          <a:prstGeom prst="rect">
            <a:avLst/>
          </a:prstGeom>
        </p:spPr>
      </p:pic>
      <p:sp>
        <p:nvSpPr>
          <p:cNvPr id="4" name="Rectángulo 3"/>
          <p:cNvSpPr/>
          <p:nvPr/>
        </p:nvSpPr>
        <p:spPr>
          <a:xfrm>
            <a:off x="6934744" y="3351585"/>
            <a:ext cx="4759074" cy="2031325"/>
          </a:xfrm>
          <a:prstGeom prst="rect">
            <a:avLst/>
          </a:prstGeom>
        </p:spPr>
        <p:txBody>
          <a:bodyPr wrap="square">
            <a:spAutoFit/>
          </a:bodyPr>
          <a:lstStyle/>
          <a:p>
            <a:pPr algn="ctr"/>
            <a:r>
              <a:rPr lang="es-MX" b="1" dirty="0" smtClean="0">
                <a:solidFill>
                  <a:srgbClr val="002060"/>
                </a:solidFill>
                <a:latin typeface="Comic Sans MS" panose="030F0702030302020204" pitchFamily="66" charset="0"/>
              </a:rPr>
              <a:t>Fuentes de información</a:t>
            </a:r>
          </a:p>
          <a:p>
            <a:pPr algn="ctr"/>
            <a:r>
              <a:rPr lang="es-MX" b="1" dirty="0" smtClean="0">
                <a:solidFill>
                  <a:srgbClr val="002060"/>
                </a:solidFill>
                <a:latin typeface="Comic Sans MS" panose="030F0702030302020204" pitchFamily="66" charset="0"/>
              </a:rPr>
              <a:t>Los datos estadísticos </a:t>
            </a:r>
            <a:r>
              <a:rPr lang="es-MX" b="1" dirty="0">
                <a:solidFill>
                  <a:srgbClr val="002060"/>
                </a:solidFill>
                <a:latin typeface="Comic Sans MS" panose="030F0702030302020204" pitchFamily="66" charset="0"/>
              </a:rPr>
              <a:t>definidos a continuación son tomados de: </a:t>
            </a:r>
            <a:endParaRPr lang="es-MX" b="1" dirty="0" smtClean="0">
              <a:solidFill>
                <a:srgbClr val="002060"/>
              </a:solidFill>
              <a:latin typeface="Comic Sans MS" panose="030F0702030302020204" pitchFamily="66" charset="0"/>
            </a:endParaRPr>
          </a:p>
          <a:p>
            <a:pPr algn="ctr"/>
            <a:endParaRPr lang="es-MX" b="1" dirty="0">
              <a:solidFill>
                <a:srgbClr val="002060"/>
              </a:solidFill>
              <a:latin typeface="Comic Sans MS" panose="030F0702030302020204" pitchFamily="66" charset="0"/>
            </a:endParaRPr>
          </a:p>
          <a:p>
            <a:endParaRPr lang="es-MX" b="1" dirty="0" smtClean="0">
              <a:solidFill>
                <a:srgbClr val="002060"/>
              </a:solidFill>
              <a:latin typeface="Comic Sans MS" panose="030F0702030302020204" pitchFamily="66" charset="0"/>
            </a:endParaRPr>
          </a:p>
          <a:p>
            <a:r>
              <a:rPr lang="es-MX" b="1" dirty="0" smtClean="0">
                <a:solidFill>
                  <a:srgbClr val="002060"/>
                </a:solidFill>
                <a:latin typeface="Comic Sans MS" panose="030F0702030302020204" pitchFamily="66" charset="0"/>
              </a:rPr>
              <a:t>Módulo </a:t>
            </a:r>
            <a:r>
              <a:rPr lang="es-MX" b="1" dirty="0">
                <a:solidFill>
                  <a:srgbClr val="002060"/>
                </a:solidFill>
                <a:latin typeface="Comic Sans MS" panose="030F0702030302020204" pitchFamily="66" charset="0"/>
              </a:rPr>
              <a:t>SIDOJU de la Intranet del </a:t>
            </a:r>
            <a:r>
              <a:rPr lang="es-MX" b="1" dirty="0" smtClean="0">
                <a:solidFill>
                  <a:srgbClr val="002060"/>
                </a:solidFill>
                <a:latin typeface="Comic Sans MS" panose="030F0702030302020204" pitchFamily="66" charset="0"/>
              </a:rPr>
              <a:t>    Centro </a:t>
            </a:r>
            <a:r>
              <a:rPr lang="es-MX" b="1" dirty="0">
                <a:solidFill>
                  <a:srgbClr val="002060"/>
                </a:solidFill>
                <a:latin typeface="Comic Sans MS" panose="030F0702030302020204" pitchFamily="66" charset="0"/>
              </a:rPr>
              <a:t>de Servicios </a:t>
            </a:r>
            <a:endParaRPr lang="es-CO" b="1" dirty="0">
              <a:solidFill>
                <a:srgbClr val="002060"/>
              </a:solidFill>
              <a:latin typeface="Comic Sans MS" panose="030F0702030302020204" pitchFamily="66" charset="0"/>
            </a:endParaRPr>
          </a:p>
        </p:txBody>
      </p:sp>
      <p:pic>
        <p:nvPicPr>
          <p:cNvPr id="10" name="Imagen 9"/>
          <p:cNvPicPr>
            <a:picLocks noChangeAspect="1"/>
          </p:cNvPicPr>
          <p:nvPr/>
        </p:nvPicPr>
        <p:blipFill>
          <a:blip r:embed="rId4"/>
          <a:stretch>
            <a:fillRect/>
          </a:stretch>
        </p:blipFill>
        <p:spPr>
          <a:xfrm>
            <a:off x="6285034" y="4638436"/>
            <a:ext cx="640135" cy="603556"/>
          </a:xfrm>
          <a:prstGeom prst="rect">
            <a:avLst/>
          </a:prstGeom>
        </p:spPr>
      </p:pic>
      <p:pic>
        <p:nvPicPr>
          <p:cNvPr id="35" name="Imagen 34"/>
          <p:cNvPicPr>
            <a:picLocks noChangeAspect="1"/>
          </p:cNvPicPr>
          <p:nvPr/>
        </p:nvPicPr>
        <p:blipFill>
          <a:blip r:embed="rId5"/>
          <a:stretch>
            <a:fillRect/>
          </a:stretch>
        </p:blipFill>
        <p:spPr>
          <a:xfrm>
            <a:off x="211663" y="124853"/>
            <a:ext cx="1755800" cy="1902117"/>
          </a:xfrm>
          <a:prstGeom prst="rect">
            <a:avLst/>
          </a:prstGeom>
        </p:spPr>
      </p:pic>
      <p:pic>
        <p:nvPicPr>
          <p:cNvPr id="36" name="Imagen 35"/>
          <p:cNvPicPr>
            <a:picLocks noChangeAspect="1"/>
          </p:cNvPicPr>
          <p:nvPr/>
        </p:nvPicPr>
        <p:blipFill>
          <a:blip r:embed="rId6"/>
          <a:stretch>
            <a:fillRect/>
          </a:stretch>
        </p:blipFill>
        <p:spPr>
          <a:xfrm>
            <a:off x="8534003" y="5574274"/>
            <a:ext cx="3292125" cy="1066892"/>
          </a:xfrm>
          <a:prstGeom prst="rect">
            <a:avLst/>
          </a:prstGeom>
        </p:spPr>
      </p:pic>
    </p:spTree>
    <p:extLst>
      <p:ext uri="{BB962C8B-B14F-4D97-AF65-F5344CB8AC3E}">
        <p14:creationId xmlns:p14="http://schemas.microsoft.com/office/powerpoint/2010/main" val="29793280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426627" y="-100408"/>
            <a:ext cx="13929852" cy="6854827"/>
            <a:chOff x="-1414435" y="3173"/>
            <a:chExt cx="13929852" cy="6854827"/>
          </a:xfrm>
        </p:grpSpPr>
        <p:grpSp>
          <p:nvGrpSpPr>
            <p:cNvPr id="5" name="Grupo 4"/>
            <p:cNvGrpSpPr/>
            <p:nvPr/>
          </p:nvGrpSpPr>
          <p:grpSpPr>
            <a:xfrm>
              <a:off x="-98914" y="73373"/>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pic>
          <p:nvPicPr>
            <p:cNvPr id="12" name="Imagen 11"/>
            <p:cNvPicPr>
              <a:picLocks noChangeAspect="1"/>
            </p:cNvPicPr>
            <p:nvPr/>
          </p:nvPicPr>
          <p:blipFill>
            <a:blip r:embed="rId3"/>
            <a:stretch>
              <a:fillRect/>
            </a:stretch>
          </p:blipFill>
          <p:spPr>
            <a:xfrm>
              <a:off x="-1414435" y="3173"/>
              <a:ext cx="5932026" cy="1384361"/>
            </a:xfrm>
            <a:prstGeom prst="rect">
              <a:avLst/>
            </a:prstGeom>
          </p:spPr>
        </p:pic>
        <p:pic>
          <p:nvPicPr>
            <p:cNvPr id="19" name="Imagen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9410" y="2156623"/>
              <a:ext cx="5826026" cy="3079752"/>
            </a:xfrm>
            <a:prstGeom prst="rect">
              <a:avLst/>
            </a:prstGeom>
          </p:spPr>
        </p:pic>
        <p:sp>
          <p:nvSpPr>
            <p:cNvPr id="45" name="Rectángulo 44"/>
            <p:cNvSpPr/>
            <p:nvPr/>
          </p:nvSpPr>
          <p:spPr>
            <a:xfrm>
              <a:off x="5971344" y="5373373"/>
              <a:ext cx="6096000" cy="1077218"/>
            </a:xfrm>
            <a:prstGeom prst="rect">
              <a:avLst/>
            </a:prstGeom>
          </p:spPr>
          <p:txBody>
            <a:bodyPr>
              <a:spAutoFit/>
            </a:bodyPr>
            <a:lstStyle/>
            <a:p>
              <a:pPr algn="ctr"/>
              <a:r>
                <a:rPr lang="es-MX" sz="1600" dirty="0">
                  <a:solidFill>
                    <a:srgbClr val="002060"/>
                  </a:solidFill>
                  <a:latin typeface="Comic Sans MS" panose="030F0702030302020204" pitchFamily="66" charset="0"/>
                </a:rPr>
                <a:t>Se puede evidenciar que el promedio diario de ingreso de documentos viene presentando un incremento año tras año. Sin embargo, para el último período analizado, hubo un decremento de aproximadamente 3%</a:t>
              </a: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830997"/>
            </a:xfrm>
            <a:prstGeom prst="rect">
              <a:avLst/>
            </a:prstGeom>
            <a:noFill/>
          </p:spPr>
          <p:txBody>
            <a:bodyPr wrap="square" rtlCol="0">
              <a:spAutoFit/>
            </a:bodyPr>
            <a:lstStyle/>
            <a:p>
              <a:pPr algn="ctr"/>
              <a:r>
                <a:rPr lang="es-CO" sz="1600" dirty="0" smtClean="0">
                  <a:solidFill>
                    <a:srgbClr val="002060"/>
                  </a:solidFill>
                  <a:latin typeface="Comic Sans MS" panose="030F0702030302020204" pitchFamily="66" charset="0"/>
                </a:rPr>
                <a:t>El Centro de Servicios recibió un total de 100.635 documentos con destino a los juzgados civiles y de familia, con un promedio diario de 447 documentos  </a:t>
              </a:r>
              <a:endParaRPr lang="es-CO" sz="1600" dirty="0">
                <a:solidFill>
                  <a:srgbClr val="002060"/>
                </a:solidFill>
                <a:latin typeface="Comic Sans MS" panose="030F0702030302020204" pitchFamily="66" charset="0"/>
              </a:endParaRPr>
            </a:p>
          </p:txBody>
        </p:sp>
      </p:grpSp>
      <p:grpSp>
        <p:nvGrpSpPr>
          <p:cNvPr id="48" name="Grupo 4"/>
          <p:cNvGrpSpPr/>
          <p:nvPr/>
        </p:nvGrpSpPr>
        <p:grpSpPr>
          <a:xfrm>
            <a:off x="504168" y="2505217"/>
            <a:ext cx="3540402" cy="3003504"/>
            <a:chOff x="4918711" y="1481929"/>
            <a:chExt cx="3540402" cy="3003504"/>
          </a:xfrm>
        </p:grpSpPr>
        <p:grpSp>
          <p:nvGrpSpPr>
            <p:cNvPr id="51" name="Grupo 5"/>
            <p:cNvGrpSpPr/>
            <p:nvPr/>
          </p:nvGrpSpPr>
          <p:grpSpPr>
            <a:xfrm>
              <a:off x="5088564" y="1481929"/>
              <a:ext cx="3370549" cy="3003504"/>
              <a:chOff x="5670456" y="935310"/>
              <a:chExt cx="3370549" cy="3003504"/>
            </a:xfrm>
          </p:grpSpPr>
          <p:grpSp>
            <p:nvGrpSpPr>
              <p:cNvPr id="53" name="Grupo 7"/>
              <p:cNvGrpSpPr/>
              <p:nvPr/>
            </p:nvGrpSpPr>
            <p:grpSpPr>
              <a:xfrm>
                <a:off x="5985163" y="935310"/>
                <a:ext cx="2889129" cy="3003504"/>
                <a:chOff x="5777344" y="1007918"/>
                <a:chExt cx="2889129" cy="3003504"/>
              </a:xfrm>
            </p:grpSpPr>
            <p:sp>
              <p:nvSpPr>
                <p:cNvPr id="57" name="Lágrima 56"/>
                <p:cNvSpPr/>
                <p:nvPr/>
              </p:nvSpPr>
              <p:spPr>
                <a:xfrm rot="10800000">
                  <a:off x="7232528" y="1007918"/>
                  <a:ext cx="1433945" cy="1466182"/>
                </a:xfrm>
                <a:prstGeom prst="teardrop">
                  <a:avLst/>
                </a:prstGeom>
                <a:solidFill>
                  <a:srgbClr val="33CC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s-ES" dirty="0"/>
                </a:p>
              </p:txBody>
            </p:sp>
            <p:sp>
              <p:nvSpPr>
                <p:cNvPr id="58" name="Lágrima 57"/>
                <p:cNvSpPr/>
                <p:nvPr/>
              </p:nvSpPr>
              <p:spPr>
                <a:xfrm rot="10800000" flipH="1">
                  <a:off x="5777344" y="1546646"/>
                  <a:ext cx="1288471" cy="1298863"/>
                </a:xfrm>
                <a:prstGeom prst="teardrop">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Lágrima 61"/>
                <p:cNvSpPr/>
                <p:nvPr/>
              </p:nvSpPr>
              <p:spPr>
                <a:xfrm rot="10800000">
                  <a:off x="7230044" y="2300648"/>
                  <a:ext cx="1195411" cy="1190519"/>
                </a:xfrm>
                <a:prstGeom prst="teardrop">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Lágrima 62"/>
                <p:cNvSpPr/>
                <p:nvPr/>
              </p:nvSpPr>
              <p:spPr>
                <a:xfrm rot="10800000" flipH="1">
                  <a:off x="6114818" y="2606469"/>
                  <a:ext cx="950997" cy="950371"/>
                </a:xfrm>
                <a:prstGeom prst="teardrop">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Lágrima 63"/>
                <p:cNvSpPr/>
                <p:nvPr/>
              </p:nvSpPr>
              <p:spPr>
                <a:xfrm rot="10800000">
                  <a:off x="7230044" y="3355453"/>
                  <a:ext cx="613060" cy="655969"/>
                </a:xfrm>
                <a:prstGeom prst="teardrop">
                  <a:avLst/>
                </a:prstGeom>
                <a:solidFill>
                  <a:srgbClr val="9933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Conector 64"/>
                <p:cNvSpPr/>
                <p:nvPr/>
              </p:nvSpPr>
              <p:spPr>
                <a:xfrm>
                  <a:off x="7587871" y="3338256"/>
                  <a:ext cx="303787" cy="305821"/>
                </a:xfrm>
                <a:prstGeom prst="flowChartConnector">
                  <a:avLst/>
                </a:prstGeom>
                <a:solidFill>
                  <a:srgbClr val="33CC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Conector 65"/>
                <p:cNvSpPr/>
                <p:nvPr/>
              </p:nvSpPr>
              <p:spPr>
                <a:xfrm>
                  <a:off x="8283021" y="1055287"/>
                  <a:ext cx="335974" cy="351576"/>
                </a:xfrm>
                <a:prstGeom prst="flowChartConnector">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Conector 66"/>
                <p:cNvSpPr/>
                <p:nvPr/>
              </p:nvSpPr>
              <p:spPr>
                <a:xfrm>
                  <a:off x="6224509" y="1381469"/>
                  <a:ext cx="355776" cy="375979"/>
                </a:xfrm>
                <a:prstGeom prst="flowChartConnector">
                  <a:avLst/>
                </a:prstGeom>
                <a:solidFill>
                  <a:srgbClr val="9933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Conector 67"/>
                <p:cNvSpPr/>
                <p:nvPr/>
              </p:nvSpPr>
              <p:spPr>
                <a:xfrm>
                  <a:off x="8240965" y="2546620"/>
                  <a:ext cx="344272" cy="348849"/>
                </a:xfrm>
                <a:prstGeom prst="flowChartConnector">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Conector 68"/>
                <p:cNvSpPr/>
                <p:nvPr/>
              </p:nvSpPr>
              <p:spPr>
                <a:xfrm>
                  <a:off x="6624370" y="2484938"/>
                  <a:ext cx="270164" cy="289550"/>
                </a:xfrm>
                <a:prstGeom prst="flowChartConnector">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54" name="CuadroTexto 53"/>
              <p:cNvSpPr txBox="1"/>
              <p:nvPr/>
            </p:nvSpPr>
            <p:spPr>
              <a:xfrm>
                <a:off x="7596668" y="1238973"/>
                <a:ext cx="1444337" cy="923330"/>
              </a:xfrm>
              <a:prstGeom prst="rect">
                <a:avLst/>
              </a:prstGeom>
              <a:noFill/>
            </p:spPr>
            <p:txBody>
              <a:bodyPr wrap="square" rtlCol="0">
                <a:spAutoFit/>
              </a:bodyPr>
              <a:lstStyle/>
              <a:p>
                <a:r>
                  <a:rPr lang="es-CO" b="1" dirty="0">
                    <a:solidFill>
                      <a:schemeClr val="bg1"/>
                    </a:solidFill>
                    <a:effectLst>
                      <a:outerShdw blurRad="38100" dist="38100" dir="2700000" algn="tl">
                        <a:srgbClr val="000000">
                          <a:alpha val="43137"/>
                        </a:srgbClr>
                      </a:outerShdw>
                    </a:effectLst>
                    <a:latin typeface="Corbel" panose="020B0503020204020204" pitchFamily="34" charset="0"/>
                  </a:rPr>
                  <a:t>Civil Municipal</a:t>
                </a:r>
              </a:p>
              <a:p>
                <a:r>
                  <a:rPr lang="es-CO" dirty="0" smtClean="0">
                    <a:solidFill>
                      <a:schemeClr val="bg1"/>
                    </a:solidFill>
                    <a:effectLst>
                      <a:outerShdw blurRad="38100" dist="38100" dir="2700000" algn="tl">
                        <a:srgbClr val="000000">
                          <a:alpha val="43137"/>
                        </a:srgbClr>
                      </a:outerShdw>
                    </a:effectLst>
                    <a:latin typeface="Corbel" panose="020B0503020204020204" pitchFamily="34" charset="0"/>
                  </a:rPr>
                  <a:t>66.227</a:t>
                </a:r>
                <a:endParaRPr lang="es-ES" dirty="0">
                  <a:solidFill>
                    <a:schemeClr val="bg1"/>
                  </a:solidFill>
                  <a:effectLst>
                    <a:outerShdw blurRad="38100" dist="38100" dir="2700000" algn="tl">
                      <a:srgbClr val="000000">
                        <a:alpha val="43137"/>
                      </a:srgbClr>
                    </a:outerShdw>
                  </a:effectLst>
                  <a:latin typeface="Corbel" panose="020B0503020204020204" pitchFamily="34" charset="0"/>
                </a:endParaRPr>
              </a:p>
            </p:txBody>
          </p:sp>
          <p:sp>
            <p:nvSpPr>
              <p:cNvPr id="55" name="CuadroTexto 54"/>
              <p:cNvSpPr txBox="1"/>
              <p:nvPr/>
            </p:nvSpPr>
            <p:spPr>
              <a:xfrm>
                <a:off x="5670456" y="1757099"/>
                <a:ext cx="1444337" cy="646331"/>
              </a:xfrm>
              <a:prstGeom prst="rect">
                <a:avLst/>
              </a:prstGeom>
              <a:noFill/>
            </p:spPr>
            <p:txBody>
              <a:bodyPr wrap="square" rtlCol="0">
                <a:spAutoFit/>
              </a:bodyPr>
              <a:lstStyle/>
              <a:p>
                <a:pPr algn="r"/>
                <a:r>
                  <a:rPr lang="es-CO" b="1" dirty="0">
                    <a:solidFill>
                      <a:schemeClr val="bg1"/>
                    </a:solidFill>
                    <a:effectLst>
                      <a:outerShdw blurRad="38100" dist="38100" dir="2700000" algn="tl">
                        <a:srgbClr val="000000">
                          <a:alpha val="43137"/>
                        </a:srgbClr>
                      </a:outerShdw>
                    </a:effectLst>
                    <a:latin typeface="Corbel" panose="020B0503020204020204" pitchFamily="34" charset="0"/>
                  </a:rPr>
                  <a:t>Familia</a:t>
                </a:r>
              </a:p>
              <a:p>
                <a:pPr algn="r"/>
                <a:r>
                  <a:rPr lang="es-CO" dirty="0" smtClean="0">
                    <a:solidFill>
                      <a:schemeClr val="bg1"/>
                    </a:solidFill>
                    <a:effectLst>
                      <a:outerShdw blurRad="38100" dist="38100" dir="2700000" algn="tl">
                        <a:srgbClr val="000000">
                          <a:alpha val="43137"/>
                        </a:srgbClr>
                      </a:outerShdw>
                    </a:effectLst>
                    <a:latin typeface="Corbel" panose="020B0503020204020204" pitchFamily="34" charset="0"/>
                  </a:rPr>
                  <a:t>19.305</a:t>
                </a:r>
                <a:endParaRPr lang="es-ES" dirty="0">
                  <a:solidFill>
                    <a:schemeClr val="bg1"/>
                  </a:solidFill>
                  <a:effectLst>
                    <a:outerShdw blurRad="38100" dist="38100" dir="2700000" algn="tl">
                      <a:srgbClr val="000000">
                        <a:alpha val="43137"/>
                      </a:srgbClr>
                    </a:outerShdw>
                  </a:effectLst>
                  <a:latin typeface="Corbel" panose="020B0503020204020204" pitchFamily="34" charset="0"/>
                </a:endParaRPr>
              </a:p>
            </p:txBody>
          </p:sp>
          <p:sp>
            <p:nvSpPr>
              <p:cNvPr id="56" name="CuadroTexto 55"/>
              <p:cNvSpPr txBox="1"/>
              <p:nvPr/>
            </p:nvSpPr>
            <p:spPr>
              <a:xfrm>
                <a:off x="7549477" y="2371305"/>
                <a:ext cx="1100000" cy="923330"/>
              </a:xfrm>
              <a:prstGeom prst="rect">
                <a:avLst/>
              </a:prstGeom>
              <a:noFill/>
            </p:spPr>
            <p:txBody>
              <a:bodyPr wrap="square" rtlCol="0">
                <a:spAutoFit/>
              </a:bodyPr>
              <a:lstStyle/>
              <a:p>
                <a:r>
                  <a:rPr lang="es-CO" b="1" dirty="0">
                    <a:solidFill>
                      <a:schemeClr val="bg1"/>
                    </a:solidFill>
                    <a:effectLst>
                      <a:outerShdw blurRad="38100" dist="38100" dir="2700000" algn="tl">
                        <a:srgbClr val="000000">
                          <a:alpha val="43137"/>
                        </a:srgbClr>
                      </a:outerShdw>
                    </a:effectLst>
                    <a:latin typeface="Corbel" panose="020B0503020204020204" pitchFamily="34" charset="0"/>
                  </a:rPr>
                  <a:t>Civil </a:t>
                </a:r>
              </a:p>
              <a:p>
                <a:r>
                  <a:rPr lang="es-CO" b="1" dirty="0">
                    <a:solidFill>
                      <a:schemeClr val="bg1"/>
                    </a:solidFill>
                    <a:effectLst>
                      <a:outerShdw blurRad="38100" dist="38100" dir="2700000" algn="tl">
                        <a:srgbClr val="000000">
                          <a:alpha val="43137"/>
                        </a:srgbClr>
                      </a:outerShdw>
                    </a:effectLst>
                    <a:latin typeface="Corbel" panose="020B0503020204020204" pitchFamily="34" charset="0"/>
                  </a:rPr>
                  <a:t>Circuito</a:t>
                </a:r>
              </a:p>
              <a:p>
                <a:r>
                  <a:rPr lang="es-CO" dirty="0" smtClean="0">
                    <a:solidFill>
                      <a:schemeClr val="bg1"/>
                    </a:solidFill>
                    <a:effectLst>
                      <a:outerShdw blurRad="38100" dist="38100" dir="2700000" algn="tl">
                        <a:srgbClr val="000000">
                          <a:alpha val="43137"/>
                        </a:srgbClr>
                      </a:outerShdw>
                    </a:effectLst>
                    <a:latin typeface="Corbel" panose="020B0503020204020204" pitchFamily="34" charset="0"/>
                  </a:rPr>
                  <a:t>15.103</a:t>
                </a:r>
                <a:endParaRPr lang="es-ES" dirty="0">
                  <a:solidFill>
                    <a:schemeClr val="bg1"/>
                  </a:solidFill>
                  <a:effectLst>
                    <a:outerShdw blurRad="38100" dist="38100" dir="2700000" algn="tl">
                      <a:srgbClr val="000000">
                        <a:alpha val="43137"/>
                      </a:srgbClr>
                    </a:outerShdw>
                  </a:effectLst>
                  <a:latin typeface="Corbel" panose="020B0503020204020204" pitchFamily="34" charset="0"/>
                </a:endParaRPr>
              </a:p>
            </p:txBody>
          </p:sp>
        </p:grpSp>
        <p:sp>
          <p:nvSpPr>
            <p:cNvPr id="52" name="CuadroTexto 51"/>
            <p:cNvSpPr txBox="1"/>
            <p:nvPr/>
          </p:nvSpPr>
          <p:spPr>
            <a:xfrm>
              <a:off x="4918711" y="3378930"/>
              <a:ext cx="1793681" cy="369332"/>
            </a:xfrm>
            <a:prstGeom prst="rect">
              <a:avLst/>
            </a:prstGeom>
            <a:noFill/>
          </p:spPr>
          <p:txBody>
            <a:bodyPr wrap="square" rtlCol="0">
              <a:spAutoFit/>
            </a:bodyPr>
            <a:lstStyle/>
            <a:p>
              <a:pPr algn="r"/>
              <a:r>
                <a:rPr lang="es-CO" b="1" dirty="0">
                  <a:solidFill>
                    <a:schemeClr val="tx1">
                      <a:lumMod val="65000"/>
                      <a:lumOff val="35000"/>
                    </a:schemeClr>
                  </a:solidFill>
                  <a:effectLst>
                    <a:outerShdw blurRad="38100" dist="38100" dir="2700000" algn="tl">
                      <a:srgbClr val="000000">
                        <a:alpha val="43137"/>
                      </a:srgbClr>
                    </a:outerShdw>
                  </a:effectLst>
                  <a:latin typeface="Corbel" panose="020B0503020204020204" pitchFamily="34" charset="0"/>
                </a:rPr>
                <a:t>CONSOLIDADO</a:t>
              </a:r>
            </a:p>
          </p:txBody>
        </p:sp>
      </p:grpSp>
      <p:sp>
        <p:nvSpPr>
          <p:cNvPr id="4" name="CuadroTexto 3"/>
          <p:cNvSpPr txBox="1"/>
          <p:nvPr/>
        </p:nvSpPr>
        <p:spPr>
          <a:xfrm>
            <a:off x="928162" y="4604474"/>
            <a:ext cx="1637443" cy="523220"/>
          </a:xfrm>
          <a:prstGeom prst="rect">
            <a:avLst/>
          </a:prstGeom>
          <a:noFill/>
        </p:spPr>
        <p:txBody>
          <a:bodyPr wrap="square" rtlCol="0">
            <a:spAutoFit/>
          </a:bodyPr>
          <a:lstStyle/>
          <a:p>
            <a:r>
              <a:rPr lang="es-ES_tradnl" sz="2800" b="1" smtClean="0">
                <a:solidFill>
                  <a:schemeClr val="tx1">
                    <a:lumMod val="65000"/>
                    <a:lumOff val="35000"/>
                  </a:schemeClr>
                </a:solidFill>
                <a:latin typeface="Corbel" charset="0"/>
                <a:ea typeface="Corbel" charset="0"/>
                <a:cs typeface="Corbel" charset="0"/>
              </a:rPr>
              <a:t>100.635</a:t>
            </a:r>
            <a:endParaRPr lang="es-ES_tradnl" sz="2800" b="1">
              <a:solidFill>
                <a:schemeClr val="tx1">
                  <a:lumMod val="65000"/>
                  <a:lumOff val="35000"/>
                </a:schemeClr>
              </a:solidFill>
              <a:latin typeface="Corbel" charset="0"/>
              <a:ea typeface="Corbel" charset="0"/>
              <a:cs typeface="Corbel" charset="0"/>
            </a:endParaRPr>
          </a:p>
        </p:txBody>
      </p:sp>
    </p:spTree>
    <p:extLst>
      <p:ext uri="{BB962C8B-B14F-4D97-AF65-F5344CB8AC3E}">
        <p14:creationId xmlns:p14="http://schemas.microsoft.com/office/powerpoint/2010/main" val="34688867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47681" y="35838"/>
            <a:ext cx="12614331" cy="5728690"/>
            <a:chOff x="-175359" y="149073"/>
            <a:chExt cx="12614331" cy="5728690"/>
          </a:xfrm>
        </p:grpSpPr>
        <p:grpSp>
          <p:nvGrpSpPr>
            <p:cNvPr id="11" name="Grupo 10"/>
            <p:cNvGrpSpPr/>
            <p:nvPr/>
          </p:nvGrpSpPr>
          <p:grpSpPr>
            <a:xfrm>
              <a:off x="-175359" y="149073"/>
              <a:ext cx="12614331" cy="5205332"/>
              <a:chOff x="28541" y="172872"/>
              <a:chExt cx="12614331" cy="5205332"/>
            </a:xfrm>
          </p:grpSpPr>
          <p:grpSp>
            <p:nvGrpSpPr>
              <p:cNvPr id="15" name="Grupo 14"/>
              <p:cNvGrpSpPr/>
              <p:nvPr/>
            </p:nvGrpSpPr>
            <p:grpSpPr>
              <a:xfrm>
                <a:off x="28541" y="172872"/>
                <a:ext cx="12614331" cy="5205332"/>
                <a:chOff x="80792" y="508697"/>
                <a:chExt cx="12614331" cy="5205332"/>
              </a:xfrm>
            </p:grpSpPr>
            <p:grpSp>
              <p:nvGrpSpPr>
                <p:cNvPr id="9" name="Grupo 8"/>
                <p:cNvGrpSpPr/>
                <p:nvPr/>
              </p:nvGrpSpPr>
              <p:grpSpPr>
                <a:xfrm>
                  <a:off x="386969" y="508697"/>
                  <a:ext cx="12308154" cy="5205332"/>
                  <a:chOff x="400032" y="521760"/>
                  <a:chExt cx="12308154" cy="5205332"/>
                </a:xfrm>
              </p:grpSpPr>
              <p:grpSp>
                <p:nvGrpSpPr>
                  <p:cNvPr id="3" name="Grupo 2"/>
                  <p:cNvGrpSpPr/>
                  <p:nvPr/>
                </p:nvGrpSpPr>
                <p:grpSpPr>
                  <a:xfrm>
                    <a:off x="400032" y="521760"/>
                    <a:ext cx="11993448" cy="5205332"/>
                    <a:chOff x="400032" y="521760"/>
                    <a:chExt cx="11993448" cy="520533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8113" t="4652" b="22194"/>
                    <a:stretch/>
                  </p:blipFill>
                  <p:spPr bwMode="auto">
                    <a:xfrm>
                      <a:off x="400032" y="521760"/>
                      <a:ext cx="11993448" cy="520533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1569660"/>
          </a:xfrm>
          <a:prstGeom prst="rect">
            <a:avLst/>
          </a:prstGeom>
          <a:noFill/>
        </p:spPr>
        <p:txBody>
          <a:bodyPr wrap="square" rtlCol="0">
            <a:spAutoFit/>
          </a:bodyPr>
          <a:lstStyle/>
          <a:p>
            <a:r>
              <a:rPr lang="es-CO" sz="2400" b="1" dirty="0">
                <a:solidFill>
                  <a:schemeClr val="bg1"/>
                </a:solidFill>
                <a:latin typeface="Comic Sans MS" panose="030F0702030302020204" pitchFamily="66" charset="0"/>
              </a:rPr>
              <a:t>73,9Correspondencia%</a:t>
            </a: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295" y="3175575"/>
            <a:ext cx="9407365" cy="3486131"/>
          </a:xfrm>
          <a:prstGeom prst="rect">
            <a:avLst/>
          </a:prstGeom>
        </p:spPr>
      </p:pic>
      <p:sp>
        <p:nvSpPr>
          <p:cNvPr id="19" name="Rectángulo 18"/>
          <p:cNvSpPr/>
          <p:nvPr/>
        </p:nvSpPr>
        <p:spPr>
          <a:xfrm>
            <a:off x="1999466" y="1946261"/>
            <a:ext cx="7784359" cy="646331"/>
          </a:xfrm>
          <a:prstGeom prst="rect">
            <a:avLst/>
          </a:prstGeom>
        </p:spPr>
        <p:txBody>
          <a:bodyPr wrap="square">
            <a:spAutoFit/>
          </a:bodyPr>
          <a:lstStyle/>
          <a:p>
            <a:pPr algn="ctr"/>
            <a:r>
              <a:rPr lang="es-MX" dirty="0">
                <a:solidFill>
                  <a:srgbClr val="002060"/>
                </a:solidFill>
                <a:latin typeface="Comic Sans MS" panose="030F0702030302020204" pitchFamily="66" charset="0"/>
              </a:rPr>
              <a:t>La cantidad de documentos recibidos por los Juzgados Civiles Municipales fue de 66.227, con un promedio diario de 294 documentos</a:t>
            </a:r>
            <a:r>
              <a:rPr lang="es-MX" dirty="0">
                <a:solidFill>
                  <a:srgbClr val="37484F"/>
                </a:solidFill>
                <a:latin typeface="Nexa"/>
              </a:rPr>
              <a:t>.</a:t>
            </a:r>
            <a:endParaRPr lang="es-CO" dirty="0"/>
          </a:p>
        </p:txBody>
      </p:sp>
      <p:pic>
        <p:nvPicPr>
          <p:cNvPr id="26" name="Imagen 25"/>
          <p:cNvPicPr>
            <a:picLocks noChangeAspect="1"/>
          </p:cNvPicPr>
          <p:nvPr/>
        </p:nvPicPr>
        <p:blipFill>
          <a:blip r:embed="rId4"/>
          <a:stretch>
            <a:fillRect/>
          </a:stretch>
        </p:blipFill>
        <p:spPr>
          <a:xfrm>
            <a:off x="-1444046" y="35838"/>
            <a:ext cx="6050770" cy="1310354"/>
          </a:xfrm>
          <a:prstGeom prst="rect">
            <a:avLst/>
          </a:prstGeom>
        </p:spPr>
      </p:pic>
    </p:spTree>
    <p:extLst>
      <p:ext uri="{BB962C8B-B14F-4D97-AF65-F5344CB8AC3E}">
        <p14:creationId xmlns:p14="http://schemas.microsoft.com/office/powerpoint/2010/main" val="38252506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98913" y="73965"/>
            <a:ext cx="12546943" cy="5727450"/>
            <a:chOff x="-175359" y="150313"/>
            <a:chExt cx="12546943" cy="5727450"/>
          </a:xfrm>
        </p:grpSpPr>
        <p:grpSp>
          <p:nvGrpSpPr>
            <p:cNvPr id="11" name="Grupo 10"/>
            <p:cNvGrpSpPr/>
            <p:nvPr/>
          </p:nvGrpSpPr>
          <p:grpSpPr>
            <a:xfrm>
              <a:off x="-175359" y="150313"/>
              <a:ext cx="12546943" cy="5205332"/>
              <a:chOff x="28541" y="174112"/>
              <a:chExt cx="12546943" cy="5205332"/>
            </a:xfrm>
          </p:grpSpPr>
          <p:grpSp>
            <p:nvGrpSpPr>
              <p:cNvPr id="15" name="Grupo 14"/>
              <p:cNvGrpSpPr/>
              <p:nvPr/>
            </p:nvGrpSpPr>
            <p:grpSpPr>
              <a:xfrm>
                <a:off x="28541" y="174112"/>
                <a:ext cx="12546943" cy="5205332"/>
                <a:chOff x="80792" y="509937"/>
                <a:chExt cx="12546943" cy="5205332"/>
              </a:xfrm>
            </p:grpSpPr>
            <p:grpSp>
              <p:nvGrpSpPr>
                <p:cNvPr id="9" name="Grupo 8"/>
                <p:cNvGrpSpPr/>
                <p:nvPr/>
              </p:nvGrpSpPr>
              <p:grpSpPr>
                <a:xfrm>
                  <a:off x="399160" y="509937"/>
                  <a:ext cx="12228575" cy="5205332"/>
                  <a:chOff x="412223" y="523000"/>
                  <a:chExt cx="12228575" cy="5205332"/>
                </a:xfrm>
              </p:grpSpPr>
              <p:grpSp>
                <p:nvGrpSpPr>
                  <p:cNvPr id="3" name="Grupo 2"/>
                  <p:cNvGrpSpPr/>
                  <p:nvPr/>
                </p:nvGrpSpPr>
                <p:grpSpPr>
                  <a:xfrm>
                    <a:off x="412223" y="523000"/>
                    <a:ext cx="11921911" cy="5205332"/>
                    <a:chOff x="412223" y="523000"/>
                    <a:chExt cx="11921911" cy="520533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8662" t="4652" r="-1" b="22194"/>
                    <a:stretch/>
                  </p:blipFill>
                  <p:spPr bwMode="auto">
                    <a:xfrm>
                      <a:off x="412223" y="523000"/>
                      <a:ext cx="11921911" cy="520533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5934995" y="3091663"/>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1569660"/>
          </a:xfrm>
          <a:prstGeom prst="rect">
            <a:avLst/>
          </a:prstGeom>
          <a:noFill/>
        </p:spPr>
        <p:txBody>
          <a:bodyPr wrap="square" rtlCol="0">
            <a:spAutoFit/>
          </a:bodyPr>
          <a:lstStyle/>
          <a:p>
            <a:r>
              <a:rPr lang="es-CO" sz="2400" b="1" dirty="0">
                <a:solidFill>
                  <a:schemeClr val="bg1"/>
                </a:solidFill>
                <a:latin typeface="Comic Sans MS" panose="030F0702030302020204" pitchFamily="66" charset="0"/>
              </a:rPr>
              <a:t>73,9Correspondencia%</a:t>
            </a: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19" name="Rectángulo 18"/>
          <p:cNvSpPr/>
          <p:nvPr/>
        </p:nvSpPr>
        <p:spPr>
          <a:xfrm>
            <a:off x="1999466" y="1946261"/>
            <a:ext cx="7784359" cy="646331"/>
          </a:xfrm>
          <a:prstGeom prst="rect">
            <a:avLst/>
          </a:prstGeom>
        </p:spPr>
        <p:txBody>
          <a:bodyPr wrap="square">
            <a:spAutoFit/>
          </a:bodyPr>
          <a:lstStyle/>
          <a:p>
            <a:pPr algn="ctr"/>
            <a:r>
              <a:rPr lang="es-MX" dirty="0">
                <a:solidFill>
                  <a:srgbClr val="002060"/>
                </a:solidFill>
                <a:latin typeface="Comic Sans MS" panose="030F0702030302020204" pitchFamily="66" charset="0"/>
              </a:rPr>
              <a:t>La cantidad de documentos recibidos por los Juzgados Civiles del Circuito es de 15.103, con un promedio diario de 67 documentos</a:t>
            </a:r>
            <a:r>
              <a:rPr lang="es-MX" dirty="0" smtClean="0">
                <a:solidFill>
                  <a:srgbClr val="002060"/>
                </a:solidFill>
                <a:latin typeface="Comic Sans MS" panose="030F0702030302020204" pitchFamily="66" charset="0"/>
              </a:rPr>
              <a:t>.</a:t>
            </a:r>
            <a:endParaRPr lang="es-CO" dirty="0">
              <a:solidFill>
                <a:srgbClr val="002060"/>
              </a:solidFill>
              <a:latin typeface="Comic Sans MS" panose="030F0702030302020204" pitchFamily="66" charset="0"/>
            </a:endParaRPr>
          </a:p>
        </p:txBody>
      </p:sp>
      <p:pic>
        <p:nvPicPr>
          <p:cNvPr id="4" name="Imagen 3"/>
          <p:cNvPicPr>
            <a:picLocks noChangeAspect="1"/>
          </p:cNvPicPr>
          <p:nvPr/>
        </p:nvPicPr>
        <p:blipFill>
          <a:blip r:embed="rId3"/>
          <a:stretch>
            <a:fillRect/>
          </a:stretch>
        </p:blipFill>
        <p:spPr>
          <a:xfrm>
            <a:off x="-1501558" y="-23700"/>
            <a:ext cx="6186341" cy="131821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613" y="3136262"/>
            <a:ext cx="8743239" cy="3315718"/>
          </a:xfrm>
          <a:prstGeom prst="rect">
            <a:avLst/>
          </a:prstGeom>
        </p:spPr>
      </p:pic>
    </p:spTree>
    <p:extLst>
      <p:ext uri="{BB962C8B-B14F-4D97-AF65-F5344CB8AC3E}">
        <p14:creationId xmlns:p14="http://schemas.microsoft.com/office/powerpoint/2010/main" val="41447099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31232" y="34893"/>
            <a:ext cx="12614331" cy="5728690"/>
            <a:chOff x="-175359" y="149073"/>
            <a:chExt cx="12614331" cy="5728690"/>
          </a:xfrm>
        </p:grpSpPr>
        <p:grpSp>
          <p:nvGrpSpPr>
            <p:cNvPr id="11" name="Grupo 10"/>
            <p:cNvGrpSpPr/>
            <p:nvPr/>
          </p:nvGrpSpPr>
          <p:grpSpPr>
            <a:xfrm>
              <a:off x="-175359" y="149073"/>
              <a:ext cx="12614331" cy="5205332"/>
              <a:chOff x="28541" y="172872"/>
              <a:chExt cx="12614331" cy="5205332"/>
            </a:xfrm>
          </p:grpSpPr>
          <p:grpSp>
            <p:nvGrpSpPr>
              <p:cNvPr id="15" name="Grupo 14"/>
              <p:cNvGrpSpPr/>
              <p:nvPr/>
            </p:nvGrpSpPr>
            <p:grpSpPr>
              <a:xfrm>
                <a:off x="28541" y="172872"/>
                <a:ext cx="12614331" cy="5205332"/>
                <a:chOff x="80792" y="508697"/>
                <a:chExt cx="12614331" cy="5205332"/>
              </a:xfrm>
            </p:grpSpPr>
            <p:grpSp>
              <p:nvGrpSpPr>
                <p:cNvPr id="9" name="Grupo 8"/>
                <p:cNvGrpSpPr/>
                <p:nvPr/>
              </p:nvGrpSpPr>
              <p:grpSpPr>
                <a:xfrm>
                  <a:off x="468055" y="508697"/>
                  <a:ext cx="12227068" cy="5205332"/>
                  <a:chOff x="481118" y="521760"/>
                  <a:chExt cx="12227068" cy="5205332"/>
                </a:xfrm>
              </p:grpSpPr>
              <p:grpSp>
                <p:nvGrpSpPr>
                  <p:cNvPr id="3" name="Grupo 2"/>
                  <p:cNvGrpSpPr/>
                  <p:nvPr/>
                </p:nvGrpSpPr>
                <p:grpSpPr>
                  <a:xfrm>
                    <a:off x="481118" y="521760"/>
                    <a:ext cx="11912361" cy="5205332"/>
                    <a:chOff x="481118" y="521760"/>
                    <a:chExt cx="11912361" cy="520533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8735" t="4652" r="-1" b="22194"/>
                    <a:stretch/>
                  </p:blipFill>
                  <p:spPr bwMode="auto">
                    <a:xfrm>
                      <a:off x="481118" y="521760"/>
                      <a:ext cx="11912361" cy="520533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14.6%</a:t>
            </a:r>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3" name="CuadroTexto 22"/>
          <p:cNvSpPr txBox="1"/>
          <p:nvPr/>
        </p:nvSpPr>
        <p:spPr>
          <a:xfrm>
            <a:off x="1041873" y="2044364"/>
            <a:ext cx="1144090" cy="1569660"/>
          </a:xfrm>
          <a:prstGeom prst="rect">
            <a:avLst/>
          </a:prstGeom>
          <a:noFill/>
        </p:spPr>
        <p:txBody>
          <a:bodyPr wrap="square" rtlCol="0">
            <a:spAutoFit/>
          </a:bodyPr>
          <a:lstStyle/>
          <a:p>
            <a:r>
              <a:rPr lang="es-CO" sz="2400" b="1" dirty="0">
                <a:solidFill>
                  <a:schemeClr val="bg1"/>
                </a:solidFill>
                <a:latin typeface="Comic Sans MS" panose="030F0702030302020204" pitchFamily="66" charset="0"/>
              </a:rPr>
              <a:t>73,9Correspondencia%</a:t>
            </a: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19" name="Rectángulo 18"/>
          <p:cNvSpPr/>
          <p:nvPr/>
        </p:nvSpPr>
        <p:spPr>
          <a:xfrm>
            <a:off x="1999466" y="1946261"/>
            <a:ext cx="7784359" cy="369332"/>
          </a:xfrm>
          <a:prstGeom prst="rect">
            <a:avLst/>
          </a:prstGeom>
        </p:spPr>
        <p:txBody>
          <a:bodyPr wrap="square">
            <a:spAutoFit/>
          </a:bodyPr>
          <a:lstStyle/>
          <a:p>
            <a:pPr algn="ctr"/>
            <a:r>
              <a:rPr lang="es-MX" dirty="0" smtClean="0">
                <a:solidFill>
                  <a:srgbClr val="002060"/>
                </a:solidFill>
                <a:latin typeface="Comic Sans MS" panose="030F0702030302020204" pitchFamily="66" charset="0"/>
              </a:rPr>
              <a:t>.</a:t>
            </a:r>
            <a:endParaRPr lang="es-CO" dirty="0">
              <a:solidFill>
                <a:srgbClr val="002060"/>
              </a:solidFill>
              <a:latin typeface="Comic Sans MS" panose="030F0702030302020204" pitchFamily="66" charset="0"/>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667" y="2536516"/>
            <a:ext cx="6704534" cy="3965852"/>
          </a:xfrm>
          <a:prstGeom prst="rect">
            <a:avLst/>
          </a:prstGeom>
        </p:spPr>
      </p:pic>
      <p:pic>
        <p:nvPicPr>
          <p:cNvPr id="12" name="Imagen 11"/>
          <p:cNvPicPr>
            <a:picLocks noChangeAspect="1"/>
          </p:cNvPicPr>
          <p:nvPr/>
        </p:nvPicPr>
        <p:blipFill>
          <a:blip r:embed="rId4"/>
          <a:stretch>
            <a:fillRect/>
          </a:stretch>
        </p:blipFill>
        <p:spPr>
          <a:xfrm>
            <a:off x="-2035023" y="278"/>
            <a:ext cx="8260796" cy="1670449"/>
          </a:xfrm>
          <a:prstGeom prst="rect">
            <a:avLst/>
          </a:prstGeom>
        </p:spPr>
      </p:pic>
      <p:sp>
        <p:nvSpPr>
          <p:cNvPr id="20" name="Rectángulo 19"/>
          <p:cNvSpPr/>
          <p:nvPr/>
        </p:nvSpPr>
        <p:spPr>
          <a:xfrm>
            <a:off x="2274641" y="1947916"/>
            <a:ext cx="7622584" cy="646331"/>
          </a:xfrm>
          <a:prstGeom prst="rect">
            <a:avLst/>
          </a:prstGeom>
        </p:spPr>
        <p:txBody>
          <a:bodyPr wrap="square">
            <a:spAutoFit/>
          </a:bodyPr>
          <a:lstStyle/>
          <a:p>
            <a:pPr algn="ctr"/>
            <a:r>
              <a:rPr lang="es-MX" dirty="0">
                <a:solidFill>
                  <a:srgbClr val="002060"/>
                </a:solidFill>
                <a:latin typeface="Comic Sans MS" panose="030F0702030302020204" pitchFamily="66" charset="0"/>
              </a:rPr>
              <a:t>La cantidad de documentos recibidos por los Juzgados de Familia es de 19.305, con un promedio diario de 86 documentos.</a:t>
            </a:r>
            <a:endParaRPr lang="es-CO" dirty="0">
              <a:solidFill>
                <a:srgbClr val="002060"/>
              </a:solidFill>
              <a:latin typeface="Comic Sans MS" panose="030F0702030302020204" pitchFamily="66" charset="0"/>
            </a:endParaRPr>
          </a:p>
        </p:txBody>
      </p:sp>
      <p:pic>
        <p:nvPicPr>
          <p:cNvPr id="4" name="Imagen 3"/>
          <p:cNvPicPr>
            <a:picLocks noChangeAspect="1"/>
          </p:cNvPicPr>
          <p:nvPr/>
        </p:nvPicPr>
        <p:blipFill>
          <a:blip r:embed="rId5"/>
          <a:stretch>
            <a:fillRect/>
          </a:stretch>
        </p:blipFill>
        <p:spPr>
          <a:xfrm>
            <a:off x="-8523" y="5763583"/>
            <a:ext cx="3292125" cy="1066892"/>
          </a:xfrm>
          <a:prstGeom prst="rect">
            <a:avLst/>
          </a:prstGeom>
        </p:spPr>
      </p:pic>
    </p:spTree>
    <p:extLst>
      <p:ext uri="{BB962C8B-B14F-4D97-AF65-F5344CB8AC3E}">
        <p14:creationId xmlns:p14="http://schemas.microsoft.com/office/powerpoint/2010/main" val="2505896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50947" y="0"/>
            <a:ext cx="12141053" cy="6884126"/>
            <a:chOff x="0" y="-9321"/>
            <a:chExt cx="12141053" cy="6884126"/>
          </a:xfrm>
        </p:grpSpPr>
        <p:grpSp>
          <p:nvGrpSpPr>
            <p:cNvPr id="15" name="Grupo 14"/>
            <p:cNvGrpSpPr/>
            <p:nvPr/>
          </p:nvGrpSpPr>
          <p:grpSpPr>
            <a:xfrm>
              <a:off x="0" y="-9321"/>
              <a:ext cx="12141053" cy="6884126"/>
              <a:chOff x="52251" y="322762"/>
              <a:chExt cx="12141053" cy="6884126"/>
            </a:xfrm>
          </p:grpSpPr>
          <p:grpSp>
            <p:nvGrpSpPr>
              <p:cNvPr id="9" name="Grupo 8"/>
              <p:cNvGrpSpPr/>
              <p:nvPr/>
            </p:nvGrpSpPr>
            <p:grpSpPr>
              <a:xfrm>
                <a:off x="52251" y="322762"/>
                <a:ext cx="12141053" cy="6884126"/>
                <a:chOff x="65314" y="335825"/>
                <a:chExt cx="12141053" cy="6884126"/>
              </a:xfrm>
            </p:grpSpPr>
            <p:grpSp>
              <p:nvGrpSpPr>
                <p:cNvPr id="3" name="Grupo 2"/>
                <p:cNvGrpSpPr/>
                <p:nvPr/>
              </p:nvGrpSpPr>
              <p:grpSpPr>
                <a:xfrm>
                  <a:off x="65314" y="335825"/>
                  <a:ext cx="12126686" cy="6884126"/>
                  <a:chOff x="65314" y="335825"/>
                  <a:chExt cx="12126686" cy="6884126"/>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65314" y="335825"/>
                    <a:ext cx="12126686" cy="6884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410789" y="2599509"/>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373" y="662858"/>
                  <a:ext cx="1272217" cy="1265328"/>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2441" y="6149965"/>
                  <a:ext cx="3292844" cy="1069986"/>
                </a:xfrm>
                <a:prstGeom prst="rect">
                  <a:avLst/>
                </a:prstGeom>
              </p:spPr>
            </p:pic>
            <p:sp>
              <p:nvSpPr>
                <p:cNvPr id="7" name="CuadroTexto 6"/>
                <p:cNvSpPr txBox="1"/>
                <p:nvPr/>
              </p:nvSpPr>
              <p:spPr>
                <a:xfrm>
                  <a:off x="5500564" y="375388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1602" y="2429794"/>
              <a:ext cx="3135059" cy="3100621"/>
            </a:xfrm>
            <a:prstGeom prst="rect">
              <a:avLst/>
            </a:prstGeom>
          </p:spPr>
        </p:pic>
      </p:grpSp>
      <p:pic>
        <p:nvPicPr>
          <p:cNvPr id="10" name="Imagen 9"/>
          <p:cNvPicPr>
            <a:picLocks noChangeAspect="1"/>
          </p:cNvPicPr>
          <p:nvPr/>
        </p:nvPicPr>
        <p:blipFill>
          <a:blip r:embed="rId6"/>
          <a:stretch>
            <a:fillRect/>
          </a:stretch>
        </p:blipFill>
        <p:spPr>
          <a:xfrm>
            <a:off x="2635407" y="1796488"/>
            <a:ext cx="6407451" cy="780356"/>
          </a:xfrm>
          <a:prstGeom prst="rect">
            <a:avLst/>
          </a:prstGeom>
        </p:spPr>
      </p:pic>
    </p:spTree>
    <p:extLst>
      <p:ext uri="{BB962C8B-B14F-4D97-AF65-F5344CB8AC3E}">
        <p14:creationId xmlns:p14="http://schemas.microsoft.com/office/powerpoint/2010/main" val="15554676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15747" y="0"/>
            <a:ext cx="12614331" cy="6784627"/>
            <a:chOff x="-98914" y="73373"/>
            <a:chExt cx="12614331" cy="6784627"/>
          </a:xfrm>
        </p:grpSpPr>
        <p:grpSp>
          <p:nvGrpSpPr>
            <p:cNvPr id="5" name="Grupo 4"/>
            <p:cNvGrpSpPr/>
            <p:nvPr/>
          </p:nvGrpSpPr>
          <p:grpSpPr>
            <a:xfrm>
              <a:off x="-98914" y="73373"/>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33470" t="38064" r="32928" b="25299"/>
          <a:stretch/>
        </p:blipFill>
        <p:spPr>
          <a:xfrm>
            <a:off x="7381880" y="3580134"/>
            <a:ext cx="4054855" cy="1938453"/>
          </a:xfrm>
          <a:prstGeom prst="rect">
            <a:avLst/>
          </a:prstGeom>
        </p:spPr>
      </p:pic>
      <p:pic>
        <p:nvPicPr>
          <p:cNvPr id="30" name="Imagen 29"/>
          <p:cNvPicPr>
            <a:picLocks noChangeAspect="1"/>
          </p:cNvPicPr>
          <p:nvPr/>
        </p:nvPicPr>
        <p:blipFill>
          <a:blip r:embed="rId4"/>
          <a:stretch>
            <a:fillRect/>
          </a:stretch>
        </p:blipFill>
        <p:spPr>
          <a:xfrm>
            <a:off x="1004588" y="2036391"/>
            <a:ext cx="5342561" cy="2307701"/>
          </a:xfrm>
          <a:prstGeom prst="rect">
            <a:avLst/>
          </a:prstGeom>
        </p:spPr>
      </p:pic>
      <p:pic>
        <p:nvPicPr>
          <p:cNvPr id="33" name="Imagen 32"/>
          <p:cNvPicPr>
            <a:picLocks noChangeAspect="1"/>
          </p:cNvPicPr>
          <p:nvPr/>
        </p:nvPicPr>
        <p:blipFill>
          <a:blip r:embed="rId5"/>
          <a:stretch>
            <a:fillRect/>
          </a:stretch>
        </p:blipFill>
        <p:spPr>
          <a:xfrm>
            <a:off x="8418256" y="5573278"/>
            <a:ext cx="3292125" cy="1066892"/>
          </a:xfrm>
          <a:prstGeom prst="rect">
            <a:avLst/>
          </a:prstGeom>
        </p:spPr>
      </p:pic>
      <p:pic>
        <p:nvPicPr>
          <p:cNvPr id="34" name="Imagen 33"/>
          <p:cNvPicPr>
            <a:picLocks noChangeAspect="1"/>
          </p:cNvPicPr>
          <p:nvPr/>
        </p:nvPicPr>
        <p:blipFill>
          <a:blip r:embed="rId6"/>
          <a:stretch>
            <a:fillRect/>
          </a:stretch>
        </p:blipFill>
        <p:spPr>
          <a:xfrm>
            <a:off x="204862" y="70518"/>
            <a:ext cx="1755800" cy="1902117"/>
          </a:xfrm>
          <a:prstGeom prst="rect">
            <a:avLst/>
          </a:prstGeom>
        </p:spPr>
      </p:pic>
      <p:pic>
        <p:nvPicPr>
          <p:cNvPr id="4" name="Imagen 3"/>
          <p:cNvPicPr>
            <a:picLocks noChangeAspect="1"/>
          </p:cNvPicPr>
          <p:nvPr/>
        </p:nvPicPr>
        <p:blipFill>
          <a:blip r:embed="rId7"/>
          <a:stretch>
            <a:fillRect/>
          </a:stretch>
        </p:blipFill>
        <p:spPr>
          <a:xfrm>
            <a:off x="8623629" y="1684218"/>
            <a:ext cx="1749308" cy="2134668"/>
          </a:xfrm>
          <a:prstGeom prst="rect">
            <a:avLst/>
          </a:prstGeom>
        </p:spPr>
      </p:pic>
    </p:spTree>
    <p:extLst>
      <p:ext uri="{BB962C8B-B14F-4D97-AF65-F5344CB8AC3E}">
        <p14:creationId xmlns:p14="http://schemas.microsoft.com/office/powerpoint/2010/main" val="30169552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90954" y="31801"/>
            <a:ext cx="12614331" cy="6784627"/>
            <a:chOff x="-98914" y="73373"/>
            <a:chExt cx="12614331" cy="6784627"/>
          </a:xfrm>
        </p:grpSpPr>
        <p:grpSp>
          <p:nvGrpSpPr>
            <p:cNvPr id="5" name="Grupo 4"/>
            <p:cNvGrpSpPr/>
            <p:nvPr/>
          </p:nvGrpSpPr>
          <p:grpSpPr>
            <a:xfrm>
              <a:off x="-98914" y="73373"/>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453993" y="508696"/>
                    <a:ext cx="12241130" cy="6784627"/>
                    <a:chOff x="467056" y="521759"/>
                    <a:chExt cx="12241130" cy="6784627"/>
                  </a:xfrm>
                </p:grpSpPr>
                <p:grpSp>
                  <p:nvGrpSpPr>
                    <p:cNvPr id="3" name="Grupo 2"/>
                    <p:cNvGrpSpPr/>
                    <p:nvPr/>
                  </p:nvGrpSpPr>
                  <p:grpSpPr>
                    <a:xfrm>
                      <a:off x="467056" y="521759"/>
                      <a:ext cx="11926424" cy="6784627"/>
                      <a:chOff x="467056" y="521759"/>
                      <a:chExt cx="11926424"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8627" t="4652" b="-1"/>
                      <a:stretch/>
                    </p:blipFill>
                    <p:spPr bwMode="auto">
                      <a:xfrm>
                        <a:off x="467056" y="521759"/>
                        <a:ext cx="11926424"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27" name="Imagen 26"/>
          <p:cNvPicPr>
            <a:picLocks noChangeAspect="1"/>
          </p:cNvPicPr>
          <p:nvPr/>
        </p:nvPicPr>
        <p:blipFill>
          <a:blip r:embed="rId3"/>
          <a:stretch>
            <a:fillRect/>
          </a:stretch>
        </p:blipFill>
        <p:spPr>
          <a:xfrm>
            <a:off x="7628597" y="2015066"/>
            <a:ext cx="3058256" cy="3667358"/>
          </a:xfrm>
          <a:prstGeom prst="rect">
            <a:avLst/>
          </a:prstGeom>
        </p:spPr>
      </p:pic>
      <p:sp>
        <p:nvSpPr>
          <p:cNvPr id="4" name="Rectángulo 3"/>
          <p:cNvSpPr/>
          <p:nvPr/>
        </p:nvSpPr>
        <p:spPr>
          <a:xfrm>
            <a:off x="1535551" y="2400777"/>
            <a:ext cx="6096000" cy="1938992"/>
          </a:xfrm>
          <a:prstGeom prst="rect">
            <a:avLst/>
          </a:prstGeom>
        </p:spPr>
        <p:txBody>
          <a:bodyPr>
            <a:spAutoFit/>
          </a:bodyPr>
          <a:lstStyle/>
          <a:p>
            <a:r>
              <a:rPr lang="es-MX" sz="2400" dirty="0">
                <a:solidFill>
                  <a:srgbClr val="002060"/>
                </a:solidFill>
                <a:latin typeface="Comic Sans MS" panose="030F0702030302020204" pitchFamily="66" charset="0"/>
              </a:rPr>
              <a:t>Los datos estadísticos definidos a continuación son tomados de:  </a:t>
            </a:r>
            <a:endParaRPr lang="es-MX" sz="2400" dirty="0" smtClean="0">
              <a:solidFill>
                <a:srgbClr val="002060"/>
              </a:solidFill>
              <a:latin typeface="Comic Sans MS" panose="030F0702030302020204" pitchFamily="66" charset="0"/>
            </a:endParaRPr>
          </a:p>
          <a:p>
            <a:endParaRPr lang="es-MX" sz="2400" dirty="0" smtClean="0">
              <a:solidFill>
                <a:srgbClr val="002060"/>
              </a:solidFill>
              <a:latin typeface="Comic Sans MS" panose="030F0702030302020204" pitchFamily="66" charset="0"/>
            </a:endParaRPr>
          </a:p>
          <a:p>
            <a:r>
              <a:rPr lang="es-MX" sz="2400" dirty="0" smtClean="0">
                <a:solidFill>
                  <a:srgbClr val="002060"/>
                </a:solidFill>
                <a:latin typeface="Comic Sans MS" panose="030F0702030302020204" pitchFamily="66" charset="0"/>
              </a:rPr>
              <a:t>Módulo </a:t>
            </a:r>
            <a:r>
              <a:rPr lang="es-MX" sz="2400" dirty="0">
                <a:solidFill>
                  <a:srgbClr val="002060"/>
                </a:solidFill>
                <a:latin typeface="Comic Sans MS" panose="030F0702030302020204" pitchFamily="66" charset="0"/>
              </a:rPr>
              <a:t>Archivo de la Intranet del Centro de Servicios </a:t>
            </a:r>
            <a:endParaRPr lang="es-CO" sz="2400" dirty="0">
              <a:solidFill>
                <a:srgbClr val="002060"/>
              </a:solidFill>
              <a:latin typeface="Comic Sans MS" panose="030F0702030302020204" pitchFamily="66" charset="0"/>
            </a:endParaRPr>
          </a:p>
        </p:txBody>
      </p:sp>
      <p:pic>
        <p:nvPicPr>
          <p:cNvPr id="10" name="Imagen 9"/>
          <p:cNvPicPr>
            <a:picLocks noChangeAspect="1"/>
          </p:cNvPicPr>
          <p:nvPr/>
        </p:nvPicPr>
        <p:blipFill>
          <a:blip r:embed="rId4"/>
          <a:stretch>
            <a:fillRect/>
          </a:stretch>
        </p:blipFill>
        <p:spPr>
          <a:xfrm>
            <a:off x="821532" y="3582974"/>
            <a:ext cx="776048" cy="697898"/>
          </a:xfrm>
          <a:prstGeom prst="rect">
            <a:avLst/>
          </a:prstGeom>
        </p:spPr>
      </p:pic>
      <p:pic>
        <p:nvPicPr>
          <p:cNvPr id="12" name="Imagen 11"/>
          <p:cNvPicPr>
            <a:picLocks noChangeAspect="1"/>
          </p:cNvPicPr>
          <p:nvPr/>
        </p:nvPicPr>
        <p:blipFill>
          <a:blip r:embed="rId5"/>
          <a:stretch>
            <a:fillRect/>
          </a:stretch>
        </p:blipFill>
        <p:spPr>
          <a:xfrm>
            <a:off x="8632955" y="5709244"/>
            <a:ext cx="3292125" cy="1066892"/>
          </a:xfrm>
          <a:prstGeom prst="rect">
            <a:avLst/>
          </a:prstGeom>
        </p:spPr>
      </p:pic>
      <p:pic>
        <p:nvPicPr>
          <p:cNvPr id="19" name="Imagen 18"/>
          <p:cNvPicPr>
            <a:picLocks noChangeAspect="1"/>
          </p:cNvPicPr>
          <p:nvPr/>
        </p:nvPicPr>
        <p:blipFill>
          <a:blip r:embed="rId6"/>
          <a:stretch>
            <a:fillRect/>
          </a:stretch>
        </p:blipFill>
        <p:spPr>
          <a:xfrm>
            <a:off x="250768" y="31801"/>
            <a:ext cx="1755800" cy="1902117"/>
          </a:xfrm>
          <a:prstGeom prst="rect">
            <a:avLst/>
          </a:prstGeom>
        </p:spPr>
      </p:pic>
    </p:spTree>
    <p:extLst>
      <p:ext uri="{BB962C8B-B14F-4D97-AF65-F5344CB8AC3E}">
        <p14:creationId xmlns:p14="http://schemas.microsoft.com/office/powerpoint/2010/main" val="9858160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278633" y="9797"/>
            <a:ext cx="12614331" cy="5901816"/>
            <a:chOff x="-98914" y="73373"/>
            <a:chExt cx="12614331" cy="5901816"/>
          </a:xfrm>
        </p:grpSpPr>
        <p:grpSp>
          <p:nvGrpSpPr>
            <p:cNvPr id="5" name="Grupo 4"/>
            <p:cNvGrpSpPr/>
            <p:nvPr/>
          </p:nvGrpSpPr>
          <p:grpSpPr>
            <a:xfrm>
              <a:off x="-98914" y="73373"/>
              <a:ext cx="12614331" cy="5819046"/>
              <a:chOff x="-175359" y="149072"/>
              <a:chExt cx="12614331" cy="5819046"/>
            </a:xfrm>
          </p:grpSpPr>
          <p:grpSp>
            <p:nvGrpSpPr>
              <p:cNvPr id="11" name="Grupo 10"/>
              <p:cNvGrpSpPr/>
              <p:nvPr/>
            </p:nvGrpSpPr>
            <p:grpSpPr>
              <a:xfrm>
                <a:off x="-175359" y="149072"/>
                <a:ext cx="12614331" cy="5819046"/>
                <a:chOff x="28541" y="172871"/>
                <a:chExt cx="12614331" cy="5819046"/>
              </a:xfrm>
            </p:grpSpPr>
            <p:grpSp>
              <p:nvGrpSpPr>
                <p:cNvPr id="15" name="Grupo 14"/>
                <p:cNvGrpSpPr/>
                <p:nvPr/>
              </p:nvGrpSpPr>
              <p:grpSpPr>
                <a:xfrm>
                  <a:off x="28541" y="172871"/>
                  <a:ext cx="12614331" cy="5819046"/>
                  <a:chOff x="80792" y="508696"/>
                  <a:chExt cx="12614331" cy="5819046"/>
                </a:xfrm>
              </p:grpSpPr>
              <p:grpSp>
                <p:nvGrpSpPr>
                  <p:cNvPr id="9" name="Grupo 8"/>
                  <p:cNvGrpSpPr/>
                  <p:nvPr/>
                </p:nvGrpSpPr>
                <p:grpSpPr>
                  <a:xfrm>
                    <a:off x="383809" y="508696"/>
                    <a:ext cx="12311314" cy="5819046"/>
                    <a:chOff x="396872" y="521759"/>
                    <a:chExt cx="12311314" cy="5819046"/>
                  </a:xfrm>
                </p:grpSpPr>
                <p:grpSp>
                  <p:nvGrpSpPr>
                    <p:cNvPr id="3" name="Grupo 2"/>
                    <p:cNvGrpSpPr/>
                    <p:nvPr/>
                  </p:nvGrpSpPr>
                  <p:grpSpPr>
                    <a:xfrm>
                      <a:off x="396872" y="521759"/>
                      <a:ext cx="11996608" cy="5204683"/>
                      <a:chOff x="396872" y="521759"/>
                      <a:chExt cx="11996608" cy="5204683"/>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8090" t="4652" b="22203"/>
                      <a:stretch/>
                    </p:blipFill>
                    <p:spPr bwMode="auto">
                      <a:xfrm>
                        <a:off x="396872" y="521759"/>
                        <a:ext cx="11996608" cy="520468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Rectángulo 3"/>
          <p:cNvSpPr/>
          <p:nvPr/>
        </p:nvSpPr>
        <p:spPr>
          <a:xfrm>
            <a:off x="1586834" y="2168048"/>
            <a:ext cx="6096000" cy="461665"/>
          </a:xfrm>
          <a:prstGeom prst="rect">
            <a:avLst/>
          </a:prstGeom>
        </p:spPr>
        <p:txBody>
          <a:bodyPr>
            <a:spAutoFit/>
          </a:bodyPr>
          <a:lstStyle/>
          <a:p>
            <a:r>
              <a:rPr lang="es-MX" sz="2400" dirty="0">
                <a:solidFill>
                  <a:srgbClr val="002060"/>
                </a:solidFill>
                <a:latin typeface="Comic Sans MS" panose="030F0702030302020204" pitchFamily="66" charset="0"/>
              </a:rPr>
              <a:t>  </a:t>
            </a:r>
            <a:endParaRPr lang="es-MX" sz="2400" dirty="0" smtClean="0">
              <a:solidFill>
                <a:srgbClr val="002060"/>
              </a:solidFill>
              <a:latin typeface="Comic Sans MS" panose="030F0702030302020204" pitchFamily="66"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51" y="1958078"/>
            <a:ext cx="3648639" cy="3578955"/>
          </a:xfrm>
          <a:prstGeom prst="rect">
            <a:avLst/>
          </a:prstGeom>
        </p:spPr>
      </p:pic>
      <p:sp>
        <p:nvSpPr>
          <p:cNvPr id="23" name="Rectángulo 22"/>
          <p:cNvSpPr/>
          <p:nvPr/>
        </p:nvSpPr>
        <p:spPr>
          <a:xfrm>
            <a:off x="15536" y="5567347"/>
            <a:ext cx="4750427" cy="1200329"/>
          </a:xfrm>
          <a:prstGeom prst="rect">
            <a:avLst/>
          </a:prstGeom>
        </p:spPr>
        <p:txBody>
          <a:bodyPr wrap="square">
            <a:spAutoFit/>
          </a:bodyPr>
          <a:lstStyle/>
          <a:p>
            <a:pPr algn="ctr"/>
            <a:r>
              <a:rPr lang="es-MX" dirty="0">
                <a:solidFill>
                  <a:srgbClr val="002060"/>
                </a:solidFill>
                <a:latin typeface="Comic Sans MS" panose="030F0702030302020204" pitchFamily="66" charset="0"/>
              </a:rPr>
              <a:t>Durante el año 2019 se archivaron 14.692 expedientes para los Juzgados Civiles y de Familia. El promedio diario es de 65 expedientes archivados</a:t>
            </a:r>
            <a:endParaRPr lang="es-CO" dirty="0">
              <a:solidFill>
                <a:srgbClr val="002060"/>
              </a:solidFill>
              <a:latin typeface="Comic Sans MS" panose="030F0702030302020204" pitchFamily="66" charset="0"/>
            </a:endParaRPr>
          </a:p>
        </p:txBody>
      </p:sp>
      <p:sp>
        <p:nvSpPr>
          <p:cNvPr id="29" name="CuadroTexto 28"/>
          <p:cNvSpPr txBox="1"/>
          <p:nvPr/>
        </p:nvSpPr>
        <p:spPr>
          <a:xfrm>
            <a:off x="6028533" y="2950388"/>
            <a:ext cx="1654301"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AÑO 2013</a:t>
            </a:r>
          </a:p>
          <a:p>
            <a:pPr algn="ctr"/>
            <a:r>
              <a:rPr lang="es-CO" b="1" dirty="0" smtClean="0">
                <a:solidFill>
                  <a:schemeClr val="bg1"/>
                </a:solidFill>
                <a:latin typeface="Comic Sans MS" panose="030F0702030302020204" pitchFamily="66" charset="0"/>
              </a:rPr>
              <a:t>14.060</a:t>
            </a:r>
            <a:endParaRPr lang="es-CO" b="1" dirty="0">
              <a:solidFill>
                <a:schemeClr val="bg1"/>
              </a:solidFill>
              <a:latin typeface="Comic Sans MS" panose="030F0702030302020204" pitchFamily="66" charset="0"/>
            </a:endParaRPr>
          </a:p>
        </p:txBody>
      </p:sp>
      <p:sp>
        <p:nvSpPr>
          <p:cNvPr id="31" name="Rectángulo 30"/>
          <p:cNvSpPr/>
          <p:nvPr/>
        </p:nvSpPr>
        <p:spPr>
          <a:xfrm>
            <a:off x="5243165" y="2737537"/>
            <a:ext cx="6539723" cy="923330"/>
          </a:xfrm>
          <a:prstGeom prst="rect">
            <a:avLst/>
          </a:prstGeom>
        </p:spPr>
        <p:txBody>
          <a:bodyPr wrap="square">
            <a:spAutoFit/>
          </a:bodyPr>
          <a:lstStyle/>
          <a:p>
            <a:pPr algn="ctr"/>
            <a:r>
              <a:rPr lang="es-MX" dirty="0">
                <a:solidFill>
                  <a:srgbClr val="002060"/>
                </a:solidFill>
                <a:latin typeface="Comic Sans MS" panose="030F0702030302020204" pitchFamily="66" charset="0"/>
              </a:rPr>
              <a:t>En el año 2015 se registró un incremento en la cantidad de expedientes archivados y que fue el año en que se archivó los procesos de desistimiento tácito.</a:t>
            </a:r>
            <a:endParaRPr lang="es-CO" dirty="0">
              <a:solidFill>
                <a:srgbClr val="002060"/>
              </a:solidFill>
              <a:latin typeface="Comic Sans MS" panose="030F0702030302020204" pitchFamily="66" charset="0"/>
            </a:endParaRPr>
          </a:p>
        </p:txBody>
      </p:sp>
      <p:pic>
        <p:nvPicPr>
          <p:cNvPr id="32" name="Imagen 31"/>
          <p:cNvPicPr>
            <a:picLocks noChangeAspect="1"/>
          </p:cNvPicPr>
          <p:nvPr/>
        </p:nvPicPr>
        <p:blipFill>
          <a:blip r:embed="rId4"/>
          <a:stretch>
            <a:fillRect/>
          </a:stretch>
        </p:blipFill>
        <p:spPr>
          <a:xfrm>
            <a:off x="-1760538" y="9797"/>
            <a:ext cx="7645962" cy="1670449"/>
          </a:xfrm>
          <a:prstGeom prst="rect">
            <a:avLst/>
          </a:prstGeom>
        </p:spPr>
      </p:pic>
      <p:pic>
        <p:nvPicPr>
          <p:cNvPr id="33" name="Imagen 32"/>
          <p:cNvPicPr>
            <a:picLocks noChangeAspect="1"/>
          </p:cNvPicPr>
          <p:nvPr/>
        </p:nvPicPr>
        <p:blipFill>
          <a:blip r:embed="rId5"/>
          <a:stretch>
            <a:fillRect/>
          </a:stretch>
        </p:blipFill>
        <p:spPr>
          <a:xfrm>
            <a:off x="4724518" y="2103207"/>
            <a:ext cx="705740" cy="4448400"/>
          </a:xfrm>
          <a:prstGeom prst="rect">
            <a:avLst/>
          </a:prstGeom>
        </p:spPr>
      </p:pic>
      <p:pic>
        <p:nvPicPr>
          <p:cNvPr id="12" name="Imagen 11"/>
          <p:cNvPicPr>
            <a:picLocks noChangeAspect="1"/>
          </p:cNvPicPr>
          <p:nvPr/>
        </p:nvPicPr>
        <p:blipFill>
          <a:blip r:embed="rId6"/>
          <a:stretch>
            <a:fillRect/>
          </a:stretch>
        </p:blipFill>
        <p:spPr>
          <a:xfrm>
            <a:off x="5463116" y="3755065"/>
            <a:ext cx="6255563" cy="2114098"/>
          </a:xfrm>
          <a:prstGeom prst="rect">
            <a:avLst/>
          </a:prstGeom>
        </p:spPr>
      </p:pic>
    </p:spTree>
    <p:extLst>
      <p:ext uri="{BB962C8B-B14F-4D97-AF65-F5344CB8AC3E}">
        <p14:creationId xmlns:p14="http://schemas.microsoft.com/office/powerpoint/2010/main" val="16443078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0" y="0"/>
            <a:ext cx="12614331" cy="5889269"/>
            <a:chOff x="-98914" y="85920"/>
            <a:chExt cx="12614331" cy="5889269"/>
          </a:xfrm>
        </p:grpSpPr>
        <p:grpSp>
          <p:nvGrpSpPr>
            <p:cNvPr id="5" name="Grupo 4"/>
            <p:cNvGrpSpPr/>
            <p:nvPr/>
          </p:nvGrpSpPr>
          <p:grpSpPr>
            <a:xfrm>
              <a:off x="-98914" y="85920"/>
              <a:ext cx="12614331" cy="5806499"/>
              <a:chOff x="-175359" y="161619"/>
              <a:chExt cx="12614331" cy="5806499"/>
            </a:xfrm>
          </p:grpSpPr>
          <p:grpSp>
            <p:nvGrpSpPr>
              <p:cNvPr id="11" name="Grupo 10"/>
              <p:cNvGrpSpPr/>
              <p:nvPr/>
            </p:nvGrpSpPr>
            <p:grpSpPr>
              <a:xfrm>
                <a:off x="-175359" y="161619"/>
                <a:ext cx="12614331" cy="5806499"/>
                <a:chOff x="28541" y="185418"/>
                <a:chExt cx="12614331" cy="5806499"/>
              </a:xfrm>
            </p:grpSpPr>
            <p:grpSp>
              <p:nvGrpSpPr>
                <p:cNvPr id="15" name="Grupo 14"/>
                <p:cNvGrpSpPr/>
                <p:nvPr/>
              </p:nvGrpSpPr>
              <p:grpSpPr>
                <a:xfrm>
                  <a:off x="28541" y="185418"/>
                  <a:ext cx="12614331" cy="5806499"/>
                  <a:chOff x="80792" y="521243"/>
                  <a:chExt cx="12614331" cy="5806499"/>
                </a:xfrm>
              </p:grpSpPr>
              <p:grpSp>
                <p:nvGrpSpPr>
                  <p:cNvPr id="9" name="Grupo 8"/>
                  <p:cNvGrpSpPr/>
                  <p:nvPr/>
                </p:nvGrpSpPr>
                <p:grpSpPr>
                  <a:xfrm>
                    <a:off x="330034" y="521243"/>
                    <a:ext cx="12365089" cy="5806499"/>
                    <a:chOff x="343097" y="534306"/>
                    <a:chExt cx="12365089" cy="5806499"/>
                  </a:xfrm>
                </p:grpSpPr>
                <p:grpSp>
                  <p:nvGrpSpPr>
                    <p:cNvPr id="3" name="Grupo 2"/>
                    <p:cNvGrpSpPr/>
                    <p:nvPr/>
                  </p:nvGrpSpPr>
                  <p:grpSpPr>
                    <a:xfrm>
                      <a:off x="343097" y="534306"/>
                      <a:ext cx="11917016" cy="5204683"/>
                      <a:chOff x="343097" y="534306"/>
                      <a:chExt cx="11917016" cy="5204683"/>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8419" t="3796" r="280" b="23059"/>
                      <a:stretch/>
                    </p:blipFill>
                    <p:spPr bwMode="auto">
                      <a:xfrm>
                        <a:off x="343097" y="534306"/>
                        <a:ext cx="11917016" cy="520468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2561" y="1654903"/>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Rectángulo 3"/>
          <p:cNvSpPr/>
          <p:nvPr/>
        </p:nvSpPr>
        <p:spPr>
          <a:xfrm>
            <a:off x="1586834" y="2168048"/>
            <a:ext cx="6096000" cy="461665"/>
          </a:xfrm>
          <a:prstGeom prst="rect">
            <a:avLst/>
          </a:prstGeom>
        </p:spPr>
        <p:txBody>
          <a:bodyPr>
            <a:spAutoFit/>
          </a:bodyPr>
          <a:lstStyle/>
          <a:p>
            <a:r>
              <a:rPr lang="es-MX" sz="2400" dirty="0">
                <a:solidFill>
                  <a:srgbClr val="002060"/>
                </a:solidFill>
                <a:latin typeface="Comic Sans MS" panose="030F0702030302020204" pitchFamily="66" charset="0"/>
              </a:rPr>
              <a:t>  </a:t>
            </a:r>
            <a:endParaRPr lang="es-MX" sz="2400" dirty="0" smtClean="0">
              <a:solidFill>
                <a:srgbClr val="002060"/>
              </a:solidFill>
              <a:latin typeface="Comic Sans MS" panose="030F0702030302020204" pitchFamily="66" charset="0"/>
            </a:endParaRPr>
          </a:p>
        </p:txBody>
      </p:sp>
      <p:sp>
        <p:nvSpPr>
          <p:cNvPr id="29" name="CuadroTexto 28"/>
          <p:cNvSpPr txBox="1"/>
          <p:nvPr/>
        </p:nvSpPr>
        <p:spPr>
          <a:xfrm>
            <a:off x="6028533" y="2950388"/>
            <a:ext cx="1654301"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AÑO 2013</a:t>
            </a:r>
          </a:p>
          <a:p>
            <a:pPr algn="ctr"/>
            <a:r>
              <a:rPr lang="es-CO" b="1" dirty="0" smtClean="0">
                <a:solidFill>
                  <a:schemeClr val="bg1"/>
                </a:solidFill>
                <a:latin typeface="Comic Sans MS" panose="030F0702030302020204" pitchFamily="66" charset="0"/>
              </a:rPr>
              <a:t>14.060</a:t>
            </a:r>
            <a:endParaRPr lang="es-CO" b="1" dirty="0">
              <a:solidFill>
                <a:schemeClr val="bg1"/>
              </a:solidFill>
              <a:latin typeface="Comic Sans MS" panose="030F0702030302020204" pitchFamily="66" charset="0"/>
            </a:endParaRPr>
          </a:p>
        </p:txBody>
      </p:sp>
      <p:pic>
        <p:nvPicPr>
          <p:cNvPr id="10" name="Imagen 9"/>
          <p:cNvPicPr>
            <a:picLocks noChangeAspect="1"/>
          </p:cNvPicPr>
          <p:nvPr/>
        </p:nvPicPr>
        <p:blipFill>
          <a:blip r:embed="rId3"/>
          <a:stretch>
            <a:fillRect/>
          </a:stretch>
        </p:blipFill>
        <p:spPr>
          <a:xfrm>
            <a:off x="-1848376" y="0"/>
            <a:ext cx="7733799" cy="1670449"/>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56" y="3049901"/>
            <a:ext cx="8524875" cy="3686456"/>
          </a:xfrm>
          <a:prstGeom prst="rect">
            <a:avLst/>
          </a:prstGeom>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6516" y="2828701"/>
            <a:ext cx="2735505" cy="2408956"/>
          </a:xfrm>
          <a:prstGeom prst="rect">
            <a:avLst/>
          </a:prstGeom>
        </p:spPr>
      </p:pic>
    </p:spTree>
    <p:extLst>
      <p:ext uri="{BB962C8B-B14F-4D97-AF65-F5344CB8AC3E}">
        <p14:creationId xmlns:p14="http://schemas.microsoft.com/office/powerpoint/2010/main" val="31049324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27322" y="0"/>
            <a:ext cx="12614331" cy="5901816"/>
            <a:chOff x="-98914" y="73373"/>
            <a:chExt cx="12614331" cy="5901816"/>
          </a:xfrm>
        </p:grpSpPr>
        <p:grpSp>
          <p:nvGrpSpPr>
            <p:cNvPr id="5" name="Grupo 4"/>
            <p:cNvGrpSpPr/>
            <p:nvPr/>
          </p:nvGrpSpPr>
          <p:grpSpPr>
            <a:xfrm>
              <a:off x="-98914" y="73373"/>
              <a:ext cx="12614331" cy="5819046"/>
              <a:chOff x="-175359" y="149072"/>
              <a:chExt cx="12614331" cy="5819046"/>
            </a:xfrm>
          </p:grpSpPr>
          <p:grpSp>
            <p:nvGrpSpPr>
              <p:cNvPr id="11" name="Grupo 10"/>
              <p:cNvGrpSpPr/>
              <p:nvPr/>
            </p:nvGrpSpPr>
            <p:grpSpPr>
              <a:xfrm>
                <a:off x="-175359" y="149072"/>
                <a:ext cx="12614331" cy="5819046"/>
                <a:chOff x="28541" y="172871"/>
                <a:chExt cx="12614331" cy="5819046"/>
              </a:xfrm>
            </p:grpSpPr>
            <p:grpSp>
              <p:nvGrpSpPr>
                <p:cNvPr id="15" name="Grupo 14"/>
                <p:cNvGrpSpPr/>
                <p:nvPr/>
              </p:nvGrpSpPr>
              <p:grpSpPr>
                <a:xfrm>
                  <a:off x="28541" y="172871"/>
                  <a:ext cx="12614331" cy="5819046"/>
                  <a:chOff x="80792" y="508696"/>
                  <a:chExt cx="12614331" cy="5819046"/>
                </a:xfrm>
              </p:grpSpPr>
              <p:grpSp>
                <p:nvGrpSpPr>
                  <p:cNvPr id="9" name="Grupo 8"/>
                  <p:cNvGrpSpPr/>
                  <p:nvPr/>
                </p:nvGrpSpPr>
                <p:grpSpPr>
                  <a:xfrm>
                    <a:off x="451953" y="508696"/>
                    <a:ext cx="12243170" cy="5819046"/>
                    <a:chOff x="465016" y="521759"/>
                    <a:chExt cx="12243170" cy="5819046"/>
                  </a:xfrm>
                </p:grpSpPr>
                <p:grpSp>
                  <p:nvGrpSpPr>
                    <p:cNvPr id="3" name="Grupo 2"/>
                    <p:cNvGrpSpPr/>
                    <p:nvPr/>
                  </p:nvGrpSpPr>
                  <p:grpSpPr>
                    <a:xfrm>
                      <a:off x="465016" y="521759"/>
                      <a:ext cx="11928463" cy="5204683"/>
                      <a:chOff x="465016" y="521759"/>
                      <a:chExt cx="11928463" cy="5204683"/>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8612" t="4652" r="-1" b="22203"/>
                      <a:stretch/>
                    </p:blipFill>
                    <p:spPr bwMode="auto">
                      <a:xfrm>
                        <a:off x="465016" y="521759"/>
                        <a:ext cx="11928463" cy="520468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Rectángulo 3"/>
          <p:cNvSpPr/>
          <p:nvPr/>
        </p:nvSpPr>
        <p:spPr>
          <a:xfrm>
            <a:off x="1586834" y="2168048"/>
            <a:ext cx="6096000" cy="461665"/>
          </a:xfrm>
          <a:prstGeom prst="rect">
            <a:avLst/>
          </a:prstGeom>
        </p:spPr>
        <p:txBody>
          <a:bodyPr>
            <a:spAutoFit/>
          </a:bodyPr>
          <a:lstStyle/>
          <a:p>
            <a:r>
              <a:rPr lang="es-MX" sz="2400" dirty="0">
                <a:solidFill>
                  <a:srgbClr val="002060"/>
                </a:solidFill>
                <a:latin typeface="Comic Sans MS" panose="030F0702030302020204" pitchFamily="66" charset="0"/>
              </a:rPr>
              <a:t>  </a:t>
            </a:r>
            <a:endParaRPr lang="es-MX" sz="2400" dirty="0" smtClean="0">
              <a:solidFill>
                <a:srgbClr val="002060"/>
              </a:solidFill>
              <a:latin typeface="Comic Sans MS" panose="030F0702030302020204" pitchFamily="66" charset="0"/>
            </a:endParaRPr>
          </a:p>
        </p:txBody>
      </p:sp>
      <p:sp>
        <p:nvSpPr>
          <p:cNvPr id="29" name="CuadroTexto 28"/>
          <p:cNvSpPr txBox="1"/>
          <p:nvPr/>
        </p:nvSpPr>
        <p:spPr>
          <a:xfrm>
            <a:off x="6028533" y="2950388"/>
            <a:ext cx="1654301"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AÑO 2013</a:t>
            </a:r>
          </a:p>
          <a:p>
            <a:pPr algn="ctr"/>
            <a:r>
              <a:rPr lang="es-CO" b="1" dirty="0" smtClean="0">
                <a:solidFill>
                  <a:schemeClr val="bg1"/>
                </a:solidFill>
                <a:latin typeface="Comic Sans MS" panose="030F0702030302020204" pitchFamily="66" charset="0"/>
              </a:rPr>
              <a:t>14.060</a:t>
            </a:r>
            <a:endParaRPr lang="es-CO" b="1" dirty="0">
              <a:solidFill>
                <a:schemeClr val="bg1"/>
              </a:solidFill>
              <a:latin typeface="Comic Sans MS" panose="030F0702030302020204" pitchFamily="66"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81" y="2935795"/>
            <a:ext cx="6415732" cy="3790950"/>
          </a:xfrm>
          <a:prstGeom prst="rect">
            <a:avLst/>
          </a:prstGeom>
        </p:spPr>
      </p:pic>
      <p:pic>
        <p:nvPicPr>
          <p:cNvPr id="19" name="Imagen 18"/>
          <p:cNvPicPr>
            <a:picLocks noChangeAspect="1"/>
          </p:cNvPicPr>
          <p:nvPr/>
        </p:nvPicPr>
        <p:blipFill>
          <a:blip r:embed="rId4"/>
          <a:stretch>
            <a:fillRect/>
          </a:stretch>
        </p:blipFill>
        <p:spPr>
          <a:xfrm>
            <a:off x="-1702011" y="639"/>
            <a:ext cx="6914388" cy="1670449"/>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5335" y="2763841"/>
            <a:ext cx="3017034" cy="2606236"/>
          </a:xfrm>
          <a:prstGeom prst="rect">
            <a:avLst/>
          </a:prstGeom>
        </p:spPr>
      </p:pic>
    </p:spTree>
    <p:extLst>
      <p:ext uri="{BB962C8B-B14F-4D97-AF65-F5344CB8AC3E}">
        <p14:creationId xmlns:p14="http://schemas.microsoft.com/office/powerpoint/2010/main" val="29130676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27322" y="0"/>
            <a:ext cx="12614331" cy="5901816"/>
            <a:chOff x="-98914" y="73373"/>
            <a:chExt cx="12614331" cy="5901816"/>
          </a:xfrm>
        </p:grpSpPr>
        <p:grpSp>
          <p:nvGrpSpPr>
            <p:cNvPr id="5" name="Grupo 4"/>
            <p:cNvGrpSpPr/>
            <p:nvPr/>
          </p:nvGrpSpPr>
          <p:grpSpPr>
            <a:xfrm>
              <a:off x="-98914" y="73373"/>
              <a:ext cx="12614331" cy="5819046"/>
              <a:chOff x="-175359" y="149072"/>
              <a:chExt cx="12614331" cy="5819046"/>
            </a:xfrm>
          </p:grpSpPr>
          <p:grpSp>
            <p:nvGrpSpPr>
              <p:cNvPr id="11" name="Grupo 10"/>
              <p:cNvGrpSpPr/>
              <p:nvPr/>
            </p:nvGrpSpPr>
            <p:grpSpPr>
              <a:xfrm>
                <a:off x="-175359" y="149072"/>
                <a:ext cx="12614331" cy="5819046"/>
                <a:chOff x="28541" y="172871"/>
                <a:chExt cx="12614331" cy="5819046"/>
              </a:xfrm>
            </p:grpSpPr>
            <p:grpSp>
              <p:nvGrpSpPr>
                <p:cNvPr id="15" name="Grupo 14"/>
                <p:cNvGrpSpPr/>
                <p:nvPr/>
              </p:nvGrpSpPr>
              <p:grpSpPr>
                <a:xfrm>
                  <a:off x="28541" y="172871"/>
                  <a:ext cx="12614331" cy="5819046"/>
                  <a:chOff x="80792" y="508696"/>
                  <a:chExt cx="12614331" cy="5819046"/>
                </a:xfrm>
              </p:grpSpPr>
              <p:grpSp>
                <p:nvGrpSpPr>
                  <p:cNvPr id="9" name="Grupo 8"/>
                  <p:cNvGrpSpPr/>
                  <p:nvPr/>
                </p:nvGrpSpPr>
                <p:grpSpPr>
                  <a:xfrm>
                    <a:off x="561681" y="508696"/>
                    <a:ext cx="12133442" cy="5819046"/>
                    <a:chOff x="574744" y="521759"/>
                    <a:chExt cx="12133442" cy="5819046"/>
                  </a:xfrm>
                </p:grpSpPr>
                <p:grpSp>
                  <p:nvGrpSpPr>
                    <p:cNvPr id="3" name="Grupo 2"/>
                    <p:cNvGrpSpPr/>
                    <p:nvPr/>
                  </p:nvGrpSpPr>
                  <p:grpSpPr>
                    <a:xfrm>
                      <a:off x="574744" y="521759"/>
                      <a:ext cx="11818735" cy="5204683"/>
                      <a:chOff x="574744" y="521759"/>
                      <a:chExt cx="11818735" cy="5204683"/>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9452" t="4652" r="-1" b="22203"/>
                      <a:stretch/>
                    </p:blipFill>
                    <p:spPr bwMode="auto">
                      <a:xfrm>
                        <a:off x="574744" y="521759"/>
                        <a:ext cx="11818735" cy="520468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Rectángulo 3"/>
          <p:cNvSpPr/>
          <p:nvPr/>
        </p:nvSpPr>
        <p:spPr>
          <a:xfrm>
            <a:off x="1586834" y="2168048"/>
            <a:ext cx="6096000" cy="461665"/>
          </a:xfrm>
          <a:prstGeom prst="rect">
            <a:avLst/>
          </a:prstGeom>
        </p:spPr>
        <p:txBody>
          <a:bodyPr>
            <a:spAutoFit/>
          </a:bodyPr>
          <a:lstStyle/>
          <a:p>
            <a:r>
              <a:rPr lang="es-MX" sz="2400" dirty="0">
                <a:solidFill>
                  <a:srgbClr val="002060"/>
                </a:solidFill>
                <a:latin typeface="Comic Sans MS" panose="030F0702030302020204" pitchFamily="66" charset="0"/>
              </a:rPr>
              <a:t>  </a:t>
            </a:r>
            <a:endParaRPr lang="es-MX" sz="2400" dirty="0" smtClean="0">
              <a:solidFill>
                <a:srgbClr val="002060"/>
              </a:solidFill>
              <a:latin typeface="Comic Sans MS" panose="030F0702030302020204" pitchFamily="66" charset="0"/>
            </a:endParaRPr>
          </a:p>
        </p:txBody>
      </p:sp>
      <p:sp>
        <p:nvSpPr>
          <p:cNvPr id="29" name="CuadroTexto 28"/>
          <p:cNvSpPr txBox="1"/>
          <p:nvPr/>
        </p:nvSpPr>
        <p:spPr>
          <a:xfrm>
            <a:off x="6028533" y="2950388"/>
            <a:ext cx="1654301"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AÑO 2013</a:t>
            </a:r>
          </a:p>
          <a:p>
            <a:pPr algn="ctr"/>
            <a:r>
              <a:rPr lang="es-CO" b="1" dirty="0" smtClean="0">
                <a:solidFill>
                  <a:schemeClr val="bg1"/>
                </a:solidFill>
                <a:latin typeface="Comic Sans MS" panose="030F0702030302020204" pitchFamily="66" charset="0"/>
              </a:rPr>
              <a:t>14.060</a:t>
            </a:r>
            <a:endParaRPr lang="es-CO" b="1" dirty="0">
              <a:solidFill>
                <a:schemeClr val="bg1"/>
              </a:solidFill>
              <a:latin typeface="Comic Sans MS" panose="030F0702030302020204" pitchFamily="66" charset="0"/>
            </a:endParaRPr>
          </a:p>
        </p:txBody>
      </p:sp>
      <p:pic>
        <p:nvPicPr>
          <p:cNvPr id="10" name="Imagen 9"/>
          <p:cNvPicPr>
            <a:picLocks noChangeAspect="1"/>
          </p:cNvPicPr>
          <p:nvPr/>
        </p:nvPicPr>
        <p:blipFill>
          <a:blip r:embed="rId3"/>
          <a:stretch>
            <a:fillRect/>
          </a:stretch>
        </p:blipFill>
        <p:spPr>
          <a:xfrm>
            <a:off x="-1663898" y="0"/>
            <a:ext cx="6876275" cy="1670449"/>
          </a:xfrm>
          <a:prstGeom prst="rect">
            <a:avLst/>
          </a:prstGeom>
        </p:spPr>
      </p:pic>
      <p:pic>
        <p:nvPicPr>
          <p:cNvPr id="20" name="Imagen 19"/>
          <p:cNvPicPr>
            <a:picLocks noChangeAspect="1"/>
          </p:cNvPicPr>
          <p:nvPr/>
        </p:nvPicPr>
        <p:blipFill>
          <a:blip r:embed="rId4"/>
          <a:stretch>
            <a:fillRect/>
          </a:stretch>
        </p:blipFill>
        <p:spPr>
          <a:xfrm>
            <a:off x="-39868" y="5880700"/>
            <a:ext cx="3292125" cy="1066892"/>
          </a:xfrm>
          <a:prstGeom prst="rect">
            <a:avLst/>
          </a:prstGeom>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092" y="2174510"/>
            <a:ext cx="3341505" cy="2937986"/>
          </a:xfrm>
          <a:prstGeom prst="rect">
            <a:avLst/>
          </a:prstGeom>
        </p:spPr>
      </p:pic>
      <p:pic>
        <p:nvPicPr>
          <p:cNvPr id="23" name="Imagen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2614" y="2212904"/>
            <a:ext cx="6687458" cy="3435254"/>
          </a:xfrm>
          <a:prstGeom prst="rect">
            <a:avLst/>
          </a:prstGeom>
        </p:spPr>
      </p:pic>
    </p:spTree>
    <p:extLst>
      <p:ext uri="{BB962C8B-B14F-4D97-AF65-F5344CB8AC3E}">
        <p14:creationId xmlns:p14="http://schemas.microsoft.com/office/powerpoint/2010/main" val="16803015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61278" y="8126"/>
            <a:ext cx="12614331" cy="5901816"/>
            <a:chOff x="-98914" y="73373"/>
            <a:chExt cx="12614331" cy="5901816"/>
          </a:xfrm>
        </p:grpSpPr>
        <p:grpSp>
          <p:nvGrpSpPr>
            <p:cNvPr id="5" name="Grupo 4"/>
            <p:cNvGrpSpPr/>
            <p:nvPr/>
          </p:nvGrpSpPr>
          <p:grpSpPr>
            <a:xfrm>
              <a:off x="-98914" y="73373"/>
              <a:ext cx="12614331" cy="5819046"/>
              <a:chOff x="-175359" y="149072"/>
              <a:chExt cx="12614331" cy="5819046"/>
            </a:xfrm>
          </p:grpSpPr>
          <p:grpSp>
            <p:nvGrpSpPr>
              <p:cNvPr id="11" name="Grupo 10"/>
              <p:cNvGrpSpPr/>
              <p:nvPr/>
            </p:nvGrpSpPr>
            <p:grpSpPr>
              <a:xfrm>
                <a:off x="-175359" y="149072"/>
                <a:ext cx="12614331" cy="5819046"/>
                <a:chOff x="28541" y="172871"/>
                <a:chExt cx="12614331" cy="5819046"/>
              </a:xfrm>
            </p:grpSpPr>
            <p:grpSp>
              <p:nvGrpSpPr>
                <p:cNvPr id="15" name="Grupo 14"/>
                <p:cNvGrpSpPr/>
                <p:nvPr/>
              </p:nvGrpSpPr>
              <p:grpSpPr>
                <a:xfrm>
                  <a:off x="28541" y="172871"/>
                  <a:ext cx="12614331" cy="5819046"/>
                  <a:chOff x="80792" y="508696"/>
                  <a:chExt cx="12614331" cy="5819046"/>
                </a:xfrm>
              </p:grpSpPr>
              <p:grpSp>
                <p:nvGrpSpPr>
                  <p:cNvPr id="9" name="Grupo 8"/>
                  <p:cNvGrpSpPr/>
                  <p:nvPr/>
                </p:nvGrpSpPr>
                <p:grpSpPr>
                  <a:xfrm>
                    <a:off x="188417" y="508696"/>
                    <a:ext cx="12506706" cy="5819046"/>
                    <a:chOff x="201480" y="521759"/>
                    <a:chExt cx="12506706" cy="5819046"/>
                  </a:xfrm>
                </p:grpSpPr>
                <p:grpSp>
                  <p:nvGrpSpPr>
                    <p:cNvPr id="3" name="Grupo 2"/>
                    <p:cNvGrpSpPr/>
                    <p:nvPr/>
                  </p:nvGrpSpPr>
                  <p:grpSpPr>
                    <a:xfrm>
                      <a:off x="201480" y="521759"/>
                      <a:ext cx="12192000" cy="5204683"/>
                      <a:chOff x="201480" y="521759"/>
                      <a:chExt cx="12192000" cy="5204683"/>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2203"/>
                      <a:stretch/>
                    </p:blipFill>
                    <p:spPr bwMode="auto">
                      <a:xfrm>
                        <a:off x="201480" y="521759"/>
                        <a:ext cx="12192000" cy="520468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37063" y="2636205"/>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Rectángulo 3"/>
          <p:cNvSpPr/>
          <p:nvPr/>
        </p:nvSpPr>
        <p:spPr>
          <a:xfrm>
            <a:off x="1586834" y="2168048"/>
            <a:ext cx="6096000" cy="461665"/>
          </a:xfrm>
          <a:prstGeom prst="rect">
            <a:avLst/>
          </a:prstGeom>
        </p:spPr>
        <p:txBody>
          <a:bodyPr>
            <a:spAutoFit/>
          </a:bodyPr>
          <a:lstStyle/>
          <a:p>
            <a:r>
              <a:rPr lang="es-MX" sz="2400" dirty="0">
                <a:solidFill>
                  <a:srgbClr val="002060"/>
                </a:solidFill>
                <a:latin typeface="Comic Sans MS" panose="030F0702030302020204" pitchFamily="66" charset="0"/>
              </a:rPr>
              <a:t>  </a:t>
            </a:r>
            <a:endParaRPr lang="es-MX" sz="2400" dirty="0" smtClean="0">
              <a:solidFill>
                <a:srgbClr val="002060"/>
              </a:solidFill>
              <a:latin typeface="Comic Sans MS" panose="030F0702030302020204" pitchFamily="66" charset="0"/>
            </a:endParaRPr>
          </a:p>
        </p:txBody>
      </p:sp>
      <p:sp>
        <p:nvSpPr>
          <p:cNvPr id="29" name="CuadroTexto 28"/>
          <p:cNvSpPr txBox="1"/>
          <p:nvPr/>
        </p:nvSpPr>
        <p:spPr>
          <a:xfrm>
            <a:off x="6028533" y="2950388"/>
            <a:ext cx="1654301"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AÑO 2013</a:t>
            </a:r>
          </a:p>
          <a:p>
            <a:pPr algn="ctr"/>
            <a:r>
              <a:rPr lang="es-CO" b="1" dirty="0" smtClean="0">
                <a:solidFill>
                  <a:schemeClr val="bg1"/>
                </a:solidFill>
                <a:latin typeface="Comic Sans MS" panose="030F0702030302020204" pitchFamily="66" charset="0"/>
              </a:rPr>
              <a:t>14.060</a:t>
            </a:r>
            <a:endParaRPr lang="es-CO" b="1" dirty="0">
              <a:solidFill>
                <a:schemeClr val="bg1"/>
              </a:solidFill>
              <a:latin typeface="Comic Sans MS" panose="030F0702030302020204" pitchFamily="66" charset="0"/>
            </a:endParaRPr>
          </a:p>
        </p:txBody>
      </p:sp>
      <p:pic>
        <p:nvPicPr>
          <p:cNvPr id="20" name="Imagen 19"/>
          <p:cNvPicPr>
            <a:picLocks noChangeAspect="1"/>
          </p:cNvPicPr>
          <p:nvPr/>
        </p:nvPicPr>
        <p:blipFill>
          <a:blip r:embed="rId3"/>
          <a:stretch>
            <a:fillRect/>
          </a:stretch>
        </p:blipFill>
        <p:spPr>
          <a:xfrm>
            <a:off x="-39868" y="5880700"/>
            <a:ext cx="3292125" cy="1066892"/>
          </a:xfrm>
          <a:prstGeom prst="rect">
            <a:avLst/>
          </a:prstGeom>
        </p:spPr>
      </p:pic>
      <p:sp>
        <p:nvSpPr>
          <p:cNvPr id="6" name="Rectángulo 5"/>
          <p:cNvSpPr/>
          <p:nvPr/>
        </p:nvSpPr>
        <p:spPr>
          <a:xfrm>
            <a:off x="732973" y="1890305"/>
            <a:ext cx="9267553" cy="738664"/>
          </a:xfrm>
          <a:prstGeom prst="rect">
            <a:avLst/>
          </a:prstGeom>
        </p:spPr>
        <p:txBody>
          <a:bodyPr wrap="square">
            <a:spAutoFit/>
          </a:bodyPr>
          <a:lstStyle/>
          <a:p>
            <a:pPr algn="ctr"/>
            <a:r>
              <a:rPr lang="es-MX" sz="1400" b="1" dirty="0">
                <a:solidFill>
                  <a:srgbClr val="002060"/>
                </a:solidFill>
                <a:latin typeface="Comic Sans MS" panose="030F0702030302020204" pitchFamily="66" charset="0"/>
              </a:rPr>
              <a:t>El Centro de Servicios durante el año 2019 realizó la entrega al Archivo Central del archivo terminado e inactivo de algunos despachos judiciales correspondientes a los años 2014, 2015 y 2016, lo anterior conforme a los turnos establecidos por esa Oficina</a:t>
            </a:r>
            <a:endParaRPr lang="es-CO" sz="1400" b="1" dirty="0">
              <a:solidFill>
                <a:srgbClr val="002060"/>
              </a:solidFill>
              <a:latin typeface="Comic Sans MS" panose="030F0702030302020204" pitchFamily="66" charset="0"/>
            </a:endParaRPr>
          </a:p>
        </p:txBody>
      </p:sp>
      <p:pic>
        <p:nvPicPr>
          <p:cNvPr id="19" name="Imagen 18"/>
          <p:cNvPicPr>
            <a:picLocks noChangeAspect="1"/>
          </p:cNvPicPr>
          <p:nvPr/>
        </p:nvPicPr>
        <p:blipFill>
          <a:blip r:embed="rId4"/>
          <a:stretch>
            <a:fillRect/>
          </a:stretch>
        </p:blipFill>
        <p:spPr>
          <a:xfrm>
            <a:off x="-2014908" y="-9135"/>
            <a:ext cx="8260796" cy="1670449"/>
          </a:xfrm>
          <a:prstGeom prst="rect">
            <a:avLst/>
          </a:prstGeom>
        </p:spPr>
      </p:pic>
      <p:pic>
        <p:nvPicPr>
          <p:cNvPr id="26" name="Imagen 25"/>
          <p:cNvPicPr>
            <a:picLocks noChangeAspect="1"/>
          </p:cNvPicPr>
          <p:nvPr/>
        </p:nvPicPr>
        <p:blipFill rotWithShape="1">
          <a:blip r:embed="rId5"/>
          <a:srcRect l="19627" r="19364" b="8316"/>
          <a:stretch/>
        </p:blipFill>
        <p:spPr>
          <a:xfrm>
            <a:off x="8756581" y="2407598"/>
            <a:ext cx="2891794" cy="4153181"/>
          </a:xfrm>
          <a:prstGeom prst="rect">
            <a:avLst/>
          </a:prstGeom>
        </p:spPr>
      </p:pic>
      <p:pic>
        <p:nvPicPr>
          <p:cNvPr id="28" name="Imagen 27"/>
          <p:cNvPicPr>
            <a:picLocks noChangeAspect="1"/>
          </p:cNvPicPr>
          <p:nvPr/>
        </p:nvPicPr>
        <p:blipFill>
          <a:blip r:embed="rId6"/>
          <a:stretch>
            <a:fillRect/>
          </a:stretch>
        </p:blipFill>
        <p:spPr>
          <a:xfrm rot="18628713">
            <a:off x="3773588" y="2373484"/>
            <a:ext cx="991165" cy="3665677"/>
          </a:xfrm>
          <a:prstGeom prst="rect">
            <a:avLst/>
          </a:prstGeom>
        </p:spPr>
      </p:pic>
      <p:pic>
        <p:nvPicPr>
          <p:cNvPr id="31" name="Imagen 30"/>
          <p:cNvPicPr>
            <a:picLocks noChangeAspect="1"/>
          </p:cNvPicPr>
          <p:nvPr/>
        </p:nvPicPr>
        <p:blipFill>
          <a:blip r:embed="rId7"/>
          <a:stretch>
            <a:fillRect/>
          </a:stretch>
        </p:blipFill>
        <p:spPr>
          <a:xfrm>
            <a:off x="5805837" y="4725485"/>
            <a:ext cx="2563587" cy="1572904"/>
          </a:xfrm>
          <a:prstGeom prst="rect">
            <a:avLst/>
          </a:prstGeom>
        </p:spPr>
      </p:pic>
      <p:sp>
        <p:nvSpPr>
          <p:cNvPr id="34" name="CuadroTexto 33"/>
          <p:cNvSpPr txBox="1"/>
          <p:nvPr/>
        </p:nvSpPr>
        <p:spPr>
          <a:xfrm>
            <a:off x="117912" y="2719600"/>
            <a:ext cx="1916206" cy="923330"/>
          </a:xfrm>
          <a:prstGeom prst="rect">
            <a:avLst/>
          </a:prstGeom>
          <a:noFill/>
        </p:spPr>
        <p:txBody>
          <a:bodyPr wrap="square" rtlCol="0">
            <a:spAutoFit/>
          </a:bodyPr>
          <a:lstStyle/>
          <a:p>
            <a:endParaRPr lang="es-CO" sz="3600" b="1" dirty="0" smtClean="0">
              <a:solidFill>
                <a:schemeClr val="bg1"/>
              </a:solidFill>
              <a:latin typeface="Comic Sans MS" panose="030F0702030302020204" pitchFamily="66" charset="0"/>
            </a:endParaRPr>
          </a:p>
          <a:p>
            <a:endParaRPr lang="es-CO" dirty="0"/>
          </a:p>
        </p:txBody>
      </p:sp>
      <p:sp>
        <p:nvSpPr>
          <p:cNvPr id="48" name="Llamada ovalada 47"/>
          <p:cNvSpPr/>
          <p:nvPr/>
        </p:nvSpPr>
        <p:spPr>
          <a:xfrm>
            <a:off x="6646601" y="3163890"/>
            <a:ext cx="1984326" cy="1225002"/>
          </a:xfrm>
          <a:prstGeom prst="wedgeEllipseCallout">
            <a:avLst/>
          </a:prstGeom>
          <a:solidFill>
            <a:srgbClr val="DB39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9" name="Llamada ovalada 48"/>
          <p:cNvSpPr/>
          <p:nvPr/>
        </p:nvSpPr>
        <p:spPr>
          <a:xfrm>
            <a:off x="799654" y="2587408"/>
            <a:ext cx="1883421" cy="1254602"/>
          </a:xfrm>
          <a:prstGeom prst="wedgeEllipseCallou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1" name="CuadroTexto 50"/>
          <p:cNvSpPr txBox="1"/>
          <p:nvPr/>
        </p:nvSpPr>
        <p:spPr>
          <a:xfrm>
            <a:off x="732973" y="2706776"/>
            <a:ext cx="2020681" cy="830997"/>
          </a:xfrm>
          <a:prstGeom prst="rect">
            <a:avLst/>
          </a:prstGeom>
          <a:noFill/>
        </p:spPr>
        <p:txBody>
          <a:bodyPr wrap="square" rtlCol="0">
            <a:spAutoFit/>
          </a:bodyPr>
          <a:lstStyle/>
          <a:p>
            <a:pPr algn="ctr"/>
            <a:r>
              <a:rPr lang="es-CO" sz="2400" b="1" dirty="0" smtClean="0">
                <a:solidFill>
                  <a:schemeClr val="bg1"/>
                </a:solidFill>
                <a:latin typeface="Comic Sans MS" panose="030F0702030302020204" pitchFamily="66" charset="0"/>
              </a:rPr>
              <a:t>16.479</a:t>
            </a:r>
          </a:p>
          <a:p>
            <a:pPr algn="ctr"/>
            <a:r>
              <a:rPr lang="es-CO" sz="2400" b="1" dirty="0" smtClean="0">
                <a:solidFill>
                  <a:schemeClr val="bg1"/>
                </a:solidFill>
                <a:latin typeface="Comic Sans MS" panose="030F0702030302020204" pitchFamily="66" charset="0"/>
              </a:rPr>
              <a:t>Expedientes</a:t>
            </a:r>
            <a:endParaRPr lang="es-CO" sz="2400" b="1" dirty="0">
              <a:solidFill>
                <a:schemeClr val="bg1"/>
              </a:solidFill>
              <a:latin typeface="Comic Sans MS" panose="030F0702030302020204" pitchFamily="66" charset="0"/>
            </a:endParaRPr>
          </a:p>
        </p:txBody>
      </p:sp>
      <p:sp>
        <p:nvSpPr>
          <p:cNvPr id="52" name="CuadroTexto 51"/>
          <p:cNvSpPr txBox="1"/>
          <p:nvPr/>
        </p:nvSpPr>
        <p:spPr>
          <a:xfrm>
            <a:off x="7028042" y="3263563"/>
            <a:ext cx="1214427" cy="954107"/>
          </a:xfrm>
          <a:prstGeom prst="rect">
            <a:avLst/>
          </a:prstGeom>
          <a:noFill/>
        </p:spPr>
        <p:txBody>
          <a:bodyPr wrap="square" rtlCol="0">
            <a:spAutoFit/>
          </a:bodyPr>
          <a:lstStyle/>
          <a:p>
            <a:pPr algn="ctr"/>
            <a:r>
              <a:rPr lang="es-CO" sz="2800" b="1" dirty="0" smtClean="0">
                <a:solidFill>
                  <a:schemeClr val="bg1"/>
                </a:solidFill>
                <a:latin typeface="Comic Sans MS" panose="030F0702030302020204" pitchFamily="66" charset="0"/>
              </a:rPr>
              <a:t>880</a:t>
            </a:r>
          </a:p>
          <a:p>
            <a:pPr algn="ctr"/>
            <a:r>
              <a:rPr lang="es-CO" sz="2800" b="1" dirty="0" smtClean="0">
                <a:solidFill>
                  <a:schemeClr val="bg1"/>
                </a:solidFill>
                <a:latin typeface="Comic Sans MS" panose="030F0702030302020204" pitchFamily="66" charset="0"/>
              </a:rPr>
              <a:t>cajas</a:t>
            </a:r>
            <a:endParaRPr lang="es-CO" sz="2800" b="1" dirty="0">
              <a:solidFill>
                <a:schemeClr val="bg1"/>
              </a:solidFill>
              <a:latin typeface="Comic Sans MS" panose="030F0702030302020204" pitchFamily="66" charset="0"/>
            </a:endParaRPr>
          </a:p>
        </p:txBody>
      </p:sp>
      <p:pic>
        <p:nvPicPr>
          <p:cNvPr id="55" name="Imagen 54"/>
          <p:cNvPicPr>
            <a:picLocks noChangeAspect="1"/>
          </p:cNvPicPr>
          <p:nvPr/>
        </p:nvPicPr>
        <p:blipFill>
          <a:blip r:embed="rId8"/>
          <a:stretch>
            <a:fillRect/>
          </a:stretch>
        </p:blipFill>
        <p:spPr>
          <a:xfrm rot="378585">
            <a:off x="1231739" y="4233840"/>
            <a:ext cx="2438400" cy="1609725"/>
          </a:xfrm>
          <a:prstGeom prst="rect">
            <a:avLst/>
          </a:prstGeom>
        </p:spPr>
      </p:pic>
    </p:spTree>
    <p:extLst>
      <p:ext uri="{BB962C8B-B14F-4D97-AF65-F5344CB8AC3E}">
        <p14:creationId xmlns:p14="http://schemas.microsoft.com/office/powerpoint/2010/main" val="26910549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1" name="Grupo 1030"/>
          <p:cNvGrpSpPr/>
          <p:nvPr/>
        </p:nvGrpSpPr>
        <p:grpSpPr>
          <a:xfrm>
            <a:off x="0" y="164222"/>
            <a:ext cx="11795609" cy="6707529"/>
            <a:chOff x="0" y="164222"/>
            <a:chExt cx="11795609" cy="6707529"/>
          </a:xfrm>
        </p:grpSpPr>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Rectángulo 3"/>
            <p:cNvSpPr/>
            <p:nvPr/>
          </p:nvSpPr>
          <p:spPr>
            <a:xfrm>
              <a:off x="1586834" y="2168048"/>
              <a:ext cx="6096000" cy="461665"/>
            </a:xfrm>
            <a:prstGeom prst="rect">
              <a:avLst/>
            </a:prstGeom>
          </p:spPr>
          <p:txBody>
            <a:bodyPr>
              <a:spAutoFit/>
            </a:bodyPr>
            <a:lstStyle/>
            <a:p>
              <a:r>
                <a:rPr lang="es-MX" sz="2400" dirty="0">
                  <a:solidFill>
                    <a:srgbClr val="002060"/>
                  </a:solidFill>
                  <a:latin typeface="Comic Sans MS" panose="030F0702030302020204" pitchFamily="66" charset="0"/>
                </a:rPr>
                <a:t>  </a:t>
              </a:r>
              <a:endParaRPr lang="es-MX" sz="2400" dirty="0" smtClean="0">
                <a:solidFill>
                  <a:srgbClr val="002060"/>
                </a:solidFill>
                <a:latin typeface="Comic Sans MS" panose="030F0702030302020204" pitchFamily="66" charset="0"/>
              </a:endParaRPr>
            </a:p>
          </p:txBody>
        </p:sp>
        <p:sp>
          <p:nvSpPr>
            <p:cNvPr id="29" name="CuadroTexto 28"/>
            <p:cNvSpPr txBox="1"/>
            <p:nvPr/>
          </p:nvSpPr>
          <p:spPr>
            <a:xfrm>
              <a:off x="6028533" y="2950388"/>
              <a:ext cx="1654301"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AÑO 2013</a:t>
              </a:r>
            </a:p>
            <a:p>
              <a:pPr algn="ctr"/>
              <a:r>
                <a:rPr lang="es-CO" b="1" dirty="0" smtClean="0">
                  <a:solidFill>
                    <a:schemeClr val="bg1"/>
                  </a:solidFill>
                  <a:latin typeface="Comic Sans MS" panose="030F0702030302020204" pitchFamily="66" charset="0"/>
                </a:rPr>
                <a:t>14.060</a:t>
              </a:r>
              <a:endParaRPr lang="es-CO" b="1" dirty="0">
                <a:solidFill>
                  <a:schemeClr val="bg1"/>
                </a:solidFill>
                <a:latin typeface="Comic Sans MS" panose="030F0702030302020204" pitchFamily="66" charset="0"/>
              </a:endParaRPr>
            </a:p>
          </p:txBody>
        </p:sp>
        <p:sp>
          <p:nvSpPr>
            <p:cNvPr id="34" name="CuadroTexto 33"/>
            <p:cNvSpPr txBox="1"/>
            <p:nvPr/>
          </p:nvSpPr>
          <p:spPr>
            <a:xfrm>
              <a:off x="117912" y="2719600"/>
              <a:ext cx="1916206" cy="923330"/>
            </a:xfrm>
            <a:prstGeom prst="rect">
              <a:avLst/>
            </a:prstGeom>
            <a:noFill/>
          </p:spPr>
          <p:txBody>
            <a:bodyPr wrap="square" rtlCol="0">
              <a:spAutoFit/>
            </a:bodyPr>
            <a:lstStyle/>
            <a:p>
              <a:endParaRPr lang="es-CO" sz="3600" b="1" dirty="0" smtClean="0">
                <a:solidFill>
                  <a:schemeClr val="bg1"/>
                </a:solidFill>
                <a:latin typeface="Comic Sans MS" panose="030F0702030302020204" pitchFamily="66" charset="0"/>
              </a:endParaRPr>
            </a:p>
            <a:p>
              <a:endParaRPr lang="es-CO" dirty="0"/>
            </a:p>
          </p:txBody>
        </p:sp>
        <p:sp>
          <p:nvSpPr>
            <p:cNvPr id="30" name="CuadroTexto 29"/>
            <p:cNvSpPr txBox="1"/>
            <p:nvPr/>
          </p:nvSpPr>
          <p:spPr>
            <a:xfrm>
              <a:off x="9457182" y="5250313"/>
              <a:ext cx="2338427" cy="369332"/>
            </a:xfrm>
            <a:prstGeom prst="rect">
              <a:avLst/>
            </a:prstGeom>
            <a:noFill/>
          </p:spPr>
          <p:txBody>
            <a:bodyPr wrap="square" rtlCol="0">
              <a:spAutoFit/>
            </a:bodyPr>
            <a:lstStyle/>
            <a:p>
              <a:pPr algn="ctr"/>
              <a:r>
                <a:rPr lang="es-MX" b="1" dirty="0" smtClean="0">
                  <a:solidFill>
                    <a:srgbClr val="002060"/>
                  </a:solidFill>
                  <a:latin typeface="Comic Sans MS" panose="030F0702030302020204" pitchFamily="66" charset="0"/>
                </a:rPr>
                <a:t>Se</a:t>
              </a:r>
              <a:endParaRPr lang="es-CO" dirty="0"/>
            </a:p>
          </p:txBody>
        </p:sp>
        <p:pic>
          <p:nvPicPr>
            <p:cNvPr id="35" name="Imagen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222"/>
              <a:ext cx="11059371" cy="6707529"/>
            </a:xfrm>
            <a:prstGeom prst="rect">
              <a:avLst/>
            </a:prstGeom>
          </p:spPr>
        </p:pic>
        <p:sp>
          <p:nvSpPr>
            <p:cNvPr id="37" name="CuadroTexto 36"/>
            <p:cNvSpPr txBox="1"/>
            <p:nvPr/>
          </p:nvSpPr>
          <p:spPr>
            <a:xfrm>
              <a:off x="7819971" y="2919610"/>
              <a:ext cx="2197275" cy="1231106"/>
            </a:xfrm>
            <a:prstGeom prst="rect">
              <a:avLst/>
            </a:prstGeom>
            <a:noFill/>
          </p:spPr>
          <p:txBody>
            <a:bodyPr wrap="square" rtlCol="0">
              <a:spAutoFit/>
            </a:bodyPr>
            <a:lstStyle/>
            <a:p>
              <a:pPr algn="ctr"/>
              <a:r>
                <a:rPr lang="es-MX" sz="1400" b="1" dirty="0">
                  <a:solidFill>
                    <a:srgbClr val="002060"/>
                  </a:solidFill>
                  <a:latin typeface="Comic Sans MS" panose="030F0702030302020204" pitchFamily="66" charset="0"/>
                </a:rPr>
                <a:t>Se realizó la entrega del archivo de los Juzgados Civiles del Circuito con excepción del </a:t>
              </a:r>
              <a:r>
                <a:rPr lang="es-MX" sz="1400" b="1" dirty="0" smtClean="0">
                  <a:solidFill>
                    <a:srgbClr val="002060"/>
                  </a:solidFill>
                  <a:latin typeface="Comic Sans MS" panose="030F0702030302020204" pitchFamily="66" charset="0"/>
                </a:rPr>
                <a:t>1</a:t>
              </a:r>
              <a:r>
                <a:rPr lang="es-MX" dirty="0">
                  <a:solidFill>
                    <a:srgbClr val="002060"/>
                  </a:solidFill>
                </a:rPr>
                <a:t>º</a:t>
              </a:r>
            </a:p>
          </p:txBody>
        </p:sp>
        <p:sp>
          <p:nvSpPr>
            <p:cNvPr id="53" name="CuadroTexto 52"/>
            <p:cNvSpPr txBox="1"/>
            <p:nvPr/>
          </p:nvSpPr>
          <p:spPr>
            <a:xfrm>
              <a:off x="1103254" y="2933212"/>
              <a:ext cx="2136001" cy="1169551"/>
            </a:xfrm>
            <a:prstGeom prst="rect">
              <a:avLst/>
            </a:prstGeom>
            <a:noFill/>
          </p:spPr>
          <p:txBody>
            <a:bodyPr wrap="square" rtlCol="0">
              <a:spAutoFit/>
            </a:bodyPr>
            <a:lstStyle/>
            <a:p>
              <a:pPr algn="ctr"/>
              <a:r>
                <a:rPr lang="es-MX" sz="1400" b="1" dirty="0">
                  <a:solidFill>
                    <a:srgbClr val="002060"/>
                  </a:solidFill>
                  <a:latin typeface="Comic Sans MS" panose="030F0702030302020204" pitchFamily="66" charset="0"/>
                </a:rPr>
                <a:t>Se realizó la entrega del archivo de los Juzgados de Familia, con excepción del </a:t>
              </a:r>
              <a:r>
                <a:rPr lang="es-MX" sz="1400" b="1" dirty="0" smtClean="0">
                  <a:solidFill>
                    <a:srgbClr val="002060"/>
                  </a:solidFill>
                  <a:latin typeface="Comic Sans MS" panose="030F0702030302020204" pitchFamily="66" charset="0"/>
                </a:rPr>
                <a:t>1° </a:t>
              </a:r>
              <a:r>
                <a:rPr lang="es-MX" sz="1400" b="1" dirty="0">
                  <a:solidFill>
                    <a:srgbClr val="002060"/>
                  </a:solidFill>
                  <a:latin typeface="Comic Sans MS" panose="030F0702030302020204" pitchFamily="66" charset="0"/>
                </a:rPr>
                <a:t>y el </a:t>
              </a:r>
              <a:r>
                <a:rPr lang="es-MX" sz="1400" b="1" dirty="0" smtClean="0">
                  <a:solidFill>
                    <a:srgbClr val="002060"/>
                  </a:solidFill>
                  <a:latin typeface="Comic Sans MS" panose="030F0702030302020204" pitchFamily="66" charset="0"/>
                </a:rPr>
                <a:t>5°</a:t>
              </a:r>
              <a:endParaRPr lang="es-CO" sz="1400" b="1" dirty="0">
                <a:solidFill>
                  <a:srgbClr val="002060"/>
                </a:solidFill>
                <a:latin typeface="Comic Sans MS" panose="030F0702030302020204" pitchFamily="66" charset="0"/>
              </a:endParaRPr>
            </a:p>
          </p:txBody>
        </p:sp>
        <p:sp>
          <p:nvSpPr>
            <p:cNvPr id="56" name="CuadroTexto 55"/>
            <p:cNvSpPr txBox="1"/>
            <p:nvPr/>
          </p:nvSpPr>
          <p:spPr>
            <a:xfrm>
              <a:off x="3370755" y="974580"/>
              <a:ext cx="2528157" cy="954107"/>
            </a:xfrm>
            <a:prstGeom prst="rect">
              <a:avLst/>
            </a:prstGeom>
            <a:noFill/>
          </p:spPr>
          <p:txBody>
            <a:bodyPr wrap="square" rtlCol="0">
              <a:spAutoFit/>
            </a:bodyPr>
            <a:lstStyle/>
            <a:p>
              <a:pPr algn="ctr"/>
              <a:r>
                <a:rPr lang="es-MX" sz="1400" b="1" dirty="0">
                  <a:solidFill>
                    <a:srgbClr val="002060"/>
                  </a:solidFill>
                  <a:latin typeface="Comic Sans MS" panose="030F0702030302020204" pitchFamily="66" charset="0"/>
                </a:rPr>
                <a:t>Se realizó la entrega del archivo de los Juzgados Civiles Municipales con excepción del 5 ° y 11 ° </a:t>
              </a:r>
              <a:endParaRPr lang="es-CO" sz="1400" b="1" dirty="0">
                <a:solidFill>
                  <a:srgbClr val="002060"/>
                </a:solidFill>
                <a:latin typeface="Comic Sans MS" panose="030F0702030302020204" pitchFamily="66" charset="0"/>
              </a:endParaRPr>
            </a:p>
          </p:txBody>
        </p:sp>
        <p:sp>
          <p:nvSpPr>
            <p:cNvPr id="57" name="CuadroTexto 56"/>
            <p:cNvSpPr txBox="1"/>
            <p:nvPr/>
          </p:nvSpPr>
          <p:spPr>
            <a:xfrm>
              <a:off x="6268660" y="1220800"/>
              <a:ext cx="1174045" cy="461665"/>
            </a:xfrm>
            <a:prstGeom prst="rect">
              <a:avLst/>
            </a:prstGeom>
            <a:noFill/>
          </p:spPr>
          <p:txBody>
            <a:bodyPr wrap="square" rtlCol="0">
              <a:spAutoFit/>
            </a:bodyPr>
            <a:lstStyle/>
            <a:p>
              <a:pPr algn="ctr"/>
              <a:r>
                <a:rPr lang="es-CO" sz="2400" b="1" dirty="0" smtClean="0">
                  <a:solidFill>
                    <a:srgbClr val="002060"/>
                  </a:solidFill>
                  <a:latin typeface="Comic Sans MS" panose="030F0702030302020204" pitchFamily="66" charset="0"/>
                </a:rPr>
                <a:t>9.247</a:t>
              </a:r>
              <a:endParaRPr lang="es-CO" sz="2400" b="1" dirty="0">
                <a:solidFill>
                  <a:srgbClr val="002060"/>
                </a:solidFill>
                <a:latin typeface="Comic Sans MS" panose="030F0702030302020204" pitchFamily="66" charset="0"/>
              </a:endParaRPr>
            </a:p>
          </p:txBody>
        </p:sp>
        <p:sp>
          <p:nvSpPr>
            <p:cNvPr id="58" name="CuadroTexto 57"/>
            <p:cNvSpPr txBox="1"/>
            <p:nvPr/>
          </p:nvSpPr>
          <p:spPr>
            <a:xfrm>
              <a:off x="6190823" y="3334942"/>
              <a:ext cx="1174045" cy="461665"/>
            </a:xfrm>
            <a:prstGeom prst="rect">
              <a:avLst/>
            </a:prstGeom>
            <a:noFill/>
          </p:spPr>
          <p:txBody>
            <a:bodyPr wrap="square" rtlCol="0">
              <a:spAutoFit/>
            </a:bodyPr>
            <a:lstStyle/>
            <a:p>
              <a:pPr algn="ctr"/>
              <a:r>
                <a:rPr lang="es-CO" sz="2400" b="1" dirty="0" smtClean="0">
                  <a:solidFill>
                    <a:srgbClr val="002060"/>
                  </a:solidFill>
                  <a:latin typeface="Comic Sans MS" panose="030F0702030302020204" pitchFamily="66" charset="0"/>
                </a:rPr>
                <a:t>2.907</a:t>
              </a:r>
              <a:endParaRPr lang="es-CO" sz="2400" b="1" dirty="0">
                <a:solidFill>
                  <a:srgbClr val="002060"/>
                </a:solidFill>
                <a:latin typeface="Comic Sans MS" panose="030F0702030302020204" pitchFamily="66" charset="0"/>
              </a:endParaRPr>
            </a:p>
          </p:txBody>
        </p:sp>
        <p:sp>
          <p:nvSpPr>
            <p:cNvPr id="62" name="CuadroTexto 61"/>
            <p:cNvSpPr txBox="1"/>
            <p:nvPr/>
          </p:nvSpPr>
          <p:spPr>
            <a:xfrm>
              <a:off x="3763132" y="3310960"/>
              <a:ext cx="1158753" cy="461665"/>
            </a:xfrm>
            <a:prstGeom prst="rect">
              <a:avLst/>
            </a:prstGeom>
            <a:noFill/>
          </p:spPr>
          <p:txBody>
            <a:bodyPr wrap="square" rtlCol="0">
              <a:spAutoFit/>
            </a:bodyPr>
            <a:lstStyle/>
            <a:p>
              <a:r>
                <a:rPr lang="es-CO" sz="2400" b="1" dirty="0" smtClean="0">
                  <a:solidFill>
                    <a:srgbClr val="002060"/>
                  </a:solidFill>
                  <a:latin typeface="Comic Sans MS" panose="030F0702030302020204" pitchFamily="66" charset="0"/>
                </a:rPr>
                <a:t>4.325</a:t>
              </a:r>
              <a:endParaRPr lang="es-CO" sz="2400" b="1" dirty="0">
                <a:solidFill>
                  <a:srgbClr val="002060"/>
                </a:solidFill>
                <a:latin typeface="Comic Sans MS" panose="030F0702030302020204" pitchFamily="66" charset="0"/>
              </a:endParaRPr>
            </a:p>
          </p:txBody>
        </p:sp>
        <p:sp>
          <p:nvSpPr>
            <p:cNvPr id="1025" name="CuadroTexto 1024"/>
            <p:cNvSpPr txBox="1"/>
            <p:nvPr/>
          </p:nvSpPr>
          <p:spPr>
            <a:xfrm>
              <a:off x="7897626" y="2273279"/>
              <a:ext cx="1981200" cy="646331"/>
            </a:xfrm>
            <a:prstGeom prst="rect">
              <a:avLst/>
            </a:prstGeom>
            <a:noFill/>
          </p:spPr>
          <p:txBody>
            <a:bodyPr wrap="square" rtlCol="0">
              <a:spAutoFit/>
            </a:bodyPr>
            <a:lstStyle/>
            <a:p>
              <a:pPr algn="ctr"/>
              <a:r>
                <a:rPr lang="es-CO" sz="3600" b="1" dirty="0" smtClean="0">
                  <a:solidFill>
                    <a:srgbClr val="002060"/>
                  </a:solidFill>
                  <a:latin typeface="Comic Sans MS" panose="030F0702030302020204" pitchFamily="66" charset="0"/>
                </a:rPr>
                <a:t>Circuito</a:t>
              </a:r>
              <a:endParaRPr lang="es-CO" sz="3600" b="1" dirty="0">
                <a:solidFill>
                  <a:srgbClr val="002060"/>
                </a:solidFill>
                <a:latin typeface="Comic Sans MS" panose="030F0702030302020204" pitchFamily="66" charset="0"/>
              </a:endParaRPr>
            </a:p>
          </p:txBody>
        </p:sp>
        <p:sp>
          <p:nvSpPr>
            <p:cNvPr id="1027" name="CuadroTexto 1026"/>
            <p:cNvSpPr txBox="1"/>
            <p:nvPr/>
          </p:nvSpPr>
          <p:spPr>
            <a:xfrm>
              <a:off x="3533396" y="225586"/>
              <a:ext cx="2202873" cy="646331"/>
            </a:xfrm>
            <a:prstGeom prst="rect">
              <a:avLst/>
            </a:prstGeom>
            <a:noFill/>
          </p:spPr>
          <p:txBody>
            <a:bodyPr wrap="square" rtlCol="0">
              <a:spAutoFit/>
            </a:bodyPr>
            <a:lstStyle/>
            <a:p>
              <a:r>
                <a:rPr lang="es-CO" sz="3600" b="1" dirty="0" smtClean="0">
                  <a:solidFill>
                    <a:srgbClr val="002060"/>
                  </a:solidFill>
                  <a:latin typeface="Comic Sans MS" panose="030F0702030302020204" pitchFamily="66" charset="0"/>
                </a:rPr>
                <a:t>Municipal</a:t>
              </a:r>
              <a:endParaRPr lang="es-CO" sz="3600" b="1" dirty="0">
                <a:solidFill>
                  <a:srgbClr val="002060"/>
                </a:solidFill>
                <a:latin typeface="Comic Sans MS" panose="030F0702030302020204" pitchFamily="66" charset="0"/>
              </a:endParaRPr>
            </a:p>
          </p:txBody>
        </p:sp>
        <p:sp>
          <p:nvSpPr>
            <p:cNvPr id="1028" name="CuadroTexto 1027"/>
            <p:cNvSpPr txBox="1"/>
            <p:nvPr/>
          </p:nvSpPr>
          <p:spPr>
            <a:xfrm>
              <a:off x="988004" y="2258851"/>
              <a:ext cx="2328051" cy="707886"/>
            </a:xfrm>
            <a:prstGeom prst="rect">
              <a:avLst/>
            </a:prstGeom>
            <a:noFill/>
          </p:spPr>
          <p:txBody>
            <a:bodyPr wrap="square" rtlCol="0">
              <a:spAutoFit/>
            </a:bodyPr>
            <a:lstStyle/>
            <a:p>
              <a:pPr algn="ctr"/>
              <a:r>
                <a:rPr lang="es-CO" sz="4000" b="1" dirty="0" smtClean="0">
                  <a:solidFill>
                    <a:srgbClr val="002060"/>
                  </a:solidFill>
                  <a:latin typeface="Comic Sans MS" panose="030F0702030302020204" pitchFamily="66" charset="0"/>
                </a:rPr>
                <a:t>Familia</a:t>
              </a:r>
              <a:endParaRPr lang="es-CO" sz="4000" b="1" dirty="0">
                <a:solidFill>
                  <a:srgbClr val="002060"/>
                </a:solidFill>
                <a:latin typeface="Comic Sans MS" panose="030F0702030302020204" pitchFamily="66" charset="0"/>
              </a:endParaRPr>
            </a:p>
          </p:txBody>
        </p:sp>
        <p:sp>
          <p:nvSpPr>
            <p:cNvPr id="1029" name="CuadroTexto 1028"/>
            <p:cNvSpPr txBox="1"/>
            <p:nvPr/>
          </p:nvSpPr>
          <p:spPr>
            <a:xfrm>
              <a:off x="5388015" y="5142591"/>
              <a:ext cx="2177530" cy="954107"/>
            </a:xfrm>
            <a:prstGeom prst="rect">
              <a:avLst/>
            </a:prstGeom>
            <a:noFill/>
          </p:spPr>
          <p:txBody>
            <a:bodyPr wrap="square" rtlCol="0">
              <a:spAutoFit/>
            </a:bodyPr>
            <a:lstStyle/>
            <a:p>
              <a:pPr algn="ctr"/>
              <a:r>
                <a:rPr lang="es-CO" sz="2800" b="1" dirty="0" smtClean="0">
                  <a:solidFill>
                    <a:srgbClr val="002060"/>
                  </a:solidFill>
                </a:rPr>
                <a:t>16.479</a:t>
              </a:r>
            </a:p>
            <a:p>
              <a:pPr algn="ctr"/>
              <a:r>
                <a:rPr lang="es-CO" sz="2800" b="1" dirty="0">
                  <a:solidFill>
                    <a:srgbClr val="002060"/>
                  </a:solidFill>
                </a:rPr>
                <a:t>E</a:t>
              </a:r>
              <a:r>
                <a:rPr lang="es-CO" sz="2800" b="1" dirty="0" smtClean="0">
                  <a:solidFill>
                    <a:srgbClr val="002060"/>
                  </a:solidFill>
                </a:rPr>
                <a:t>xpedientes</a:t>
              </a:r>
              <a:endParaRPr lang="es-CO" sz="2800" b="1" dirty="0">
                <a:solidFill>
                  <a:srgbClr val="002060"/>
                </a:solidFill>
              </a:endParaRPr>
            </a:p>
          </p:txBody>
        </p:sp>
        <p:sp>
          <p:nvSpPr>
            <p:cNvPr id="1030" name="CuadroTexto 1029"/>
            <p:cNvSpPr txBox="1"/>
            <p:nvPr/>
          </p:nvSpPr>
          <p:spPr>
            <a:xfrm>
              <a:off x="3853892" y="5388115"/>
              <a:ext cx="977232" cy="461665"/>
            </a:xfrm>
            <a:prstGeom prst="rect">
              <a:avLst/>
            </a:prstGeom>
            <a:noFill/>
          </p:spPr>
          <p:txBody>
            <a:bodyPr wrap="square" rtlCol="0">
              <a:spAutoFit/>
            </a:bodyPr>
            <a:lstStyle/>
            <a:p>
              <a:r>
                <a:rPr lang="es-CO" sz="2400" b="1" dirty="0" smtClean="0">
                  <a:solidFill>
                    <a:srgbClr val="002060"/>
                  </a:solidFill>
                  <a:latin typeface="Comic Sans MS" panose="030F0702030302020204" pitchFamily="66" charset="0"/>
                </a:rPr>
                <a:t>Total</a:t>
              </a:r>
              <a:endParaRPr lang="es-CO" sz="2400" b="1" dirty="0">
                <a:solidFill>
                  <a:srgbClr val="002060"/>
                </a:solidFill>
                <a:latin typeface="Comic Sans MS" panose="030F0702030302020204" pitchFamily="66" charset="0"/>
              </a:endParaRPr>
            </a:p>
          </p:txBody>
        </p:sp>
      </p:grpSp>
      <p:pic>
        <p:nvPicPr>
          <p:cNvPr id="1032" name="Imagen 1031"/>
          <p:cNvPicPr>
            <a:picLocks noChangeAspect="1"/>
          </p:cNvPicPr>
          <p:nvPr/>
        </p:nvPicPr>
        <p:blipFill rotWithShape="1">
          <a:blip r:embed="rId3"/>
          <a:srcRect t="75213" r="48097"/>
          <a:stretch/>
        </p:blipFill>
        <p:spPr>
          <a:xfrm rot="16200000">
            <a:off x="8094287" y="2702488"/>
            <a:ext cx="6853811" cy="1484714"/>
          </a:xfrm>
          <a:prstGeom prst="rect">
            <a:avLst/>
          </a:prstGeom>
        </p:spPr>
      </p:pic>
      <p:pic>
        <p:nvPicPr>
          <p:cNvPr id="1033" name="Imagen 1032"/>
          <p:cNvPicPr>
            <a:picLocks noChangeAspect="1"/>
          </p:cNvPicPr>
          <p:nvPr/>
        </p:nvPicPr>
        <p:blipFill>
          <a:blip r:embed="rId4"/>
          <a:stretch>
            <a:fillRect/>
          </a:stretch>
        </p:blipFill>
        <p:spPr>
          <a:xfrm>
            <a:off x="-20501" y="53842"/>
            <a:ext cx="3298222" cy="1066892"/>
          </a:xfrm>
          <a:prstGeom prst="rect">
            <a:avLst/>
          </a:prstGeom>
        </p:spPr>
      </p:pic>
      <p:pic>
        <p:nvPicPr>
          <p:cNvPr id="1034" name="Imagen 1033"/>
          <p:cNvPicPr>
            <a:picLocks noChangeAspect="1"/>
          </p:cNvPicPr>
          <p:nvPr/>
        </p:nvPicPr>
        <p:blipFill>
          <a:blip r:embed="rId5"/>
          <a:stretch>
            <a:fillRect/>
          </a:stretch>
        </p:blipFill>
        <p:spPr>
          <a:xfrm>
            <a:off x="8905746" y="4955883"/>
            <a:ext cx="1755800" cy="1902117"/>
          </a:xfrm>
          <a:prstGeom prst="rect">
            <a:avLst/>
          </a:prstGeom>
        </p:spPr>
      </p:pic>
    </p:spTree>
    <p:extLst>
      <p:ext uri="{BB962C8B-B14F-4D97-AF65-F5344CB8AC3E}">
        <p14:creationId xmlns:p14="http://schemas.microsoft.com/office/powerpoint/2010/main" val="6561376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914" y="73373"/>
            <a:ext cx="12614331" cy="6784627"/>
            <a:chOff x="-98914" y="73373"/>
            <a:chExt cx="12614331" cy="6784627"/>
          </a:xfrm>
        </p:grpSpPr>
        <p:grpSp>
          <p:nvGrpSpPr>
            <p:cNvPr id="5" name="Grupo 4"/>
            <p:cNvGrpSpPr/>
            <p:nvPr/>
          </p:nvGrpSpPr>
          <p:grpSpPr>
            <a:xfrm>
              <a:off x="-98914" y="73373"/>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12" name="Imagen 11"/>
          <p:cNvPicPr>
            <a:picLocks noChangeAspect="1"/>
          </p:cNvPicPr>
          <p:nvPr/>
        </p:nvPicPr>
        <p:blipFill>
          <a:blip r:embed="rId3"/>
          <a:stretch>
            <a:fillRect/>
          </a:stretch>
        </p:blipFill>
        <p:spPr>
          <a:xfrm>
            <a:off x="8631041" y="5525393"/>
            <a:ext cx="3292125" cy="1066892"/>
          </a:xfrm>
          <a:prstGeom prst="rect">
            <a:avLst/>
          </a:prstGeom>
        </p:spPr>
      </p:pic>
      <p:pic>
        <p:nvPicPr>
          <p:cNvPr id="19" name="Imagen 18"/>
          <p:cNvPicPr>
            <a:picLocks noChangeAspect="1"/>
          </p:cNvPicPr>
          <p:nvPr/>
        </p:nvPicPr>
        <p:blipFill>
          <a:blip r:embed="rId4"/>
          <a:stretch>
            <a:fillRect/>
          </a:stretch>
        </p:blipFill>
        <p:spPr>
          <a:xfrm>
            <a:off x="171217" y="152049"/>
            <a:ext cx="1755800" cy="1902117"/>
          </a:xfrm>
          <a:prstGeom prst="rect">
            <a:avLst/>
          </a:prstGeom>
        </p:spPr>
      </p:pic>
      <p:pic>
        <p:nvPicPr>
          <p:cNvPr id="20" name="Imagen 19"/>
          <p:cNvPicPr>
            <a:picLocks noChangeAspect="1"/>
          </p:cNvPicPr>
          <p:nvPr/>
        </p:nvPicPr>
        <p:blipFill>
          <a:blip r:embed="rId5"/>
          <a:stretch>
            <a:fillRect/>
          </a:stretch>
        </p:blipFill>
        <p:spPr>
          <a:xfrm>
            <a:off x="753231" y="2159417"/>
            <a:ext cx="5407621" cy="1767993"/>
          </a:xfrm>
          <a:prstGeom prst="rect">
            <a:avLst/>
          </a:prstGeom>
        </p:spPr>
      </p:pic>
      <p:pic>
        <p:nvPicPr>
          <p:cNvPr id="23" name="Imagen 22"/>
          <p:cNvPicPr>
            <a:picLocks noChangeAspect="1"/>
          </p:cNvPicPr>
          <p:nvPr/>
        </p:nvPicPr>
        <p:blipFill rotWithShape="1">
          <a:blip r:embed="rId6"/>
          <a:srcRect l="4229" t="13023" b="20183"/>
          <a:stretch/>
        </p:blipFill>
        <p:spPr>
          <a:xfrm>
            <a:off x="6417083" y="2270496"/>
            <a:ext cx="5437022" cy="2976260"/>
          </a:xfrm>
          <a:prstGeom prst="rect">
            <a:avLst/>
          </a:prstGeom>
        </p:spPr>
      </p:pic>
    </p:spTree>
    <p:extLst>
      <p:ext uri="{BB962C8B-B14F-4D97-AF65-F5344CB8AC3E}">
        <p14:creationId xmlns:p14="http://schemas.microsoft.com/office/powerpoint/2010/main" val="41151602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98896" y="0"/>
            <a:ext cx="12614331" cy="6784627"/>
            <a:chOff x="-98914" y="73373"/>
            <a:chExt cx="12614331" cy="6784627"/>
          </a:xfrm>
        </p:grpSpPr>
        <p:grpSp>
          <p:nvGrpSpPr>
            <p:cNvPr id="5" name="Grupo 4"/>
            <p:cNvGrpSpPr/>
            <p:nvPr/>
          </p:nvGrpSpPr>
          <p:grpSpPr>
            <a:xfrm>
              <a:off x="-98914" y="73373"/>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12" name="Imagen 11"/>
          <p:cNvPicPr>
            <a:picLocks noChangeAspect="1"/>
          </p:cNvPicPr>
          <p:nvPr/>
        </p:nvPicPr>
        <p:blipFill>
          <a:blip r:embed="rId3"/>
          <a:stretch>
            <a:fillRect/>
          </a:stretch>
        </p:blipFill>
        <p:spPr>
          <a:xfrm>
            <a:off x="8284802" y="5567140"/>
            <a:ext cx="3292125" cy="1066892"/>
          </a:xfrm>
          <a:prstGeom prst="rect">
            <a:avLst/>
          </a:prstGeom>
        </p:spPr>
      </p:pic>
      <p:pic>
        <p:nvPicPr>
          <p:cNvPr id="19" name="Imagen 18"/>
          <p:cNvPicPr>
            <a:picLocks noChangeAspect="1"/>
          </p:cNvPicPr>
          <p:nvPr/>
        </p:nvPicPr>
        <p:blipFill>
          <a:blip r:embed="rId4"/>
          <a:stretch>
            <a:fillRect/>
          </a:stretch>
        </p:blipFill>
        <p:spPr>
          <a:xfrm>
            <a:off x="286467" y="373318"/>
            <a:ext cx="1755800" cy="1902117"/>
          </a:xfrm>
          <a:prstGeom prst="rect">
            <a:avLst/>
          </a:prstGeom>
        </p:spPr>
      </p:pic>
      <p:sp>
        <p:nvSpPr>
          <p:cNvPr id="4" name="Rectángulo 3"/>
          <p:cNvSpPr/>
          <p:nvPr/>
        </p:nvSpPr>
        <p:spPr>
          <a:xfrm>
            <a:off x="2638748" y="2005362"/>
            <a:ext cx="7226760" cy="2308324"/>
          </a:xfrm>
          <a:prstGeom prst="rect">
            <a:avLst/>
          </a:prstGeom>
        </p:spPr>
        <p:txBody>
          <a:bodyPr wrap="square">
            <a:spAutoFit/>
          </a:bodyPr>
          <a:lstStyle/>
          <a:p>
            <a:pPr algn="ctr"/>
            <a:r>
              <a:rPr lang="es-MX" sz="2400" dirty="0">
                <a:solidFill>
                  <a:srgbClr val="002060"/>
                </a:solidFill>
                <a:latin typeface="Comic Sans MS" panose="030F0702030302020204" pitchFamily="66" charset="0"/>
              </a:rPr>
              <a:t/>
            </a:r>
            <a:br>
              <a:rPr lang="es-MX" sz="2400" dirty="0">
                <a:solidFill>
                  <a:srgbClr val="002060"/>
                </a:solidFill>
                <a:latin typeface="Comic Sans MS" panose="030F0702030302020204" pitchFamily="66" charset="0"/>
              </a:rPr>
            </a:br>
            <a:r>
              <a:rPr lang="es-MX" sz="2400" dirty="0" smtClean="0">
                <a:solidFill>
                  <a:srgbClr val="002060"/>
                </a:solidFill>
                <a:latin typeface="Comic Sans MS" panose="030F0702030302020204" pitchFamily="66" charset="0"/>
              </a:rPr>
              <a:t>Los datos estadísticos </a:t>
            </a:r>
            <a:r>
              <a:rPr lang="es-MX" sz="2400" dirty="0">
                <a:solidFill>
                  <a:srgbClr val="002060"/>
                </a:solidFill>
                <a:latin typeface="Comic Sans MS" panose="030F0702030302020204" pitchFamily="66" charset="0"/>
              </a:rPr>
              <a:t>especificados a continuación son tomados de:  </a:t>
            </a:r>
            <a:endParaRPr lang="es-MX" sz="2400" dirty="0" smtClean="0">
              <a:solidFill>
                <a:srgbClr val="002060"/>
              </a:solidFill>
              <a:latin typeface="Comic Sans MS" panose="030F0702030302020204" pitchFamily="66" charset="0"/>
            </a:endParaRPr>
          </a:p>
          <a:p>
            <a:pPr algn="ctr"/>
            <a:endParaRPr lang="es-MX" sz="2400" dirty="0">
              <a:solidFill>
                <a:srgbClr val="002060"/>
              </a:solidFill>
              <a:latin typeface="Comic Sans MS" panose="030F0702030302020204" pitchFamily="66" charset="0"/>
            </a:endParaRPr>
          </a:p>
          <a:p>
            <a:pPr algn="ctr"/>
            <a:r>
              <a:rPr lang="es-MX" sz="2400" dirty="0" smtClean="0">
                <a:solidFill>
                  <a:srgbClr val="002060"/>
                </a:solidFill>
                <a:latin typeface="Comic Sans MS" panose="030F0702030302020204" pitchFamily="66" charset="0"/>
              </a:rPr>
              <a:t>Formulario </a:t>
            </a:r>
            <a:r>
              <a:rPr lang="es-MX" sz="2400" dirty="0">
                <a:solidFill>
                  <a:srgbClr val="002060"/>
                </a:solidFill>
                <a:latin typeface="Comic Sans MS" panose="030F0702030302020204" pitchFamily="66" charset="0"/>
              </a:rPr>
              <a:t>SIERJU (Información suministrada por los despachos judiciales)</a:t>
            </a:r>
            <a:endParaRPr lang="es-CO" sz="2400" dirty="0">
              <a:solidFill>
                <a:srgbClr val="002060"/>
              </a:solidFill>
              <a:latin typeface="Comic Sans MS" panose="030F0702030302020204" pitchFamily="66" charset="0"/>
            </a:endParaRPr>
          </a:p>
        </p:txBody>
      </p:sp>
      <p:pic>
        <p:nvPicPr>
          <p:cNvPr id="6" name="Imagen 5"/>
          <p:cNvPicPr>
            <a:picLocks noChangeAspect="1"/>
          </p:cNvPicPr>
          <p:nvPr/>
        </p:nvPicPr>
        <p:blipFill>
          <a:blip r:embed="rId5"/>
          <a:stretch>
            <a:fillRect/>
          </a:stretch>
        </p:blipFill>
        <p:spPr>
          <a:xfrm>
            <a:off x="2069329" y="3385603"/>
            <a:ext cx="774259" cy="695004"/>
          </a:xfrm>
          <a:prstGeom prst="rect">
            <a:avLst/>
          </a:prstGeom>
        </p:spPr>
      </p:pic>
    </p:spTree>
    <p:extLst>
      <p:ext uri="{BB962C8B-B14F-4D97-AF65-F5344CB8AC3E}">
        <p14:creationId xmlns:p14="http://schemas.microsoft.com/office/powerpoint/2010/main" val="473959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5240" y="0"/>
            <a:ext cx="12197240" cy="5397979"/>
            <a:chOff x="80792" y="322762"/>
            <a:chExt cx="12197240" cy="5397979"/>
          </a:xfrm>
        </p:grpSpPr>
        <p:grpSp>
          <p:nvGrpSpPr>
            <p:cNvPr id="9" name="Grupo 8"/>
            <p:cNvGrpSpPr/>
            <p:nvPr/>
          </p:nvGrpSpPr>
          <p:grpSpPr>
            <a:xfrm>
              <a:off x="526503" y="322762"/>
              <a:ext cx="11751529" cy="5397979"/>
              <a:chOff x="539566" y="335825"/>
              <a:chExt cx="11751529" cy="5397979"/>
            </a:xfrm>
          </p:grpSpPr>
          <p:grpSp>
            <p:nvGrpSpPr>
              <p:cNvPr id="3" name="Grupo 2"/>
              <p:cNvGrpSpPr/>
              <p:nvPr/>
            </p:nvGrpSpPr>
            <p:grpSpPr>
              <a:xfrm>
                <a:off x="539566" y="335825"/>
                <a:ext cx="11751529" cy="5397979"/>
                <a:chOff x="539566" y="335825"/>
                <a:chExt cx="11751529" cy="5397979"/>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9482" t="4652" b="20583"/>
                <a:stretch/>
              </p:blipFill>
              <p:spPr bwMode="auto">
                <a:xfrm>
                  <a:off x="539566" y="335825"/>
                  <a:ext cx="11751529" cy="5397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410789" y="2599509"/>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5585292" y="2748975"/>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pic>
        <p:nvPicPr>
          <p:cNvPr id="10" name="Imagen 9"/>
          <p:cNvPicPr>
            <a:picLocks noChangeAspect="1"/>
          </p:cNvPicPr>
          <p:nvPr/>
        </p:nvPicPr>
        <p:blipFill>
          <a:blip r:embed="rId3"/>
          <a:stretch>
            <a:fillRect/>
          </a:stretch>
        </p:blipFill>
        <p:spPr>
          <a:xfrm>
            <a:off x="5588642" y="2596527"/>
            <a:ext cx="1054699" cy="4261473"/>
          </a:xfrm>
          <a:prstGeom prst="rect">
            <a:avLst/>
          </a:prstGeom>
        </p:spPr>
      </p:pic>
      <p:pic>
        <p:nvPicPr>
          <p:cNvPr id="16" name="Imagen 15"/>
          <p:cNvPicPr>
            <a:picLocks noChangeAspect="1"/>
          </p:cNvPicPr>
          <p:nvPr/>
        </p:nvPicPr>
        <p:blipFill>
          <a:blip r:embed="rId4"/>
          <a:stretch>
            <a:fillRect/>
          </a:stretch>
        </p:blipFill>
        <p:spPr>
          <a:xfrm>
            <a:off x="6869399" y="3182591"/>
            <a:ext cx="4755292" cy="3621338"/>
          </a:xfrm>
          <a:prstGeom prst="rect">
            <a:avLst/>
          </a:prstGeom>
        </p:spPr>
      </p:pic>
      <p:sp>
        <p:nvSpPr>
          <p:cNvPr id="18" name="CuadroTexto 17"/>
          <p:cNvSpPr txBox="1"/>
          <p:nvPr/>
        </p:nvSpPr>
        <p:spPr>
          <a:xfrm>
            <a:off x="6747885" y="1933303"/>
            <a:ext cx="4028850" cy="1200329"/>
          </a:xfrm>
          <a:prstGeom prst="rect">
            <a:avLst/>
          </a:prstGeom>
          <a:noFill/>
        </p:spPr>
        <p:txBody>
          <a:bodyPr wrap="square" rtlCol="0">
            <a:spAutoFit/>
          </a:bodyPr>
          <a:lstStyle/>
          <a:p>
            <a:pPr algn="ctr"/>
            <a:r>
              <a:rPr lang="es-MX" b="1" dirty="0" smtClean="0">
                <a:solidFill>
                  <a:srgbClr val="002060"/>
                </a:solidFill>
                <a:latin typeface="Comic Sans MS" panose="030F0702030302020204" pitchFamily="66" charset="0"/>
              </a:rPr>
              <a:t>COMUNICACIONES </a:t>
            </a:r>
          </a:p>
          <a:p>
            <a:pPr algn="ctr"/>
            <a:r>
              <a:rPr lang="es-MX" b="1" dirty="0" smtClean="0">
                <a:solidFill>
                  <a:srgbClr val="002060"/>
                </a:solidFill>
                <a:latin typeface="Comic Sans MS" panose="030F0702030302020204" pitchFamily="66" charset="0"/>
              </a:rPr>
              <a:t>Durante el 2019 se emitieron por parte de la coordinación del Centro de </a:t>
            </a:r>
            <a:r>
              <a:rPr lang="es-MX" b="1" dirty="0">
                <a:solidFill>
                  <a:srgbClr val="002060"/>
                </a:solidFill>
                <a:latin typeface="Comic Sans MS" panose="030F0702030302020204" pitchFamily="66" charset="0"/>
              </a:rPr>
              <a:t>S</a:t>
            </a:r>
            <a:r>
              <a:rPr lang="es-MX" b="1" dirty="0" smtClean="0">
                <a:solidFill>
                  <a:srgbClr val="002060"/>
                </a:solidFill>
                <a:latin typeface="Comic Sans MS" panose="030F0702030302020204" pitchFamily="66" charset="0"/>
              </a:rPr>
              <a:t>ervicios</a:t>
            </a:r>
            <a:endParaRPr lang="es-MX" b="1" dirty="0">
              <a:solidFill>
                <a:srgbClr val="002060"/>
              </a:solidFill>
              <a:latin typeface="Comic Sans MS" panose="030F0702030302020204" pitchFamily="66" charset="0"/>
            </a:endParaRPr>
          </a:p>
        </p:txBody>
      </p:sp>
      <p:sp>
        <p:nvSpPr>
          <p:cNvPr id="19" name="CuadroTexto 18"/>
          <p:cNvSpPr txBox="1"/>
          <p:nvPr/>
        </p:nvSpPr>
        <p:spPr>
          <a:xfrm>
            <a:off x="906099" y="2046436"/>
            <a:ext cx="3958467" cy="1015663"/>
          </a:xfrm>
          <a:prstGeom prst="rect">
            <a:avLst/>
          </a:prstGeom>
          <a:noFill/>
        </p:spPr>
        <p:txBody>
          <a:bodyPr wrap="square" rtlCol="0">
            <a:spAutoFit/>
          </a:bodyPr>
          <a:lstStyle/>
          <a:p>
            <a:pPr algn="ctr"/>
            <a:r>
              <a:rPr lang="es-CO" sz="2000" b="1" dirty="0" smtClean="0">
                <a:solidFill>
                  <a:srgbClr val="002060"/>
                </a:solidFill>
                <a:latin typeface="Comic Sans MS" panose="030F0702030302020204" pitchFamily="66" charset="0"/>
              </a:rPr>
              <a:t>ANÁLISIS ESTADÍSTICO E INDICADORES DE GESTIÓN. </a:t>
            </a:r>
          </a:p>
        </p:txBody>
      </p:sp>
      <p:sp>
        <p:nvSpPr>
          <p:cNvPr id="23" name="CuadroTexto 22"/>
          <p:cNvSpPr txBox="1"/>
          <p:nvPr/>
        </p:nvSpPr>
        <p:spPr>
          <a:xfrm>
            <a:off x="64758" y="603541"/>
            <a:ext cx="3647758" cy="830997"/>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1.Gestion y Medición </a:t>
            </a:r>
          </a:p>
          <a:p>
            <a:r>
              <a:rPr lang="es-CO" sz="2400" b="1" dirty="0" smtClean="0">
                <a:solidFill>
                  <a:schemeClr val="bg1"/>
                </a:solidFill>
                <a:latin typeface="Comic Sans MS" panose="030F0702030302020204" pitchFamily="66" charset="0"/>
              </a:rPr>
              <a:t>   Gestión Misional </a:t>
            </a:r>
            <a:endParaRPr lang="es-CO" sz="2400" b="1" dirty="0">
              <a:solidFill>
                <a:schemeClr val="bg1"/>
              </a:solidFill>
              <a:latin typeface="Comic Sans MS" panose="030F0702030302020204" pitchFamily="66" charset="0"/>
            </a:endParaRPr>
          </a:p>
        </p:txBody>
      </p:sp>
      <p:sp>
        <p:nvSpPr>
          <p:cNvPr id="12" name="CuadroTexto 11"/>
          <p:cNvSpPr txBox="1"/>
          <p:nvPr/>
        </p:nvSpPr>
        <p:spPr>
          <a:xfrm>
            <a:off x="4199467" y="5088845"/>
            <a:ext cx="2223373" cy="923330"/>
          </a:xfrm>
          <a:prstGeom prst="rect">
            <a:avLst/>
          </a:prstGeom>
          <a:noFill/>
        </p:spPr>
        <p:txBody>
          <a:bodyPr wrap="square" rtlCol="0">
            <a:spAutoFit/>
          </a:bodyPr>
          <a:lstStyle/>
          <a:p>
            <a:r>
              <a:rPr lang="es-CO" b="1" dirty="0" smtClean="0">
                <a:solidFill>
                  <a:schemeClr val="bg1"/>
                </a:solidFill>
                <a:latin typeface="Comic Sans MS" panose="030F0702030302020204" pitchFamily="66" charset="0"/>
              </a:rPr>
              <a:t>6 informes </a:t>
            </a:r>
          </a:p>
          <a:p>
            <a:r>
              <a:rPr lang="es-CO" b="1" dirty="0" smtClean="0">
                <a:solidFill>
                  <a:schemeClr val="bg1"/>
                </a:solidFill>
                <a:latin typeface="Comic Sans MS" panose="030F0702030302020204" pitchFamily="66" charset="0"/>
              </a:rPr>
              <a:t>de gestión </a:t>
            </a:r>
          </a:p>
          <a:p>
            <a:r>
              <a:rPr lang="es-CO" b="1" dirty="0" smtClean="0">
                <a:solidFill>
                  <a:schemeClr val="bg1"/>
                </a:solidFill>
                <a:latin typeface="Comic Sans MS" panose="030F0702030302020204" pitchFamily="66" charset="0"/>
              </a:rPr>
              <a:t>2014-2018</a:t>
            </a:r>
            <a:endParaRPr lang="es-CO" b="1" dirty="0">
              <a:solidFill>
                <a:schemeClr val="bg1"/>
              </a:solidFill>
              <a:latin typeface="Comic Sans MS" panose="030F0702030302020204" pitchFamily="66" charset="0"/>
            </a:endParaRPr>
          </a:p>
        </p:txBody>
      </p:sp>
      <p:pic>
        <p:nvPicPr>
          <p:cNvPr id="13" name="Imagen 12"/>
          <p:cNvPicPr>
            <a:picLocks noChangeAspect="1"/>
          </p:cNvPicPr>
          <p:nvPr/>
        </p:nvPicPr>
        <p:blipFill>
          <a:blip r:embed="rId5"/>
          <a:stretch>
            <a:fillRect/>
          </a:stretch>
        </p:blipFill>
        <p:spPr>
          <a:xfrm>
            <a:off x="8634161" y="4896295"/>
            <a:ext cx="1491971" cy="1597290"/>
          </a:xfrm>
          <a:prstGeom prst="rect">
            <a:avLst/>
          </a:prstGeom>
        </p:spPr>
      </p:pic>
      <p:sp>
        <p:nvSpPr>
          <p:cNvPr id="20" name="Rectángulo 19"/>
          <p:cNvSpPr/>
          <p:nvPr/>
        </p:nvSpPr>
        <p:spPr>
          <a:xfrm>
            <a:off x="8634162" y="5193211"/>
            <a:ext cx="1591733" cy="646331"/>
          </a:xfrm>
          <a:prstGeom prst="rect">
            <a:avLst/>
          </a:prstGeom>
        </p:spPr>
        <p:txBody>
          <a:bodyPr wrap="square">
            <a:spAutoFit/>
          </a:bodyPr>
          <a:lstStyle/>
          <a:p>
            <a:r>
              <a:rPr lang="es-CO" b="1" dirty="0">
                <a:solidFill>
                  <a:srgbClr val="002060"/>
                </a:solidFill>
                <a:latin typeface="Comic Sans MS" panose="030F0702030302020204" pitchFamily="66" charset="0"/>
              </a:rPr>
              <a:t>Oficios 644</a:t>
            </a:r>
          </a:p>
          <a:p>
            <a:r>
              <a:rPr lang="es-CO" b="1" dirty="0">
                <a:solidFill>
                  <a:srgbClr val="002060"/>
                </a:solidFill>
                <a:latin typeface="Comic Sans MS" panose="030F0702030302020204" pitchFamily="66" charset="0"/>
              </a:rPr>
              <a:t>Circulares 8</a:t>
            </a:r>
          </a:p>
        </p:txBody>
      </p:sp>
      <p:pic>
        <p:nvPicPr>
          <p:cNvPr id="21" name="Imagen 20"/>
          <p:cNvPicPr>
            <a:picLocks noChangeAspect="1"/>
          </p:cNvPicPr>
          <p:nvPr/>
        </p:nvPicPr>
        <p:blipFill rotWithShape="1">
          <a:blip r:embed="rId6"/>
          <a:srcRect t="24892" b="24564"/>
          <a:stretch/>
        </p:blipFill>
        <p:spPr>
          <a:xfrm>
            <a:off x="440267" y="3490472"/>
            <a:ext cx="4699055" cy="1811310"/>
          </a:xfrm>
          <a:prstGeom prst="rect">
            <a:avLst/>
          </a:prstGeom>
        </p:spPr>
      </p:pic>
      <p:sp>
        <p:nvSpPr>
          <p:cNvPr id="22" name="Rectángulo 21"/>
          <p:cNvSpPr/>
          <p:nvPr/>
        </p:nvSpPr>
        <p:spPr>
          <a:xfrm>
            <a:off x="3954236" y="4308815"/>
            <a:ext cx="1234633" cy="738664"/>
          </a:xfrm>
          <a:prstGeom prst="rect">
            <a:avLst/>
          </a:prstGeom>
        </p:spPr>
        <p:txBody>
          <a:bodyPr wrap="none">
            <a:spAutoFit/>
          </a:bodyPr>
          <a:lstStyle/>
          <a:p>
            <a:pPr algn="ctr"/>
            <a:r>
              <a:rPr lang="es-MX" sz="1400" b="1" dirty="0">
                <a:solidFill>
                  <a:srgbClr val="002060"/>
                </a:solidFill>
                <a:latin typeface="Comic Sans MS" panose="030F0702030302020204" pitchFamily="66" charset="0"/>
              </a:rPr>
              <a:t>6 </a:t>
            </a:r>
            <a:r>
              <a:rPr lang="es-MX" sz="1400" b="1" dirty="0" smtClean="0">
                <a:solidFill>
                  <a:srgbClr val="002060"/>
                </a:solidFill>
                <a:latin typeface="Comic Sans MS" panose="030F0702030302020204" pitchFamily="66" charset="0"/>
              </a:rPr>
              <a:t>informes</a:t>
            </a:r>
          </a:p>
          <a:p>
            <a:pPr algn="ctr"/>
            <a:r>
              <a:rPr lang="es-MX" sz="1400" b="1" dirty="0" smtClean="0">
                <a:solidFill>
                  <a:srgbClr val="002060"/>
                </a:solidFill>
                <a:latin typeface="Comic Sans MS" panose="030F0702030302020204" pitchFamily="66" charset="0"/>
              </a:rPr>
              <a:t> </a:t>
            </a:r>
            <a:r>
              <a:rPr lang="es-MX" sz="1400" b="1" dirty="0">
                <a:solidFill>
                  <a:srgbClr val="002060"/>
                </a:solidFill>
                <a:latin typeface="Comic Sans MS" panose="030F0702030302020204" pitchFamily="66" charset="0"/>
              </a:rPr>
              <a:t>de gestión </a:t>
            </a:r>
            <a:endParaRPr lang="es-MX" sz="1400" b="1" dirty="0" smtClean="0">
              <a:solidFill>
                <a:srgbClr val="002060"/>
              </a:solidFill>
              <a:latin typeface="Comic Sans MS" panose="030F0702030302020204" pitchFamily="66" charset="0"/>
            </a:endParaRPr>
          </a:p>
          <a:p>
            <a:pPr algn="ctr"/>
            <a:r>
              <a:rPr lang="es-MX" sz="1400" b="1" dirty="0" smtClean="0">
                <a:solidFill>
                  <a:srgbClr val="002060"/>
                </a:solidFill>
                <a:latin typeface="Comic Sans MS" panose="030F0702030302020204" pitchFamily="66" charset="0"/>
              </a:rPr>
              <a:t>2014-2019</a:t>
            </a:r>
            <a:endParaRPr lang="es-MX" sz="1400" b="1" dirty="0">
              <a:solidFill>
                <a:srgbClr val="002060"/>
              </a:solidFill>
              <a:latin typeface="Comic Sans MS" panose="030F0702030302020204" pitchFamily="66" charset="0"/>
            </a:endParaRPr>
          </a:p>
        </p:txBody>
      </p:sp>
      <p:pic>
        <p:nvPicPr>
          <p:cNvPr id="24" name="Imagen 23"/>
          <p:cNvPicPr>
            <a:picLocks noChangeAspect="1"/>
          </p:cNvPicPr>
          <p:nvPr/>
        </p:nvPicPr>
        <p:blipFill>
          <a:blip r:embed="rId7"/>
          <a:stretch>
            <a:fillRect/>
          </a:stretch>
        </p:blipFill>
        <p:spPr>
          <a:xfrm>
            <a:off x="0" y="5831149"/>
            <a:ext cx="3292125" cy="1066892"/>
          </a:xfrm>
          <a:prstGeom prst="rect">
            <a:avLst/>
          </a:prstGeom>
        </p:spPr>
      </p:pic>
      <p:pic>
        <p:nvPicPr>
          <p:cNvPr id="5" name="Imagen 4"/>
          <p:cNvPicPr>
            <a:picLocks noChangeAspect="1"/>
          </p:cNvPicPr>
          <p:nvPr/>
        </p:nvPicPr>
        <p:blipFill>
          <a:blip r:embed="rId8"/>
          <a:stretch>
            <a:fillRect/>
          </a:stretch>
        </p:blipFill>
        <p:spPr>
          <a:xfrm>
            <a:off x="-1493120" y="72620"/>
            <a:ext cx="6278364" cy="1543006"/>
          </a:xfrm>
          <a:prstGeom prst="rect">
            <a:avLst/>
          </a:prstGeom>
        </p:spPr>
      </p:pic>
    </p:spTree>
    <p:extLst>
      <p:ext uri="{BB962C8B-B14F-4D97-AF65-F5344CB8AC3E}">
        <p14:creationId xmlns:p14="http://schemas.microsoft.com/office/powerpoint/2010/main" val="22599637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80928" y="2915"/>
            <a:ext cx="12614331" cy="5901815"/>
            <a:chOff x="-98914" y="73374"/>
            <a:chExt cx="12614331" cy="5901815"/>
          </a:xfrm>
        </p:grpSpPr>
        <p:grpSp>
          <p:nvGrpSpPr>
            <p:cNvPr id="5" name="Grupo 4"/>
            <p:cNvGrpSpPr/>
            <p:nvPr/>
          </p:nvGrpSpPr>
          <p:grpSpPr>
            <a:xfrm>
              <a:off x="-98914" y="73374"/>
              <a:ext cx="12614331" cy="5819045"/>
              <a:chOff x="-175359" y="149073"/>
              <a:chExt cx="12614331" cy="5819045"/>
            </a:xfrm>
          </p:grpSpPr>
          <p:grpSp>
            <p:nvGrpSpPr>
              <p:cNvPr id="11" name="Grupo 10"/>
              <p:cNvGrpSpPr/>
              <p:nvPr/>
            </p:nvGrpSpPr>
            <p:grpSpPr>
              <a:xfrm>
                <a:off x="-175359" y="149073"/>
                <a:ext cx="12614331" cy="5819045"/>
                <a:chOff x="28541" y="172872"/>
                <a:chExt cx="12614331" cy="5819045"/>
              </a:xfrm>
            </p:grpSpPr>
            <p:grpSp>
              <p:nvGrpSpPr>
                <p:cNvPr id="15" name="Grupo 14"/>
                <p:cNvGrpSpPr/>
                <p:nvPr/>
              </p:nvGrpSpPr>
              <p:grpSpPr>
                <a:xfrm>
                  <a:off x="28541" y="172872"/>
                  <a:ext cx="12614331" cy="5819045"/>
                  <a:chOff x="80792" y="508697"/>
                  <a:chExt cx="12614331" cy="5819045"/>
                </a:xfrm>
              </p:grpSpPr>
              <p:grpSp>
                <p:nvGrpSpPr>
                  <p:cNvPr id="9" name="Grupo 8"/>
                  <p:cNvGrpSpPr/>
                  <p:nvPr/>
                </p:nvGrpSpPr>
                <p:grpSpPr>
                  <a:xfrm>
                    <a:off x="188417" y="508697"/>
                    <a:ext cx="12506706" cy="5819045"/>
                    <a:chOff x="201480" y="521760"/>
                    <a:chExt cx="12506706" cy="5819045"/>
                  </a:xfrm>
                </p:grpSpPr>
                <p:grpSp>
                  <p:nvGrpSpPr>
                    <p:cNvPr id="3" name="Grupo 2"/>
                    <p:cNvGrpSpPr/>
                    <p:nvPr/>
                  </p:nvGrpSpPr>
                  <p:grpSpPr>
                    <a:xfrm>
                      <a:off x="201480" y="521760"/>
                      <a:ext cx="12192000" cy="5126182"/>
                      <a:chOff x="201480" y="521760"/>
                      <a:chExt cx="12192000" cy="512618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3306"/>
                      <a:stretch/>
                    </p:blipFill>
                    <p:spPr bwMode="auto">
                      <a:xfrm>
                        <a:off x="201480" y="521760"/>
                        <a:ext cx="12192000" cy="512618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Rectángulo 3"/>
          <p:cNvSpPr/>
          <p:nvPr/>
        </p:nvSpPr>
        <p:spPr>
          <a:xfrm>
            <a:off x="655921" y="1691775"/>
            <a:ext cx="6503047" cy="1569660"/>
          </a:xfrm>
          <a:prstGeom prst="rect">
            <a:avLst/>
          </a:prstGeom>
        </p:spPr>
        <p:txBody>
          <a:bodyPr wrap="square">
            <a:spAutoFit/>
          </a:bodyPr>
          <a:lstStyle/>
          <a:p>
            <a:pPr algn="ctr"/>
            <a:r>
              <a:rPr lang="es-MX" sz="2400" dirty="0">
                <a:solidFill>
                  <a:srgbClr val="002060"/>
                </a:solidFill>
                <a:latin typeface="Comic Sans MS" panose="030F0702030302020204" pitchFamily="66" charset="0"/>
              </a:rPr>
              <a:t/>
            </a:r>
            <a:br>
              <a:rPr lang="es-MX" sz="2400" dirty="0">
                <a:solidFill>
                  <a:srgbClr val="002060"/>
                </a:solidFill>
                <a:latin typeface="Comic Sans MS" panose="030F0702030302020204" pitchFamily="66" charset="0"/>
              </a:rPr>
            </a:br>
            <a:r>
              <a:rPr lang="es-MX" sz="2400" dirty="0">
                <a:solidFill>
                  <a:srgbClr val="002060"/>
                </a:solidFill>
                <a:latin typeface="Comic Sans MS" panose="030F0702030302020204" pitchFamily="66" charset="0"/>
              </a:rPr>
              <a:t>  </a:t>
            </a:r>
            <a:endParaRPr lang="es-MX" sz="2400" dirty="0" smtClean="0">
              <a:solidFill>
                <a:srgbClr val="002060"/>
              </a:solidFill>
              <a:latin typeface="Comic Sans MS" panose="030F0702030302020204" pitchFamily="66" charset="0"/>
            </a:endParaRPr>
          </a:p>
          <a:p>
            <a:pPr algn="ctr"/>
            <a:endParaRPr lang="es-MX" sz="2400" dirty="0">
              <a:solidFill>
                <a:srgbClr val="002060"/>
              </a:solidFill>
              <a:latin typeface="Comic Sans MS" panose="030F0702030302020204" pitchFamily="66" charset="0"/>
            </a:endParaRPr>
          </a:p>
          <a:p>
            <a:pPr algn="ctr"/>
            <a:endParaRPr lang="es-CO" sz="2400" dirty="0">
              <a:solidFill>
                <a:srgbClr val="002060"/>
              </a:solidFill>
              <a:latin typeface="Comic Sans MS" panose="030F0702030302020204" pitchFamily="66" charset="0"/>
            </a:endParaRPr>
          </a:p>
        </p:txBody>
      </p:sp>
      <p:pic>
        <p:nvPicPr>
          <p:cNvPr id="10" name="Imagen 9"/>
          <p:cNvPicPr>
            <a:picLocks noChangeAspect="1"/>
          </p:cNvPicPr>
          <p:nvPr/>
        </p:nvPicPr>
        <p:blipFill>
          <a:blip r:embed="rId3"/>
          <a:stretch>
            <a:fillRect/>
          </a:stretch>
        </p:blipFill>
        <p:spPr>
          <a:xfrm>
            <a:off x="-1422878" y="-17927"/>
            <a:ext cx="6052751" cy="1421394"/>
          </a:xfrm>
          <a:prstGeom prst="rect">
            <a:avLst/>
          </a:prstGeom>
        </p:spPr>
      </p:pic>
      <p:pic>
        <p:nvPicPr>
          <p:cNvPr id="20" name="Imagen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15" y="2875944"/>
            <a:ext cx="4532499" cy="3528698"/>
          </a:xfrm>
          <a:prstGeom prst="rect">
            <a:avLst/>
          </a:prstGeom>
        </p:spPr>
      </p:pic>
      <p:pic>
        <p:nvPicPr>
          <p:cNvPr id="26" name="Imagen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653" y="3104960"/>
            <a:ext cx="5122297" cy="3635283"/>
          </a:xfrm>
          <a:prstGeom prst="rect">
            <a:avLst/>
          </a:prstGeom>
        </p:spPr>
      </p:pic>
      <p:pic>
        <p:nvPicPr>
          <p:cNvPr id="27" name="Imagen 26"/>
          <p:cNvPicPr>
            <a:picLocks noChangeAspect="1"/>
          </p:cNvPicPr>
          <p:nvPr/>
        </p:nvPicPr>
        <p:blipFill>
          <a:blip r:embed="rId6"/>
          <a:stretch>
            <a:fillRect/>
          </a:stretch>
        </p:blipFill>
        <p:spPr>
          <a:xfrm rot="3057078">
            <a:off x="3959665" y="2970430"/>
            <a:ext cx="3438442" cy="3139712"/>
          </a:xfrm>
          <a:prstGeom prst="rect">
            <a:avLst/>
          </a:prstGeom>
        </p:spPr>
      </p:pic>
      <p:sp>
        <p:nvSpPr>
          <p:cNvPr id="28" name="Rectángulo 27"/>
          <p:cNvSpPr/>
          <p:nvPr/>
        </p:nvSpPr>
        <p:spPr>
          <a:xfrm>
            <a:off x="125038" y="1747010"/>
            <a:ext cx="4918017" cy="830997"/>
          </a:xfrm>
          <a:prstGeom prst="rect">
            <a:avLst/>
          </a:prstGeom>
        </p:spPr>
        <p:txBody>
          <a:bodyPr wrap="square">
            <a:spAutoFit/>
          </a:bodyPr>
          <a:lstStyle/>
          <a:p>
            <a:pPr algn="ctr"/>
            <a:r>
              <a:rPr lang="es-MX" sz="1600" dirty="0" smtClean="0">
                <a:solidFill>
                  <a:srgbClr val="002060"/>
                </a:solidFill>
                <a:latin typeface="Comic Sans MS" panose="030F0702030302020204" pitchFamily="66" charset="0"/>
              </a:rPr>
              <a:t>Consolidado Los </a:t>
            </a:r>
            <a:r>
              <a:rPr lang="es-MX" sz="1600" dirty="0">
                <a:solidFill>
                  <a:srgbClr val="002060"/>
                </a:solidFill>
                <a:latin typeface="Comic Sans MS" panose="030F0702030302020204" pitchFamily="66" charset="0"/>
              </a:rPr>
              <a:t>despachos de las especialidades Civil - Familia utilizada un total de 2.701 audiencias durante el año 2019</a:t>
            </a:r>
            <a:endParaRPr lang="es-CO" sz="1600" dirty="0">
              <a:solidFill>
                <a:srgbClr val="002060"/>
              </a:solidFill>
              <a:latin typeface="Comic Sans MS" panose="030F0702030302020204" pitchFamily="66" charset="0"/>
            </a:endParaRPr>
          </a:p>
        </p:txBody>
      </p:sp>
      <p:sp>
        <p:nvSpPr>
          <p:cNvPr id="29" name="Rectángulo 28"/>
          <p:cNvSpPr/>
          <p:nvPr/>
        </p:nvSpPr>
        <p:spPr>
          <a:xfrm>
            <a:off x="6226238" y="1678720"/>
            <a:ext cx="5069375" cy="1354217"/>
          </a:xfrm>
          <a:prstGeom prst="rect">
            <a:avLst/>
          </a:prstGeom>
        </p:spPr>
        <p:txBody>
          <a:bodyPr wrap="square">
            <a:spAutoFit/>
          </a:bodyPr>
          <a:lstStyle/>
          <a:p>
            <a:pPr algn="ctr"/>
            <a:r>
              <a:rPr lang="es-MX" sz="1600" b="1" dirty="0" smtClean="0">
                <a:solidFill>
                  <a:srgbClr val="002060"/>
                </a:solidFill>
                <a:latin typeface="Comic Sans MS" panose="030F0702030302020204" pitchFamily="66" charset="0"/>
              </a:rPr>
              <a:t>Comparativo audiencias 2013-2019</a:t>
            </a:r>
          </a:p>
          <a:p>
            <a:pPr algn="ctr"/>
            <a:endParaRPr lang="es-MX" sz="1600" dirty="0">
              <a:solidFill>
                <a:srgbClr val="002060"/>
              </a:solidFill>
              <a:latin typeface="Comic Sans MS" panose="030F0702030302020204" pitchFamily="66" charset="0"/>
            </a:endParaRPr>
          </a:p>
          <a:p>
            <a:pPr algn="ctr"/>
            <a:r>
              <a:rPr lang="es-MX" sz="1600" dirty="0" smtClean="0">
                <a:solidFill>
                  <a:srgbClr val="002060"/>
                </a:solidFill>
                <a:latin typeface="Comic Sans MS" panose="030F0702030302020204" pitchFamily="66" charset="0"/>
              </a:rPr>
              <a:t>En </a:t>
            </a:r>
            <a:r>
              <a:rPr lang="es-MX" sz="1600" dirty="0">
                <a:solidFill>
                  <a:srgbClr val="002060"/>
                </a:solidFill>
                <a:latin typeface="Comic Sans MS" panose="030F0702030302020204" pitchFamily="66" charset="0"/>
              </a:rPr>
              <a:t>los años 2017, 2018 y 2019, se generó un incremento en la realización de audiencias, con respecto a los años anteriores</a:t>
            </a:r>
            <a:r>
              <a:rPr lang="es-MX" dirty="0">
                <a:solidFill>
                  <a:srgbClr val="36474F"/>
                </a:solidFill>
                <a:latin typeface="Comic Sans MS" panose="030F0702030302020204" pitchFamily="66" charset="0"/>
              </a:rPr>
              <a:t>.</a:t>
            </a:r>
            <a:endParaRPr lang="es-CO" dirty="0">
              <a:latin typeface="Comic Sans MS" panose="030F0702030302020204" pitchFamily="66" charset="0"/>
            </a:endParaRPr>
          </a:p>
        </p:txBody>
      </p:sp>
    </p:spTree>
    <p:extLst>
      <p:ext uri="{BB962C8B-B14F-4D97-AF65-F5344CB8AC3E}">
        <p14:creationId xmlns:p14="http://schemas.microsoft.com/office/powerpoint/2010/main" val="30174506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80928" y="2915"/>
            <a:ext cx="12614331" cy="5901815"/>
            <a:chOff x="-98914" y="73374"/>
            <a:chExt cx="12614331" cy="5901815"/>
          </a:xfrm>
        </p:grpSpPr>
        <p:grpSp>
          <p:nvGrpSpPr>
            <p:cNvPr id="5" name="Grupo 4"/>
            <p:cNvGrpSpPr/>
            <p:nvPr/>
          </p:nvGrpSpPr>
          <p:grpSpPr>
            <a:xfrm>
              <a:off x="-98914" y="73374"/>
              <a:ext cx="12614331" cy="5819045"/>
              <a:chOff x="-175359" y="149073"/>
              <a:chExt cx="12614331" cy="5819045"/>
            </a:xfrm>
          </p:grpSpPr>
          <p:grpSp>
            <p:nvGrpSpPr>
              <p:cNvPr id="11" name="Grupo 10"/>
              <p:cNvGrpSpPr/>
              <p:nvPr/>
            </p:nvGrpSpPr>
            <p:grpSpPr>
              <a:xfrm>
                <a:off x="-175359" y="149073"/>
                <a:ext cx="12614331" cy="5819045"/>
                <a:chOff x="28541" y="172872"/>
                <a:chExt cx="12614331" cy="5819045"/>
              </a:xfrm>
            </p:grpSpPr>
            <p:grpSp>
              <p:nvGrpSpPr>
                <p:cNvPr id="15" name="Grupo 14"/>
                <p:cNvGrpSpPr/>
                <p:nvPr/>
              </p:nvGrpSpPr>
              <p:grpSpPr>
                <a:xfrm>
                  <a:off x="28541" y="172872"/>
                  <a:ext cx="12614331" cy="5819045"/>
                  <a:chOff x="80792" y="508697"/>
                  <a:chExt cx="12614331" cy="5819045"/>
                </a:xfrm>
              </p:grpSpPr>
              <p:grpSp>
                <p:nvGrpSpPr>
                  <p:cNvPr id="9" name="Grupo 8"/>
                  <p:cNvGrpSpPr/>
                  <p:nvPr/>
                </p:nvGrpSpPr>
                <p:grpSpPr>
                  <a:xfrm>
                    <a:off x="188417" y="508697"/>
                    <a:ext cx="12506706" cy="5819045"/>
                    <a:chOff x="201480" y="521760"/>
                    <a:chExt cx="12506706" cy="5819045"/>
                  </a:xfrm>
                </p:grpSpPr>
                <p:grpSp>
                  <p:nvGrpSpPr>
                    <p:cNvPr id="3" name="Grupo 2"/>
                    <p:cNvGrpSpPr/>
                    <p:nvPr/>
                  </p:nvGrpSpPr>
                  <p:grpSpPr>
                    <a:xfrm>
                      <a:off x="201480" y="521760"/>
                      <a:ext cx="12192000" cy="5126182"/>
                      <a:chOff x="201480" y="521760"/>
                      <a:chExt cx="12192000" cy="512618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3306"/>
                      <a:stretch/>
                    </p:blipFill>
                    <p:spPr bwMode="auto">
                      <a:xfrm>
                        <a:off x="201480" y="521760"/>
                        <a:ext cx="12192000" cy="512618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Rectángulo 3"/>
          <p:cNvSpPr/>
          <p:nvPr/>
        </p:nvSpPr>
        <p:spPr>
          <a:xfrm>
            <a:off x="655921" y="1691775"/>
            <a:ext cx="6503047" cy="1569660"/>
          </a:xfrm>
          <a:prstGeom prst="rect">
            <a:avLst/>
          </a:prstGeom>
        </p:spPr>
        <p:txBody>
          <a:bodyPr wrap="square">
            <a:spAutoFit/>
          </a:bodyPr>
          <a:lstStyle/>
          <a:p>
            <a:pPr algn="ctr"/>
            <a:r>
              <a:rPr lang="es-MX" sz="2400" dirty="0">
                <a:solidFill>
                  <a:srgbClr val="002060"/>
                </a:solidFill>
                <a:latin typeface="Comic Sans MS" panose="030F0702030302020204" pitchFamily="66" charset="0"/>
              </a:rPr>
              <a:t/>
            </a:r>
            <a:br>
              <a:rPr lang="es-MX" sz="2400" dirty="0">
                <a:solidFill>
                  <a:srgbClr val="002060"/>
                </a:solidFill>
                <a:latin typeface="Comic Sans MS" panose="030F0702030302020204" pitchFamily="66" charset="0"/>
              </a:rPr>
            </a:br>
            <a:r>
              <a:rPr lang="es-MX" sz="2400" dirty="0">
                <a:solidFill>
                  <a:srgbClr val="002060"/>
                </a:solidFill>
                <a:latin typeface="Comic Sans MS" panose="030F0702030302020204" pitchFamily="66" charset="0"/>
              </a:rPr>
              <a:t>  </a:t>
            </a:r>
            <a:endParaRPr lang="es-MX" sz="2400" dirty="0" smtClean="0">
              <a:solidFill>
                <a:srgbClr val="002060"/>
              </a:solidFill>
              <a:latin typeface="Comic Sans MS" panose="030F0702030302020204" pitchFamily="66" charset="0"/>
            </a:endParaRPr>
          </a:p>
          <a:p>
            <a:pPr algn="ctr"/>
            <a:endParaRPr lang="es-MX" sz="2400" dirty="0">
              <a:solidFill>
                <a:srgbClr val="002060"/>
              </a:solidFill>
              <a:latin typeface="Comic Sans MS" panose="030F0702030302020204" pitchFamily="66" charset="0"/>
            </a:endParaRPr>
          </a:p>
          <a:p>
            <a:pPr algn="ctr"/>
            <a:endParaRPr lang="es-CO" sz="2400" dirty="0">
              <a:solidFill>
                <a:srgbClr val="002060"/>
              </a:solidFill>
              <a:latin typeface="Comic Sans MS" panose="030F0702030302020204" pitchFamily="66" charset="0"/>
            </a:endParaRPr>
          </a:p>
        </p:txBody>
      </p:sp>
      <p:sp>
        <p:nvSpPr>
          <p:cNvPr id="29" name="Rectángulo 28"/>
          <p:cNvSpPr/>
          <p:nvPr/>
        </p:nvSpPr>
        <p:spPr>
          <a:xfrm>
            <a:off x="6226238" y="1678720"/>
            <a:ext cx="5069375" cy="369332"/>
          </a:xfrm>
          <a:prstGeom prst="rect">
            <a:avLst/>
          </a:prstGeom>
        </p:spPr>
        <p:txBody>
          <a:bodyPr wrap="square">
            <a:spAutoFit/>
          </a:bodyPr>
          <a:lstStyle/>
          <a:p>
            <a:pPr algn="ctr"/>
            <a:r>
              <a:rPr lang="es-MX" dirty="0" smtClean="0">
                <a:solidFill>
                  <a:srgbClr val="36474F"/>
                </a:solidFill>
                <a:latin typeface="Comic Sans MS" panose="030F0702030302020204" pitchFamily="66" charset="0"/>
              </a:rPr>
              <a:t>.</a:t>
            </a:r>
            <a:endParaRPr lang="es-CO" dirty="0">
              <a:latin typeface="Comic Sans MS" panose="030F0702030302020204" pitchFamily="66" charset="0"/>
            </a:endParaRPr>
          </a:p>
        </p:txBody>
      </p:sp>
      <p:pic>
        <p:nvPicPr>
          <p:cNvPr id="6" name="Imagen 5"/>
          <p:cNvPicPr>
            <a:picLocks noChangeAspect="1"/>
          </p:cNvPicPr>
          <p:nvPr/>
        </p:nvPicPr>
        <p:blipFill>
          <a:blip r:embed="rId3"/>
          <a:stretch>
            <a:fillRect/>
          </a:stretch>
        </p:blipFill>
        <p:spPr>
          <a:xfrm>
            <a:off x="-1648274" y="2915"/>
            <a:ext cx="6849745" cy="1670449"/>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5102" y="2908695"/>
            <a:ext cx="7610490" cy="3859287"/>
          </a:xfrm>
          <a:prstGeom prst="rect">
            <a:avLst/>
          </a:prstGeom>
        </p:spPr>
      </p:pic>
      <p:pic>
        <p:nvPicPr>
          <p:cNvPr id="19" name="Imagen 18"/>
          <p:cNvPicPr>
            <a:picLocks noChangeAspect="1"/>
          </p:cNvPicPr>
          <p:nvPr/>
        </p:nvPicPr>
        <p:blipFill>
          <a:blip r:embed="rId5"/>
          <a:stretch>
            <a:fillRect/>
          </a:stretch>
        </p:blipFill>
        <p:spPr>
          <a:xfrm>
            <a:off x="101657" y="2512113"/>
            <a:ext cx="2485943" cy="4305844"/>
          </a:xfrm>
          <a:prstGeom prst="rect">
            <a:avLst/>
          </a:prstGeom>
        </p:spPr>
      </p:pic>
      <p:sp>
        <p:nvSpPr>
          <p:cNvPr id="31" name="Rectángulo 30"/>
          <p:cNvSpPr/>
          <p:nvPr/>
        </p:nvSpPr>
        <p:spPr>
          <a:xfrm>
            <a:off x="5170930" y="2165314"/>
            <a:ext cx="6096000" cy="646331"/>
          </a:xfrm>
          <a:prstGeom prst="rect">
            <a:avLst/>
          </a:prstGeom>
        </p:spPr>
        <p:txBody>
          <a:bodyPr>
            <a:spAutoFit/>
          </a:bodyPr>
          <a:lstStyle/>
          <a:p>
            <a:pPr algn="ctr"/>
            <a:r>
              <a:rPr lang="es-MX" dirty="0">
                <a:solidFill>
                  <a:srgbClr val="002060"/>
                </a:solidFill>
                <a:latin typeface="Comic Sans MS" panose="030F0702030302020204" pitchFamily="66" charset="0"/>
              </a:rPr>
              <a:t>El total de audiencias realizadas por los Despachos Civiles </a:t>
            </a:r>
            <a:r>
              <a:rPr lang="es-MX" dirty="0" smtClean="0">
                <a:solidFill>
                  <a:srgbClr val="002060"/>
                </a:solidFill>
                <a:latin typeface="Comic Sans MS" panose="030F0702030302020204" pitchFamily="66" charset="0"/>
              </a:rPr>
              <a:t>Municipales </a:t>
            </a:r>
            <a:r>
              <a:rPr lang="es-MX" dirty="0">
                <a:solidFill>
                  <a:srgbClr val="002060"/>
                </a:solidFill>
                <a:latin typeface="Comic Sans MS" panose="030F0702030302020204" pitchFamily="66" charset="0"/>
              </a:rPr>
              <a:t>fue de </a:t>
            </a:r>
            <a:r>
              <a:rPr lang="es-MX" dirty="0" smtClean="0">
                <a:solidFill>
                  <a:srgbClr val="002060"/>
                </a:solidFill>
                <a:latin typeface="Comic Sans MS" panose="030F0702030302020204" pitchFamily="66" charset="0"/>
              </a:rPr>
              <a:t>1.045</a:t>
            </a:r>
            <a:endParaRPr lang="es-CO" dirty="0">
              <a:solidFill>
                <a:srgbClr val="002060"/>
              </a:solidFill>
              <a:latin typeface="Comic Sans MS" panose="030F0702030302020204" pitchFamily="66" charset="0"/>
            </a:endParaRPr>
          </a:p>
        </p:txBody>
      </p:sp>
      <p:sp>
        <p:nvSpPr>
          <p:cNvPr id="32" name="Lágrima 31"/>
          <p:cNvSpPr/>
          <p:nvPr/>
        </p:nvSpPr>
        <p:spPr>
          <a:xfrm rot="10800000">
            <a:off x="2291219" y="1664495"/>
            <a:ext cx="2601221" cy="1671674"/>
          </a:xfrm>
          <a:prstGeom prst="teardrop">
            <a:avLst/>
          </a:prstGeom>
          <a:solidFill>
            <a:schemeClr val="bg1"/>
          </a:solidFill>
          <a:ln w="57150">
            <a:solidFill>
              <a:srgbClr val="56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3" name="CuadroTexto 32"/>
          <p:cNvSpPr txBox="1"/>
          <p:nvPr/>
        </p:nvSpPr>
        <p:spPr>
          <a:xfrm>
            <a:off x="2257178" y="1886228"/>
            <a:ext cx="2630411" cy="1384995"/>
          </a:xfrm>
          <a:prstGeom prst="rect">
            <a:avLst/>
          </a:prstGeom>
          <a:noFill/>
        </p:spPr>
        <p:txBody>
          <a:bodyPr wrap="square" rtlCol="0">
            <a:spAutoFit/>
          </a:bodyPr>
          <a:lstStyle/>
          <a:p>
            <a:pPr algn="ctr"/>
            <a:r>
              <a:rPr lang="es-MX" sz="1400" b="1" dirty="0" smtClean="0">
                <a:solidFill>
                  <a:srgbClr val="002060"/>
                </a:solidFill>
                <a:latin typeface="Comic Sans MS" panose="030F0702030302020204" pitchFamily="66" charset="0"/>
              </a:rPr>
              <a:t>La información </a:t>
            </a:r>
          </a:p>
          <a:p>
            <a:pPr algn="ctr"/>
            <a:r>
              <a:rPr lang="es-MX" sz="1400" b="1" dirty="0" smtClean="0">
                <a:solidFill>
                  <a:srgbClr val="002060"/>
                </a:solidFill>
                <a:latin typeface="Comic Sans MS" panose="030F0702030302020204" pitchFamily="66" charset="0"/>
              </a:rPr>
              <a:t>presentada corresponde a los datos reportados por cada Despacho Judicial, mediante el formulario SIERJU</a:t>
            </a:r>
            <a:endParaRPr lang="es-CO" sz="14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026893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80928" y="2915"/>
            <a:ext cx="12614331" cy="5901815"/>
            <a:chOff x="-98914" y="73374"/>
            <a:chExt cx="12614331" cy="5901815"/>
          </a:xfrm>
        </p:grpSpPr>
        <p:grpSp>
          <p:nvGrpSpPr>
            <p:cNvPr id="5" name="Grupo 4"/>
            <p:cNvGrpSpPr/>
            <p:nvPr/>
          </p:nvGrpSpPr>
          <p:grpSpPr>
            <a:xfrm>
              <a:off x="-98914" y="73374"/>
              <a:ext cx="12614331" cy="5819045"/>
              <a:chOff x="-175359" y="149073"/>
              <a:chExt cx="12614331" cy="5819045"/>
            </a:xfrm>
          </p:grpSpPr>
          <p:grpSp>
            <p:nvGrpSpPr>
              <p:cNvPr id="11" name="Grupo 10"/>
              <p:cNvGrpSpPr/>
              <p:nvPr/>
            </p:nvGrpSpPr>
            <p:grpSpPr>
              <a:xfrm>
                <a:off x="-175359" y="149073"/>
                <a:ext cx="12614331" cy="5819045"/>
                <a:chOff x="28541" y="172872"/>
                <a:chExt cx="12614331" cy="5819045"/>
              </a:xfrm>
            </p:grpSpPr>
            <p:grpSp>
              <p:nvGrpSpPr>
                <p:cNvPr id="15" name="Grupo 14"/>
                <p:cNvGrpSpPr/>
                <p:nvPr/>
              </p:nvGrpSpPr>
              <p:grpSpPr>
                <a:xfrm>
                  <a:off x="28541" y="172872"/>
                  <a:ext cx="12614331" cy="5819045"/>
                  <a:chOff x="80792" y="508697"/>
                  <a:chExt cx="12614331" cy="5819045"/>
                </a:xfrm>
              </p:grpSpPr>
              <p:grpSp>
                <p:nvGrpSpPr>
                  <p:cNvPr id="9" name="Grupo 8"/>
                  <p:cNvGrpSpPr/>
                  <p:nvPr/>
                </p:nvGrpSpPr>
                <p:grpSpPr>
                  <a:xfrm>
                    <a:off x="188417" y="508697"/>
                    <a:ext cx="12506706" cy="5819045"/>
                    <a:chOff x="201480" y="521760"/>
                    <a:chExt cx="12506706" cy="5819045"/>
                  </a:xfrm>
                </p:grpSpPr>
                <p:grpSp>
                  <p:nvGrpSpPr>
                    <p:cNvPr id="3" name="Grupo 2"/>
                    <p:cNvGrpSpPr/>
                    <p:nvPr/>
                  </p:nvGrpSpPr>
                  <p:grpSpPr>
                    <a:xfrm>
                      <a:off x="201480" y="521760"/>
                      <a:ext cx="12192000" cy="5126182"/>
                      <a:chOff x="201480" y="521760"/>
                      <a:chExt cx="12192000" cy="512618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3306"/>
                      <a:stretch/>
                    </p:blipFill>
                    <p:spPr bwMode="auto">
                      <a:xfrm>
                        <a:off x="201480" y="521760"/>
                        <a:ext cx="12192000" cy="512618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Rectángulo 3"/>
          <p:cNvSpPr/>
          <p:nvPr/>
        </p:nvSpPr>
        <p:spPr>
          <a:xfrm>
            <a:off x="655921" y="1691775"/>
            <a:ext cx="6503047" cy="1569660"/>
          </a:xfrm>
          <a:prstGeom prst="rect">
            <a:avLst/>
          </a:prstGeom>
        </p:spPr>
        <p:txBody>
          <a:bodyPr wrap="square">
            <a:spAutoFit/>
          </a:bodyPr>
          <a:lstStyle/>
          <a:p>
            <a:pPr algn="ctr"/>
            <a:r>
              <a:rPr lang="es-MX" sz="2400" dirty="0">
                <a:solidFill>
                  <a:srgbClr val="002060"/>
                </a:solidFill>
                <a:latin typeface="Comic Sans MS" panose="030F0702030302020204" pitchFamily="66" charset="0"/>
              </a:rPr>
              <a:t/>
            </a:r>
            <a:br>
              <a:rPr lang="es-MX" sz="2400" dirty="0">
                <a:solidFill>
                  <a:srgbClr val="002060"/>
                </a:solidFill>
                <a:latin typeface="Comic Sans MS" panose="030F0702030302020204" pitchFamily="66" charset="0"/>
              </a:rPr>
            </a:br>
            <a:r>
              <a:rPr lang="es-MX" sz="2400" dirty="0">
                <a:solidFill>
                  <a:srgbClr val="002060"/>
                </a:solidFill>
                <a:latin typeface="Comic Sans MS" panose="030F0702030302020204" pitchFamily="66" charset="0"/>
              </a:rPr>
              <a:t>  </a:t>
            </a:r>
            <a:endParaRPr lang="es-MX" sz="2400" dirty="0" smtClean="0">
              <a:solidFill>
                <a:srgbClr val="002060"/>
              </a:solidFill>
              <a:latin typeface="Comic Sans MS" panose="030F0702030302020204" pitchFamily="66" charset="0"/>
            </a:endParaRPr>
          </a:p>
          <a:p>
            <a:pPr algn="ctr"/>
            <a:endParaRPr lang="es-MX" sz="2400" dirty="0">
              <a:solidFill>
                <a:srgbClr val="002060"/>
              </a:solidFill>
              <a:latin typeface="Comic Sans MS" panose="030F0702030302020204" pitchFamily="66" charset="0"/>
            </a:endParaRPr>
          </a:p>
          <a:p>
            <a:pPr algn="ctr"/>
            <a:endParaRPr lang="es-CO" sz="2400" dirty="0">
              <a:solidFill>
                <a:srgbClr val="002060"/>
              </a:solidFill>
              <a:latin typeface="Comic Sans MS" panose="030F0702030302020204" pitchFamily="66" charset="0"/>
            </a:endParaRPr>
          </a:p>
        </p:txBody>
      </p:sp>
      <p:sp>
        <p:nvSpPr>
          <p:cNvPr id="29" name="Rectángulo 28"/>
          <p:cNvSpPr/>
          <p:nvPr/>
        </p:nvSpPr>
        <p:spPr>
          <a:xfrm>
            <a:off x="6226238" y="1678720"/>
            <a:ext cx="5069375" cy="369332"/>
          </a:xfrm>
          <a:prstGeom prst="rect">
            <a:avLst/>
          </a:prstGeom>
        </p:spPr>
        <p:txBody>
          <a:bodyPr wrap="square">
            <a:spAutoFit/>
          </a:bodyPr>
          <a:lstStyle/>
          <a:p>
            <a:pPr algn="ctr"/>
            <a:r>
              <a:rPr lang="es-MX" dirty="0" smtClean="0">
                <a:solidFill>
                  <a:srgbClr val="36474F"/>
                </a:solidFill>
                <a:latin typeface="Comic Sans MS" panose="030F0702030302020204" pitchFamily="66" charset="0"/>
              </a:rPr>
              <a:t>.</a:t>
            </a:r>
            <a:endParaRPr lang="es-CO" dirty="0">
              <a:latin typeface="Comic Sans MS" panose="030F0702030302020204" pitchFamily="66" charset="0"/>
            </a:endParaRPr>
          </a:p>
        </p:txBody>
      </p:sp>
      <p:pic>
        <p:nvPicPr>
          <p:cNvPr id="19" name="Imagen 18"/>
          <p:cNvPicPr>
            <a:picLocks noChangeAspect="1"/>
          </p:cNvPicPr>
          <p:nvPr/>
        </p:nvPicPr>
        <p:blipFill>
          <a:blip r:embed="rId3"/>
          <a:stretch>
            <a:fillRect/>
          </a:stretch>
        </p:blipFill>
        <p:spPr>
          <a:xfrm>
            <a:off x="101657" y="2512113"/>
            <a:ext cx="2485943" cy="4305844"/>
          </a:xfrm>
          <a:prstGeom prst="rect">
            <a:avLst/>
          </a:prstGeom>
        </p:spPr>
      </p:pic>
      <p:sp>
        <p:nvSpPr>
          <p:cNvPr id="31" name="Rectángulo 30"/>
          <p:cNvSpPr/>
          <p:nvPr/>
        </p:nvSpPr>
        <p:spPr>
          <a:xfrm>
            <a:off x="5170930" y="2165314"/>
            <a:ext cx="6096000" cy="646331"/>
          </a:xfrm>
          <a:prstGeom prst="rect">
            <a:avLst/>
          </a:prstGeom>
        </p:spPr>
        <p:txBody>
          <a:bodyPr>
            <a:spAutoFit/>
          </a:bodyPr>
          <a:lstStyle/>
          <a:p>
            <a:pPr algn="ctr"/>
            <a:r>
              <a:rPr lang="es-MX" dirty="0">
                <a:solidFill>
                  <a:srgbClr val="002060"/>
                </a:solidFill>
                <a:latin typeface="Comic Sans MS" panose="030F0702030302020204" pitchFamily="66" charset="0"/>
              </a:rPr>
              <a:t>El total de audiencias realizadas por los Despachos Civiles </a:t>
            </a:r>
            <a:r>
              <a:rPr lang="es-MX" dirty="0" smtClean="0">
                <a:solidFill>
                  <a:srgbClr val="002060"/>
                </a:solidFill>
                <a:latin typeface="Comic Sans MS" panose="030F0702030302020204" pitchFamily="66" charset="0"/>
              </a:rPr>
              <a:t>Circuito </a:t>
            </a:r>
            <a:r>
              <a:rPr lang="es-MX" dirty="0">
                <a:solidFill>
                  <a:srgbClr val="002060"/>
                </a:solidFill>
                <a:latin typeface="Comic Sans MS" panose="030F0702030302020204" pitchFamily="66" charset="0"/>
              </a:rPr>
              <a:t>fue de </a:t>
            </a:r>
            <a:r>
              <a:rPr lang="es-MX" dirty="0" smtClean="0">
                <a:solidFill>
                  <a:srgbClr val="002060"/>
                </a:solidFill>
                <a:latin typeface="Comic Sans MS" panose="030F0702030302020204" pitchFamily="66" charset="0"/>
              </a:rPr>
              <a:t>466</a:t>
            </a:r>
            <a:endParaRPr lang="es-CO" dirty="0">
              <a:solidFill>
                <a:srgbClr val="002060"/>
              </a:solidFill>
              <a:latin typeface="Comic Sans MS" panose="030F0702030302020204" pitchFamily="66" charset="0"/>
            </a:endParaRPr>
          </a:p>
        </p:txBody>
      </p:sp>
      <p:sp>
        <p:nvSpPr>
          <p:cNvPr id="32" name="Lágrima 31"/>
          <p:cNvSpPr/>
          <p:nvPr/>
        </p:nvSpPr>
        <p:spPr>
          <a:xfrm rot="10800000">
            <a:off x="2291219" y="1664495"/>
            <a:ext cx="2601221" cy="1671674"/>
          </a:xfrm>
          <a:prstGeom prst="teardrop">
            <a:avLst/>
          </a:prstGeom>
          <a:solidFill>
            <a:schemeClr val="bg1"/>
          </a:solidFill>
          <a:ln w="57150">
            <a:solidFill>
              <a:srgbClr val="56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3" name="CuadroTexto 32"/>
          <p:cNvSpPr txBox="1"/>
          <p:nvPr/>
        </p:nvSpPr>
        <p:spPr>
          <a:xfrm>
            <a:off x="2257178" y="1886228"/>
            <a:ext cx="2630411" cy="1384995"/>
          </a:xfrm>
          <a:prstGeom prst="rect">
            <a:avLst/>
          </a:prstGeom>
          <a:noFill/>
        </p:spPr>
        <p:txBody>
          <a:bodyPr wrap="square" rtlCol="0">
            <a:spAutoFit/>
          </a:bodyPr>
          <a:lstStyle/>
          <a:p>
            <a:pPr algn="ctr"/>
            <a:r>
              <a:rPr lang="es-MX" sz="1400" b="1" dirty="0" smtClean="0">
                <a:solidFill>
                  <a:srgbClr val="002060"/>
                </a:solidFill>
                <a:latin typeface="Comic Sans MS" panose="030F0702030302020204" pitchFamily="66" charset="0"/>
              </a:rPr>
              <a:t>La información </a:t>
            </a:r>
          </a:p>
          <a:p>
            <a:pPr algn="ctr"/>
            <a:r>
              <a:rPr lang="es-MX" sz="1400" b="1" dirty="0" smtClean="0">
                <a:solidFill>
                  <a:srgbClr val="002060"/>
                </a:solidFill>
                <a:latin typeface="Comic Sans MS" panose="030F0702030302020204" pitchFamily="66" charset="0"/>
              </a:rPr>
              <a:t>presentada corresponde a los datos reportados por cada Despacho Judicial, mediante el formulario SIERJU</a:t>
            </a:r>
            <a:endParaRPr lang="es-CO" sz="1400" b="1" dirty="0">
              <a:solidFill>
                <a:srgbClr val="002060"/>
              </a:solidFill>
              <a:latin typeface="Comic Sans MS" panose="030F0702030302020204" pitchFamily="66" charset="0"/>
            </a:endParaRPr>
          </a:p>
        </p:txBody>
      </p:sp>
      <p:pic>
        <p:nvPicPr>
          <p:cNvPr id="10" name="Imagen 9"/>
          <p:cNvPicPr>
            <a:picLocks noChangeAspect="1"/>
          </p:cNvPicPr>
          <p:nvPr/>
        </p:nvPicPr>
        <p:blipFill>
          <a:blip r:embed="rId4"/>
          <a:stretch>
            <a:fillRect/>
          </a:stretch>
        </p:blipFill>
        <p:spPr>
          <a:xfrm>
            <a:off x="-1473414" y="7875"/>
            <a:ext cx="6131597" cy="1253099"/>
          </a:xfrm>
          <a:prstGeom prst="rect">
            <a:avLst/>
          </a:prstGeom>
        </p:spPr>
      </p:pic>
      <p:pic>
        <p:nvPicPr>
          <p:cNvPr id="20" name="Imagen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6327" y="3345257"/>
            <a:ext cx="6759290" cy="3252178"/>
          </a:xfrm>
          <a:prstGeom prst="rect">
            <a:avLst/>
          </a:prstGeom>
        </p:spPr>
      </p:pic>
    </p:spTree>
    <p:extLst>
      <p:ext uri="{BB962C8B-B14F-4D97-AF65-F5344CB8AC3E}">
        <p14:creationId xmlns:p14="http://schemas.microsoft.com/office/powerpoint/2010/main" val="15044785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80928" y="2915"/>
            <a:ext cx="12614331" cy="5901815"/>
            <a:chOff x="-98914" y="73374"/>
            <a:chExt cx="12614331" cy="5901815"/>
          </a:xfrm>
        </p:grpSpPr>
        <p:grpSp>
          <p:nvGrpSpPr>
            <p:cNvPr id="5" name="Grupo 4"/>
            <p:cNvGrpSpPr/>
            <p:nvPr/>
          </p:nvGrpSpPr>
          <p:grpSpPr>
            <a:xfrm>
              <a:off x="-98914" y="73374"/>
              <a:ext cx="12614331" cy="5819045"/>
              <a:chOff x="-175359" y="149073"/>
              <a:chExt cx="12614331" cy="5819045"/>
            </a:xfrm>
          </p:grpSpPr>
          <p:grpSp>
            <p:nvGrpSpPr>
              <p:cNvPr id="11" name="Grupo 10"/>
              <p:cNvGrpSpPr/>
              <p:nvPr/>
            </p:nvGrpSpPr>
            <p:grpSpPr>
              <a:xfrm>
                <a:off x="-175359" y="149073"/>
                <a:ext cx="12614331" cy="5819045"/>
                <a:chOff x="28541" y="172872"/>
                <a:chExt cx="12614331" cy="5819045"/>
              </a:xfrm>
            </p:grpSpPr>
            <p:grpSp>
              <p:nvGrpSpPr>
                <p:cNvPr id="15" name="Grupo 14"/>
                <p:cNvGrpSpPr/>
                <p:nvPr/>
              </p:nvGrpSpPr>
              <p:grpSpPr>
                <a:xfrm>
                  <a:off x="28541" y="172872"/>
                  <a:ext cx="12614331" cy="5819045"/>
                  <a:chOff x="80792" y="508697"/>
                  <a:chExt cx="12614331" cy="5819045"/>
                </a:xfrm>
              </p:grpSpPr>
              <p:grpSp>
                <p:nvGrpSpPr>
                  <p:cNvPr id="9" name="Grupo 8"/>
                  <p:cNvGrpSpPr/>
                  <p:nvPr/>
                </p:nvGrpSpPr>
                <p:grpSpPr>
                  <a:xfrm>
                    <a:off x="188417" y="508697"/>
                    <a:ext cx="12506706" cy="5819045"/>
                    <a:chOff x="201480" y="521760"/>
                    <a:chExt cx="12506706" cy="5819045"/>
                  </a:xfrm>
                </p:grpSpPr>
                <p:grpSp>
                  <p:nvGrpSpPr>
                    <p:cNvPr id="3" name="Grupo 2"/>
                    <p:cNvGrpSpPr/>
                    <p:nvPr/>
                  </p:nvGrpSpPr>
                  <p:grpSpPr>
                    <a:xfrm>
                      <a:off x="201480" y="521760"/>
                      <a:ext cx="12192000" cy="5126182"/>
                      <a:chOff x="201480" y="521760"/>
                      <a:chExt cx="12192000" cy="512618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3306"/>
                      <a:stretch/>
                    </p:blipFill>
                    <p:spPr bwMode="auto">
                      <a:xfrm>
                        <a:off x="201480" y="521760"/>
                        <a:ext cx="12192000" cy="512618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Rectángulo 3"/>
          <p:cNvSpPr/>
          <p:nvPr/>
        </p:nvSpPr>
        <p:spPr>
          <a:xfrm>
            <a:off x="655921" y="1691775"/>
            <a:ext cx="6503047" cy="1569660"/>
          </a:xfrm>
          <a:prstGeom prst="rect">
            <a:avLst/>
          </a:prstGeom>
        </p:spPr>
        <p:txBody>
          <a:bodyPr wrap="square">
            <a:spAutoFit/>
          </a:bodyPr>
          <a:lstStyle/>
          <a:p>
            <a:pPr algn="ctr"/>
            <a:r>
              <a:rPr lang="es-MX" sz="2400" dirty="0">
                <a:solidFill>
                  <a:srgbClr val="002060"/>
                </a:solidFill>
                <a:latin typeface="Comic Sans MS" panose="030F0702030302020204" pitchFamily="66" charset="0"/>
              </a:rPr>
              <a:t/>
            </a:r>
            <a:br>
              <a:rPr lang="es-MX" sz="2400" dirty="0">
                <a:solidFill>
                  <a:srgbClr val="002060"/>
                </a:solidFill>
                <a:latin typeface="Comic Sans MS" panose="030F0702030302020204" pitchFamily="66" charset="0"/>
              </a:rPr>
            </a:br>
            <a:r>
              <a:rPr lang="es-MX" sz="2400" dirty="0">
                <a:solidFill>
                  <a:srgbClr val="002060"/>
                </a:solidFill>
                <a:latin typeface="Comic Sans MS" panose="030F0702030302020204" pitchFamily="66" charset="0"/>
              </a:rPr>
              <a:t>  </a:t>
            </a:r>
            <a:endParaRPr lang="es-MX" sz="2400" dirty="0" smtClean="0">
              <a:solidFill>
                <a:srgbClr val="002060"/>
              </a:solidFill>
              <a:latin typeface="Comic Sans MS" panose="030F0702030302020204" pitchFamily="66" charset="0"/>
            </a:endParaRPr>
          </a:p>
          <a:p>
            <a:pPr algn="ctr"/>
            <a:endParaRPr lang="es-MX" sz="2400" dirty="0">
              <a:solidFill>
                <a:srgbClr val="002060"/>
              </a:solidFill>
              <a:latin typeface="Comic Sans MS" panose="030F0702030302020204" pitchFamily="66" charset="0"/>
            </a:endParaRPr>
          </a:p>
          <a:p>
            <a:pPr algn="ctr"/>
            <a:endParaRPr lang="es-CO" sz="2400" dirty="0">
              <a:solidFill>
                <a:srgbClr val="002060"/>
              </a:solidFill>
              <a:latin typeface="Comic Sans MS" panose="030F0702030302020204" pitchFamily="66" charset="0"/>
            </a:endParaRPr>
          </a:p>
        </p:txBody>
      </p:sp>
      <p:sp>
        <p:nvSpPr>
          <p:cNvPr id="29" name="Rectángulo 28"/>
          <p:cNvSpPr/>
          <p:nvPr/>
        </p:nvSpPr>
        <p:spPr>
          <a:xfrm>
            <a:off x="6226238" y="1678720"/>
            <a:ext cx="5069375" cy="369332"/>
          </a:xfrm>
          <a:prstGeom prst="rect">
            <a:avLst/>
          </a:prstGeom>
        </p:spPr>
        <p:txBody>
          <a:bodyPr wrap="square">
            <a:spAutoFit/>
          </a:bodyPr>
          <a:lstStyle/>
          <a:p>
            <a:pPr algn="ctr"/>
            <a:r>
              <a:rPr lang="es-MX" dirty="0" smtClean="0">
                <a:solidFill>
                  <a:srgbClr val="36474F"/>
                </a:solidFill>
                <a:latin typeface="Comic Sans MS" panose="030F0702030302020204" pitchFamily="66" charset="0"/>
              </a:rPr>
              <a:t>.</a:t>
            </a:r>
            <a:endParaRPr lang="es-CO" dirty="0">
              <a:latin typeface="Comic Sans MS" panose="030F0702030302020204" pitchFamily="66" charset="0"/>
            </a:endParaRPr>
          </a:p>
        </p:txBody>
      </p:sp>
      <p:pic>
        <p:nvPicPr>
          <p:cNvPr id="19" name="Imagen 18"/>
          <p:cNvPicPr>
            <a:picLocks noChangeAspect="1"/>
          </p:cNvPicPr>
          <p:nvPr/>
        </p:nvPicPr>
        <p:blipFill>
          <a:blip r:embed="rId3"/>
          <a:stretch>
            <a:fillRect/>
          </a:stretch>
        </p:blipFill>
        <p:spPr>
          <a:xfrm>
            <a:off x="101657" y="2512113"/>
            <a:ext cx="2485943" cy="4305844"/>
          </a:xfrm>
          <a:prstGeom prst="rect">
            <a:avLst/>
          </a:prstGeom>
        </p:spPr>
      </p:pic>
      <p:sp>
        <p:nvSpPr>
          <p:cNvPr id="31" name="Rectángulo 30"/>
          <p:cNvSpPr/>
          <p:nvPr/>
        </p:nvSpPr>
        <p:spPr>
          <a:xfrm>
            <a:off x="5170930" y="2165314"/>
            <a:ext cx="6096000" cy="646331"/>
          </a:xfrm>
          <a:prstGeom prst="rect">
            <a:avLst/>
          </a:prstGeom>
        </p:spPr>
        <p:txBody>
          <a:bodyPr>
            <a:spAutoFit/>
          </a:bodyPr>
          <a:lstStyle/>
          <a:p>
            <a:pPr algn="ctr"/>
            <a:r>
              <a:rPr lang="es-MX" dirty="0">
                <a:solidFill>
                  <a:srgbClr val="002060"/>
                </a:solidFill>
                <a:latin typeface="Comic Sans MS" panose="030F0702030302020204" pitchFamily="66" charset="0"/>
              </a:rPr>
              <a:t>El total de audiencias realizadas por los Despachos </a:t>
            </a:r>
            <a:r>
              <a:rPr lang="es-MX" dirty="0" smtClean="0">
                <a:solidFill>
                  <a:srgbClr val="002060"/>
                </a:solidFill>
                <a:latin typeface="Comic Sans MS" panose="030F0702030302020204" pitchFamily="66" charset="0"/>
              </a:rPr>
              <a:t>de Familia </a:t>
            </a:r>
            <a:r>
              <a:rPr lang="es-MX" dirty="0">
                <a:solidFill>
                  <a:srgbClr val="002060"/>
                </a:solidFill>
                <a:latin typeface="Comic Sans MS" panose="030F0702030302020204" pitchFamily="66" charset="0"/>
              </a:rPr>
              <a:t>fue de </a:t>
            </a:r>
            <a:r>
              <a:rPr lang="es-MX" dirty="0" smtClean="0">
                <a:solidFill>
                  <a:srgbClr val="002060"/>
                </a:solidFill>
                <a:latin typeface="Comic Sans MS" panose="030F0702030302020204" pitchFamily="66" charset="0"/>
              </a:rPr>
              <a:t>1.190</a:t>
            </a:r>
            <a:endParaRPr lang="es-CO" dirty="0">
              <a:solidFill>
                <a:srgbClr val="002060"/>
              </a:solidFill>
              <a:latin typeface="Comic Sans MS" panose="030F0702030302020204" pitchFamily="66" charset="0"/>
            </a:endParaRPr>
          </a:p>
        </p:txBody>
      </p:sp>
      <p:sp>
        <p:nvSpPr>
          <p:cNvPr id="32" name="Lágrima 31"/>
          <p:cNvSpPr/>
          <p:nvPr/>
        </p:nvSpPr>
        <p:spPr>
          <a:xfrm rot="10800000">
            <a:off x="2291219" y="1664495"/>
            <a:ext cx="2601221" cy="1671674"/>
          </a:xfrm>
          <a:prstGeom prst="teardrop">
            <a:avLst/>
          </a:prstGeom>
          <a:solidFill>
            <a:schemeClr val="bg1"/>
          </a:solidFill>
          <a:ln w="57150">
            <a:solidFill>
              <a:srgbClr val="56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3" name="CuadroTexto 32"/>
          <p:cNvSpPr txBox="1"/>
          <p:nvPr/>
        </p:nvSpPr>
        <p:spPr>
          <a:xfrm>
            <a:off x="2257178" y="1886228"/>
            <a:ext cx="2630411" cy="1384995"/>
          </a:xfrm>
          <a:prstGeom prst="rect">
            <a:avLst/>
          </a:prstGeom>
          <a:noFill/>
        </p:spPr>
        <p:txBody>
          <a:bodyPr wrap="square" rtlCol="0">
            <a:spAutoFit/>
          </a:bodyPr>
          <a:lstStyle/>
          <a:p>
            <a:pPr algn="ctr"/>
            <a:r>
              <a:rPr lang="es-MX" sz="1400" b="1" dirty="0" smtClean="0">
                <a:solidFill>
                  <a:srgbClr val="002060"/>
                </a:solidFill>
                <a:latin typeface="Comic Sans MS" panose="030F0702030302020204" pitchFamily="66" charset="0"/>
              </a:rPr>
              <a:t>La información </a:t>
            </a:r>
          </a:p>
          <a:p>
            <a:pPr algn="ctr"/>
            <a:r>
              <a:rPr lang="es-MX" sz="1400" b="1" dirty="0" smtClean="0">
                <a:solidFill>
                  <a:srgbClr val="002060"/>
                </a:solidFill>
                <a:latin typeface="Comic Sans MS" panose="030F0702030302020204" pitchFamily="66" charset="0"/>
              </a:rPr>
              <a:t>presentada corresponde a los datos reportados por cada Despacho Judicial, mediante el formulario SIERJU</a:t>
            </a:r>
            <a:endParaRPr lang="es-CO" sz="1400" b="1" dirty="0">
              <a:solidFill>
                <a:srgbClr val="002060"/>
              </a:solidFill>
              <a:latin typeface="Comic Sans MS" panose="030F0702030302020204" pitchFamily="66" charset="0"/>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0949" y="2826717"/>
            <a:ext cx="7652451" cy="4002435"/>
          </a:xfrm>
          <a:prstGeom prst="rect">
            <a:avLst/>
          </a:prstGeom>
        </p:spPr>
      </p:pic>
      <p:pic>
        <p:nvPicPr>
          <p:cNvPr id="10" name="Imagen 9"/>
          <p:cNvPicPr>
            <a:picLocks noChangeAspect="1"/>
          </p:cNvPicPr>
          <p:nvPr/>
        </p:nvPicPr>
        <p:blipFill>
          <a:blip r:embed="rId5"/>
          <a:stretch>
            <a:fillRect/>
          </a:stretch>
        </p:blipFill>
        <p:spPr>
          <a:xfrm>
            <a:off x="-1367646" y="56967"/>
            <a:ext cx="5732027" cy="1345311"/>
          </a:xfrm>
          <a:prstGeom prst="rect">
            <a:avLst/>
          </a:prstGeom>
        </p:spPr>
      </p:pic>
    </p:spTree>
    <p:extLst>
      <p:ext uri="{BB962C8B-B14F-4D97-AF65-F5344CB8AC3E}">
        <p14:creationId xmlns:p14="http://schemas.microsoft.com/office/powerpoint/2010/main" val="19711977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1914" y="73373"/>
            <a:ext cx="12614331" cy="6784627"/>
            <a:chOff x="-1914" y="73373"/>
            <a:chExt cx="12614331" cy="6784627"/>
          </a:xfrm>
        </p:grpSpPr>
        <p:grpSp>
          <p:nvGrpSpPr>
            <p:cNvPr id="47" name="Grupo 46"/>
            <p:cNvGrpSpPr/>
            <p:nvPr/>
          </p:nvGrpSpPr>
          <p:grpSpPr>
            <a:xfrm>
              <a:off x="-1914" y="73373"/>
              <a:ext cx="12614331" cy="6784627"/>
              <a:chOff x="-98914" y="73373"/>
              <a:chExt cx="12614331" cy="6784627"/>
            </a:xfrm>
          </p:grpSpPr>
          <p:grpSp>
            <p:nvGrpSpPr>
              <p:cNvPr id="5" name="Grupo 4"/>
              <p:cNvGrpSpPr/>
              <p:nvPr/>
            </p:nvGrpSpPr>
            <p:grpSpPr>
              <a:xfrm>
                <a:off x="-98914" y="73373"/>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12" name="Imagen 11"/>
            <p:cNvPicPr>
              <a:picLocks noChangeAspect="1"/>
            </p:cNvPicPr>
            <p:nvPr/>
          </p:nvPicPr>
          <p:blipFill>
            <a:blip r:embed="rId3"/>
            <a:stretch>
              <a:fillRect/>
            </a:stretch>
          </p:blipFill>
          <p:spPr>
            <a:xfrm>
              <a:off x="8361528" y="5663026"/>
              <a:ext cx="3292125" cy="1066892"/>
            </a:xfrm>
            <a:prstGeom prst="rect">
              <a:avLst/>
            </a:prstGeom>
          </p:spPr>
        </p:pic>
        <p:pic>
          <p:nvPicPr>
            <p:cNvPr id="19" name="Imagen 18"/>
            <p:cNvPicPr>
              <a:picLocks noChangeAspect="1"/>
            </p:cNvPicPr>
            <p:nvPr/>
          </p:nvPicPr>
          <p:blipFill>
            <a:blip r:embed="rId4"/>
            <a:stretch>
              <a:fillRect/>
            </a:stretch>
          </p:blipFill>
          <p:spPr>
            <a:xfrm>
              <a:off x="299486" y="157707"/>
              <a:ext cx="1755800" cy="1902117"/>
            </a:xfrm>
            <a:prstGeom prst="rect">
              <a:avLst/>
            </a:prstGeom>
          </p:spPr>
        </p:pic>
        <p:pic>
          <p:nvPicPr>
            <p:cNvPr id="4" name="Imagen 3"/>
            <p:cNvPicPr>
              <a:picLocks noChangeAspect="1"/>
            </p:cNvPicPr>
            <p:nvPr/>
          </p:nvPicPr>
          <p:blipFill>
            <a:blip r:embed="rId5"/>
            <a:stretch>
              <a:fillRect/>
            </a:stretch>
          </p:blipFill>
          <p:spPr>
            <a:xfrm>
              <a:off x="1256673" y="2246018"/>
              <a:ext cx="4090771" cy="1786283"/>
            </a:xfrm>
            <a:prstGeom prst="rect">
              <a:avLst/>
            </a:prstGeom>
          </p:spPr>
        </p:pic>
        <p:pic>
          <p:nvPicPr>
            <p:cNvPr id="26" name="Imagen 25"/>
            <p:cNvPicPr>
              <a:picLocks noChangeAspect="1"/>
            </p:cNvPicPr>
            <p:nvPr/>
          </p:nvPicPr>
          <p:blipFill rotWithShape="1">
            <a:blip r:embed="rId6"/>
            <a:srcRect l="814" t="1561" r="1884" b="2904"/>
            <a:stretch/>
          </p:blipFill>
          <p:spPr>
            <a:xfrm>
              <a:off x="6005977" y="1687906"/>
              <a:ext cx="4973993" cy="3689131"/>
            </a:xfrm>
            <a:prstGeom prst="rect">
              <a:avLst/>
            </a:prstGeom>
          </p:spPr>
        </p:pic>
      </p:grpSp>
    </p:spTree>
    <p:extLst>
      <p:ext uri="{BB962C8B-B14F-4D97-AF65-F5344CB8AC3E}">
        <p14:creationId xmlns:p14="http://schemas.microsoft.com/office/powerpoint/2010/main" val="42677548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53293" y="75041"/>
            <a:ext cx="12614331" cy="6784627"/>
            <a:chOff x="-98914" y="73373"/>
            <a:chExt cx="12614331" cy="6784627"/>
          </a:xfrm>
        </p:grpSpPr>
        <p:grpSp>
          <p:nvGrpSpPr>
            <p:cNvPr id="5" name="Grupo 4"/>
            <p:cNvGrpSpPr/>
            <p:nvPr/>
          </p:nvGrpSpPr>
          <p:grpSpPr>
            <a:xfrm>
              <a:off x="-98914" y="73373"/>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514501" y="508696"/>
                    <a:ext cx="12180622" cy="6784627"/>
                    <a:chOff x="527564" y="521759"/>
                    <a:chExt cx="12180622" cy="6784627"/>
                  </a:xfrm>
                </p:grpSpPr>
                <p:grpSp>
                  <p:nvGrpSpPr>
                    <p:cNvPr id="3" name="Grupo 2"/>
                    <p:cNvGrpSpPr/>
                    <p:nvPr/>
                  </p:nvGrpSpPr>
                  <p:grpSpPr>
                    <a:xfrm>
                      <a:off x="527564" y="521759"/>
                      <a:ext cx="11865916" cy="6784627"/>
                      <a:chOff x="527564" y="521759"/>
                      <a:chExt cx="11865916"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4652" b="-1"/>
                      <a:stretch/>
                    </p:blipFill>
                    <p:spPr bwMode="auto">
                      <a:xfrm>
                        <a:off x="527564" y="521759"/>
                        <a:ext cx="11865916"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12" name="Imagen 11"/>
          <p:cNvPicPr>
            <a:picLocks noChangeAspect="1"/>
          </p:cNvPicPr>
          <p:nvPr/>
        </p:nvPicPr>
        <p:blipFill>
          <a:blip r:embed="rId3"/>
          <a:stretch>
            <a:fillRect/>
          </a:stretch>
        </p:blipFill>
        <p:spPr>
          <a:xfrm>
            <a:off x="8737350" y="5689415"/>
            <a:ext cx="3292125" cy="1066892"/>
          </a:xfrm>
          <a:prstGeom prst="rect">
            <a:avLst/>
          </a:prstGeom>
        </p:spPr>
      </p:pic>
      <p:pic>
        <p:nvPicPr>
          <p:cNvPr id="19" name="Imagen 18"/>
          <p:cNvPicPr>
            <a:picLocks noChangeAspect="1"/>
          </p:cNvPicPr>
          <p:nvPr/>
        </p:nvPicPr>
        <p:blipFill>
          <a:blip r:embed="rId4"/>
          <a:stretch>
            <a:fillRect/>
          </a:stretch>
        </p:blipFill>
        <p:spPr>
          <a:xfrm>
            <a:off x="92446" y="26437"/>
            <a:ext cx="1755800" cy="1902117"/>
          </a:xfrm>
          <a:prstGeom prst="rect">
            <a:avLst/>
          </a:prstGeom>
        </p:spPr>
      </p:pic>
      <p:sp>
        <p:nvSpPr>
          <p:cNvPr id="4" name="Rectángulo 3"/>
          <p:cNvSpPr/>
          <p:nvPr/>
        </p:nvSpPr>
        <p:spPr>
          <a:xfrm>
            <a:off x="1116875" y="1879950"/>
            <a:ext cx="5462702" cy="2400657"/>
          </a:xfrm>
          <a:prstGeom prst="rect">
            <a:avLst/>
          </a:prstGeom>
        </p:spPr>
        <p:txBody>
          <a:bodyPr wrap="square">
            <a:spAutoFit/>
          </a:bodyPr>
          <a:lstStyle/>
          <a:p>
            <a:pPr algn="ctr"/>
            <a:r>
              <a:rPr lang="es-MX" sz="2400" dirty="0">
                <a:solidFill>
                  <a:srgbClr val="002060"/>
                </a:solidFill>
                <a:latin typeface="Comic Sans MS" panose="030F0702030302020204" pitchFamily="66" charset="0"/>
              </a:rPr>
              <a:t>Los datos estadísticos definidos a continuación son tomados de: </a:t>
            </a:r>
            <a:endParaRPr lang="es-MX" sz="2400" dirty="0" smtClean="0">
              <a:solidFill>
                <a:srgbClr val="002060"/>
              </a:solidFill>
              <a:latin typeface="Comic Sans MS" panose="030F0702030302020204" pitchFamily="66" charset="0"/>
            </a:endParaRPr>
          </a:p>
          <a:p>
            <a:pPr algn="ctr"/>
            <a:endParaRPr lang="es-MX" dirty="0">
              <a:solidFill>
                <a:srgbClr val="002060"/>
              </a:solidFill>
              <a:latin typeface="Comic Sans MS" panose="030F0702030302020204" pitchFamily="66" charset="0"/>
            </a:endParaRPr>
          </a:p>
          <a:p>
            <a:r>
              <a:rPr lang="es-MX" sz="2400" dirty="0" smtClean="0">
                <a:solidFill>
                  <a:srgbClr val="002060"/>
                </a:solidFill>
                <a:latin typeface="Comic Sans MS" panose="030F0702030302020204" pitchFamily="66" charset="0"/>
              </a:rPr>
              <a:t> </a:t>
            </a:r>
            <a:r>
              <a:rPr lang="es-MX" sz="2400" dirty="0">
                <a:solidFill>
                  <a:srgbClr val="002060"/>
                </a:solidFill>
                <a:latin typeface="Comic Sans MS" panose="030F0702030302020204" pitchFamily="66" charset="0"/>
              </a:rPr>
              <a:t>Portal Web Banco Agrario  </a:t>
            </a:r>
            <a:endParaRPr lang="es-MX" sz="2400" dirty="0" smtClean="0">
              <a:solidFill>
                <a:srgbClr val="002060"/>
              </a:solidFill>
              <a:latin typeface="Comic Sans MS" panose="030F0702030302020204" pitchFamily="66" charset="0"/>
            </a:endParaRPr>
          </a:p>
          <a:p>
            <a:endParaRPr lang="es-MX" dirty="0">
              <a:solidFill>
                <a:srgbClr val="002060"/>
              </a:solidFill>
              <a:latin typeface="Comic Sans MS" panose="030F0702030302020204" pitchFamily="66" charset="0"/>
            </a:endParaRPr>
          </a:p>
          <a:p>
            <a:endParaRPr lang="es-MX" dirty="0" smtClean="0">
              <a:solidFill>
                <a:srgbClr val="002060"/>
              </a:solidFill>
              <a:latin typeface="Comic Sans MS" panose="030F0702030302020204" pitchFamily="66" charset="0"/>
            </a:endParaRPr>
          </a:p>
          <a:p>
            <a:r>
              <a:rPr lang="es-MX" sz="2400" dirty="0" smtClean="0">
                <a:solidFill>
                  <a:srgbClr val="002060"/>
                </a:solidFill>
                <a:latin typeface="Comic Sans MS" panose="030F0702030302020204" pitchFamily="66" charset="0"/>
              </a:rPr>
              <a:t>Base </a:t>
            </a:r>
            <a:r>
              <a:rPr lang="es-MX" sz="2400" dirty="0">
                <a:solidFill>
                  <a:srgbClr val="002060"/>
                </a:solidFill>
                <a:latin typeface="Comic Sans MS" panose="030F0702030302020204" pitchFamily="66" charset="0"/>
              </a:rPr>
              <a:t>de Datos "Reporte Conciliación"</a:t>
            </a:r>
            <a:endParaRPr lang="es-CO" sz="2400" dirty="0">
              <a:solidFill>
                <a:srgbClr val="002060"/>
              </a:solidFill>
              <a:latin typeface="Comic Sans MS" panose="030F0702030302020204" pitchFamily="66" charset="0"/>
            </a:endParaRPr>
          </a:p>
        </p:txBody>
      </p:sp>
      <p:pic>
        <p:nvPicPr>
          <p:cNvPr id="6" name="Imagen 5"/>
          <p:cNvPicPr>
            <a:picLocks noChangeAspect="1"/>
          </p:cNvPicPr>
          <p:nvPr/>
        </p:nvPicPr>
        <p:blipFill>
          <a:blip r:embed="rId5"/>
          <a:stretch>
            <a:fillRect/>
          </a:stretch>
        </p:blipFill>
        <p:spPr>
          <a:xfrm>
            <a:off x="620854" y="2841245"/>
            <a:ext cx="593782" cy="558156"/>
          </a:xfrm>
          <a:prstGeom prst="rect">
            <a:avLst/>
          </a:prstGeom>
        </p:spPr>
      </p:pic>
      <p:pic>
        <p:nvPicPr>
          <p:cNvPr id="10" name="Imagen 9"/>
          <p:cNvPicPr>
            <a:picLocks noChangeAspect="1"/>
          </p:cNvPicPr>
          <p:nvPr/>
        </p:nvPicPr>
        <p:blipFill>
          <a:blip r:embed="rId5"/>
          <a:stretch>
            <a:fillRect/>
          </a:stretch>
        </p:blipFill>
        <p:spPr>
          <a:xfrm>
            <a:off x="593905" y="3703214"/>
            <a:ext cx="511395" cy="641609"/>
          </a:xfrm>
          <a:prstGeom prst="rect">
            <a:avLst/>
          </a:prstGeom>
        </p:spPr>
      </p:pic>
      <p:pic>
        <p:nvPicPr>
          <p:cNvPr id="48" name="Imagen 47"/>
          <p:cNvPicPr>
            <a:picLocks noChangeAspect="1"/>
          </p:cNvPicPr>
          <p:nvPr/>
        </p:nvPicPr>
        <p:blipFill rotWithShape="1">
          <a:blip r:embed="rId6"/>
          <a:srcRect l="814" t="1561" r="1884" b="2904"/>
          <a:stretch/>
        </p:blipFill>
        <p:spPr>
          <a:xfrm>
            <a:off x="7181254" y="2433229"/>
            <a:ext cx="3487340" cy="2586504"/>
          </a:xfrm>
          <a:prstGeom prst="rect">
            <a:avLst/>
          </a:prstGeom>
        </p:spPr>
      </p:pic>
    </p:spTree>
    <p:extLst>
      <p:ext uri="{BB962C8B-B14F-4D97-AF65-F5344CB8AC3E}">
        <p14:creationId xmlns:p14="http://schemas.microsoft.com/office/powerpoint/2010/main" val="32055972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03161" y="72662"/>
            <a:ext cx="12614331" cy="6784627"/>
            <a:chOff x="-98914" y="73373"/>
            <a:chExt cx="12614331" cy="6784627"/>
          </a:xfrm>
        </p:grpSpPr>
        <p:grpSp>
          <p:nvGrpSpPr>
            <p:cNvPr id="5" name="Grupo 4"/>
            <p:cNvGrpSpPr/>
            <p:nvPr/>
          </p:nvGrpSpPr>
          <p:grpSpPr>
            <a:xfrm>
              <a:off x="-98914" y="73373"/>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23" name="Imagen 22"/>
          <p:cNvPicPr>
            <a:picLocks noChangeAspect="1"/>
          </p:cNvPicPr>
          <p:nvPr/>
        </p:nvPicPr>
        <p:blipFill>
          <a:blip r:embed="rId3"/>
          <a:stretch>
            <a:fillRect/>
          </a:stretch>
        </p:blipFill>
        <p:spPr>
          <a:xfrm>
            <a:off x="-1472156" y="-33771"/>
            <a:ext cx="6472419" cy="1670449"/>
          </a:xfrm>
          <a:prstGeom prst="rect">
            <a:avLst/>
          </a:prstGeom>
        </p:spPr>
      </p:pic>
      <p:sp>
        <p:nvSpPr>
          <p:cNvPr id="27" name="Rectángulo 26"/>
          <p:cNvSpPr/>
          <p:nvPr/>
        </p:nvSpPr>
        <p:spPr>
          <a:xfrm>
            <a:off x="3031423" y="1786130"/>
            <a:ext cx="5128730" cy="1200329"/>
          </a:xfrm>
          <a:prstGeom prst="rect">
            <a:avLst/>
          </a:prstGeom>
        </p:spPr>
        <p:txBody>
          <a:bodyPr wrap="square">
            <a:spAutoFit/>
          </a:bodyPr>
          <a:lstStyle/>
          <a:p>
            <a:pPr algn="ctr"/>
            <a:r>
              <a:rPr lang="es-MX" b="1" dirty="0" smtClean="0">
                <a:solidFill>
                  <a:srgbClr val="002060"/>
                </a:solidFill>
                <a:latin typeface="Comic Sans MS" panose="030F0702030302020204" pitchFamily="66" charset="0"/>
              </a:rPr>
              <a:t>Consolidado</a:t>
            </a:r>
          </a:p>
          <a:p>
            <a:pPr algn="ctr"/>
            <a:r>
              <a:rPr lang="es-MX" b="1" dirty="0" smtClean="0">
                <a:solidFill>
                  <a:srgbClr val="002060"/>
                </a:solidFill>
                <a:latin typeface="Comic Sans MS" panose="030F0702030302020204" pitchFamily="66" charset="0"/>
              </a:rPr>
              <a:t>Durante </a:t>
            </a:r>
            <a:r>
              <a:rPr lang="es-MX" b="1" dirty="0">
                <a:solidFill>
                  <a:srgbClr val="002060"/>
                </a:solidFill>
                <a:latin typeface="Comic Sans MS" panose="030F0702030302020204" pitchFamily="66" charset="0"/>
              </a:rPr>
              <a:t>el año 2019 se paga en total 25.873 depósitos judiciales, con un promedio diario de 115 depósitos pagados</a:t>
            </a:r>
            <a:r>
              <a:rPr lang="es-MX" dirty="0"/>
              <a:t>.</a:t>
            </a:r>
            <a:endParaRPr lang="es-CO" dirty="0"/>
          </a:p>
        </p:txBody>
      </p:sp>
      <p:pic>
        <p:nvPicPr>
          <p:cNvPr id="29" name="Imagen 28"/>
          <p:cNvPicPr>
            <a:picLocks noChangeAspect="1"/>
          </p:cNvPicPr>
          <p:nvPr/>
        </p:nvPicPr>
        <p:blipFill rotWithShape="1">
          <a:blip r:embed="rId4"/>
          <a:srcRect l="40234" r="32679"/>
          <a:stretch/>
        </p:blipFill>
        <p:spPr>
          <a:xfrm rot="5400000">
            <a:off x="4620008" y="532698"/>
            <a:ext cx="1154047" cy="6481822"/>
          </a:xfrm>
          <a:prstGeom prst="rect">
            <a:avLst/>
          </a:prstGeom>
        </p:spPr>
      </p:pic>
      <p:pic>
        <p:nvPicPr>
          <p:cNvPr id="31" name="Imagen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7424" y="3237008"/>
            <a:ext cx="4530722" cy="3433719"/>
          </a:xfrm>
          <a:prstGeom prst="rect">
            <a:avLst/>
          </a:prstGeom>
        </p:spPr>
      </p:pic>
      <p:sp>
        <p:nvSpPr>
          <p:cNvPr id="32" name="CuadroTexto 31"/>
          <p:cNvSpPr txBox="1"/>
          <p:nvPr/>
        </p:nvSpPr>
        <p:spPr>
          <a:xfrm>
            <a:off x="3591118" y="3939600"/>
            <a:ext cx="3727048" cy="1569660"/>
          </a:xfrm>
          <a:prstGeom prst="rect">
            <a:avLst/>
          </a:prstGeom>
          <a:noFill/>
        </p:spPr>
        <p:txBody>
          <a:bodyPr wrap="square" rtlCol="0">
            <a:spAutoFit/>
          </a:bodyPr>
          <a:lstStyle/>
          <a:p>
            <a:pPr algn="ctr"/>
            <a:r>
              <a:rPr lang="es-CO" sz="3200" b="1" dirty="0" smtClean="0">
                <a:solidFill>
                  <a:srgbClr val="002060"/>
                </a:solidFill>
                <a:latin typeface="Comic Sans MS" panose="030F0702030302020204" pitchFamily="66" charset="0"/>
              </a:rPr>
              <a:t>25 </a:t>
            </a:r>
          </a:p>
          <a:p>
            <a:pPr algn="ctr"/>
            <a:r>
              <a:rPr lang="es-CO" sz="3200" b="1" dirty="0" smtClean="0">
                <a:solidFill>
                  <a:srgbClr val="002060"/>
                </a:solidFill>
                <a:latin typeface="Comic Sans MS" panose="030F0702030302020204" pitchFamily="66" charset="0"/>
              </a:rPr>
              <a:t>Juzgados Conciliados </a:t>
            </a:r>
            <a:endParaRPr lang="es-CO" sz="3200" b="1" dirty="0">
              <a:solidFill>
                <a:srgbClr val="002060"/>
              </a:solidFill>
              <a:latin typeface="Comic Sans MS" panose="030F0702030302020204" pitchFamily="66" charset="0"/>
            </a:endParaRPr>
          </a:p>
        </p:txBody>
      </p:sp>
      <p:pic>
        <p:nvPicPr>
          <p:cNvPr id="33" name="Imagen 32"/>
          <p:cNvPicPr>
            <a:picLocks noChangeAspect="1"/>
          </p:cNvPicPr>
          <p:nvPr/>
        </p:nvPicPr>
        <p:blipFill>
          <a:blip r:embed="rId6"/>
          <a:stretch>
            <a:fillRect/>
          </a:stretch>
        </p:blipFill>
        <p:spPr>
          <a:xfrm>
            <a:off x="592500" y="1863454"/>
            <a:ext cx="2002646" cy="3473877"/>
          </a:xfrm>
          <a:prstGeom prst="rect">
            <a:avLst/>
          </a:prstGeom>
        </p:spPr>
      </p:pic>
    </p:spTree>
    <p:extLst>
      <p:ext uri="{BB962C8B-B14F-4D97-AF65-F5344CB8AC3E}">
        <p14:creationId xmlns:p14="http://schemas.microsoft.com/office/powerpoint/2010/main" val="36221309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84184" y="0"/>
            <a:ext cx="12592245" cy="5885640"/>
            <a:chOff x="-98914" y="89549"/>
            <a:chExt cx="12614331" cy="5885640"/>
          </a:xfrm>
        </p:grpSpPr>
        <p:grpSp>
          <p:nvGrpSpPr>
            <p:cNvPr id="5" name="Grupo 4"/>
            <p:cNvGrpSpPr/>
            <p:nvPr/>
          </p:nvGrpSpPr>
          <p:grpSpPr>
            <a:xfrm>
              <a:off x="-98914" y="89549"/>
              <a:ext cx="12614331" cy="5802870"/>
              <a:chOff x="-175359" y="165248"/>
              <a:chExt cx="12614331" cy="5802870"/>
            </a:xfrm>
          </p:grpSpPr>
          <p:grpSp>
            <p:nvGrpSpPr>
              <p:cNvPr id="11" name="Grupo 10"/>
              <p:cNvGrpSpPr/>
              <p:nvPr/>
            </p:nvGrpSpPr>
            <p:grpSpPr>
              <a:xfrm>
                <a:off x="-175359" y="165248"/>
                <a:ext cx="12614331" cy="5802870"/>
                <a:chOff x="28541" y="189047"/>
                <a:chExt cx="12614331" cy="5802870"/>
              </a:xfrm>
            </p:grpSpPr>
            <p:grpSp>
              <p:nvGrpSpPr>
                <p:cNvPr id="15" name="Grupo 14"/>
                <p:cNvGrpSpPr/>
                <p:nvPr/>
              </p:nvGrpSpPr>
              <p:grpSpPr>
                <a:xfrm>
                  <a:off x="28541" y="189047"/>
                  <a:ext cx="12614331" cy="5802870"/>
                  <a:chOff x="80792" y="524872"/>
                  <a:chExt cx="12614331" cy="5802870"/>
                </a:xfrm>
              </p:grpSpPr>
              <p:grpSp>
                <p:nvGrpSpPr>
                  <p:cNvPr id="9" name="Grupo 8"/>
                  <p:cNvGrpSpPr/>
                  <p:nvPr/>
                </p:nvGrpSpPr>
                <p:grpSpPr>
                  <a:xfrm>
                    <a:off x="269579" y="524872"/>
                    <a:ext cx="12425544" cy="5802870"/>
                    <a:chOff x="282642" y="537935"/>
                    <a:chExt cx="12425544" cy="5802870"/>
                  </a:xfrm>
                </p:grpSpPr>
                <p:grpSp>
                  <p:nvGrpSpPr>
                    <p:cNvPr id="3" name="Grupo 2"/>
                    <p:cNvGrpSpPr/>
                    <p:nvPr/>
                  </p:nvGrpSpPr>
                  <p:grpSpPr>
                    <a:xfrm>
                      <a:off x="282642" y="537935"/>
                      <a:ext cx="12192000" cy="5220182"/>
                      <a:chOff x="282642" y="537935"/>
                      <a:chExt cx="12192000" cy="522018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1985"/>
                      <a:stretch/>
                    </p:blipFill>
                    <p:spPr bwMode="auto">
                      <a:xfrm>
                        <a:off x="282642" y="537935"/>
                        <a:ext cx="12192000" cy="522018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484772" y="3996428"/>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4" name="Imagen 3"/>
          <p:cNvPicPr>
            <a:picLocks noChangeAspect="1"/>
          </p:cNvPicPr>
          <p:nvPr/>
        </p:nvPicPr>
        <p:blipFill>
          <a:blip r:embed="rId3"/>
          <a:stretch>
            <a:fillRect/>
          </a:stretch>
        </p:blipFill>
        <p:spPr>
          <a:xfrm>
            <a:off x="-1694008" y="69468"/>
            <a:ext cx="7105140" cy="167044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0635" y="2897933"/>
            <a:ext cx="7465337" cy="3882357"/>
          </a:xfrm>
          <a:prstGeom prst="rect">
            <a:avLst/>
          </a:prstGeom>
        </p:spPr>
      </p:pic>
      <p:sp>
        <p:nvSpPr>
          <p:cNvPr id="10" name="Rectángulo 9"/>
          <p:cNvSpPr/>
          <p:nvPr/>
        </p:nvSpPr>
        <p:spPr>
          <a:xfrm>
            <a:off x="1575791" y="1925686"/>
            <a:ext cx="7952840" cy="923330"/>
          </a:xfrm>
          <a:prstGeom prst="rect">
            <a:avLst/>
          </a:prstGeom>
        </p:spPr>
        <p:txBody>
          <a:bodyPr wrap="square">
            <a:spAutoFit/>
          </a:bodyPr>
          <a:lstStyle/>
          <a:p>
            <a:pPr algn="ctr"/>
            <a:r>
              <a:rPr lang="es-MX" dirty="0">
                <a:solidFill>
                  <a:srgbClr val="002060"/>
                </a:solidFill>
                <a:latin typeface="Comic Sans MS" panose="030F0702030302020204" pitchFamily="66" charset="0"/>
              </a:rPr>
              <a:t>Durante el año 2019, </a:t>
            </a:r>
            <a:r>
              <a:rPr lang="es-MX" dirty="0" smtClean="0">
                <a:solidFill>
                  <a:srgbClr val="002060"/>
                </a:solidFill>
                <a:latin typeface="Comic Sans MS" panose="030F0702030302020204" pitchFamily="66" charset="0"/>
              </a:rPr>
              <a:t>se paga en </a:t>
            </a:r>
            <a:r>
              <a:rPr lang="es-MX" dirty="0">
                <a:solidFill>
                  <a:srgbClr val="002060"/>
                </a:solidFill>
                <a:latin typeface="Comic Sans MS" panose="030F0702030302020204" pitchFamily="66" charset="0"/>
              </a:rPr>
              <a:t>total 347 depósitos judiciales, con un promedio diario de 2 depósitos pagados por los Doce Juzgados Civiles Municipales.</a:t>
            </a:r>
            <a:endParaRPr lang="es-CO"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40187905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84184" y="0"/>
            <a:ext cx="12592245" cy="5885640"/>
            <a:chOff x="-98914" y="89549"/>
            <a:chExt cx="12614331" cy="5885640"/>
          </a:xfrm>
        </p:grpSpPr>
        <p:grpSp>
          <p:nvGrpSpPr>
            <p:cNvPr id="5" name="Grupo 4"/>
            <p:cNvGrpSpPr/>
            <p:nvPr/>
          </p:nvGrpSpPr>
          <p:grpSpPr>
            <a:xfrm>
              <a:off x="-98914" y="89549"/>
              <a:ext cx="12614331" cy="5802870"/>
              <a:chOff x="-175359" y="165248"/>
              <a:chExt cx="12614331" cy="5802870"/>
            </a:xfrm>
          </p:grpSpPr>
          <p:grpSp>
            <p:nvGrpSpPr>
              <p:cNvPr id="11" name="Grupo 10"/>
              <p:cNvGrpSpPr/>
              <p:nvPr/>
            </p:nvGrpSpPr>
            <p:grpSpPr>
              <a:xfrm>
                <a:off x="-175359" y="165248"/>
                <a:ext cx="12614331" cy="5802870"/>
                <a:chOff x="28541" y="189047"/>
                <a:chExt cx="12614331" cy="5802870"/>
              </a:xfrm>
            </p:grpSpPr>
            <p:grpSp>
              <p:nvGrpSpPr>
                <p:cNvPr id="15" name="Grupo 14"/>
                <p:cNvGrpSpPr/>
                <p:nvPr/>
              </p:nvGrpSpPr>
              <p:grpSpPr>
                <a:xfrm>
                  <a:off x="28541" y="189047"/>
                  <a:ext cx="12614331" cy="5802870"/>
                  <a:chOff x="80792" y="524872"/>
                  <a:chExt cx="12614331" cy="5802870"/>
                </a:xfrm>
              </p:grpSpPr>
              <p:grpSp>
                <p:nvGrpSpPr>
                  <p:cNvPr id="9" name="Grupo 8"/>
                  <p:cNvGrpSpPr/>
                  <p:nvPr/>
                </p:nvGrpSpPr>
                <p:grpSpPr>
                  <a:xfrm>
                    <a:off x="269579" y="524872"/>
                    <a:ext cx="12425544" cy="5802870"/>
                    <a:chOff x="282642" y="537935"/>
                    <a:chExt cx="12425544" cy="5802870"/>
                  </a:xfrm>
                </p:grpSpPr>
                <p:grpSp>
                  <p:nvGrpSpPr>
                    <p:cNvPr id="3" name="Grupo 2"/>
                    <p:cNvGrpSpPr/>
                    <p:nvPr/>
                  </p:nvGrpSpPr>
                  <p:grpSpPr>
                    <a:xfrm>
                      <a:off x="282642" y="537935"/>
                      <a:ext cx="12192000" cy="5220182"/>
                      <a:chOff x="282642" y="537935"/>
                      <a:chExt cx="12192000" cy="522018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1985"/>
                      <a:stretch/>
                    </p:blipFill>
                    <p:spPr bwMode="auto">
                      <a:xfrm>
                        <a:off x="282642" y="537935"/>
                        <a:ext cx="12192000" cy="522018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484772" y="3996428"/>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068" y="2821861"/>
            <a:ext cx="7841013" cy="3973967"/>
          </a:xfrm>
          <a:prstGeom prst="rect">
            <a:avLst/>
          </a:prstGeom>
        </p:spPr>
      </p:pic>
      <p:pic>
        <p:nvPicPr>
          <p:cNvPr id="19" name="Imagen 18"/>
          <p:cNvPicPr>
            <a:picLocks noChangeAspect="1"/>
          </p:cNvPicPr>
          <p:nvPr/>
        </p:nvPicPr>
        <p:blipFill>
          <a:blip r:embed="rId4"/>
          <a:stretch>
            <a:fillRect/>
          </a:stretch>
        </p:blipFill>
        <p:spPr>
          <a:xfrm>
            <a:off x="-1988629" y="904"/>
            <a:ext cx="8260796" cy="1670449"/>
          </a:xfrm>
          <a:prstGeom prst="rect">
            <a:avLst/>
          </a:prstGeom>
        </p:spPr>
      </p:pic>
      <p:sp>
        <p:nvSpPr>
          <p:cNvPr id="20" name="Rectángulo 19"/>
          <p:cNvSpPr/>
          <p:nvPr/>
        </p:nvSpPr>
        <p:spPr>
          <a:xfrm>
            <a:off x="2468414" y="1971464"/>
            <a:ext cx="7080699" cy="923330"/>
          </a:xfrm>
          <a:prstGeom prst="rect">
            <a:avLst/>
          </a:prstGeom>
        </p:spPr>
        <p:txBody>
          <a:bodyPr wrap="square">
            <a:spAutoFit/>
          </a:bodyPr>
          <a:lstStyle/>
          <a:p>
            <a:pPr algn="ctr"/>
            <a:r>
              <a:rPr lang="es-MX" dirty="0">
                <a:solidFill>
                  <a:srgbClr val="002060"/>
                </a:solidFill>
                <a:latin typeface="Comic Sans MS" panose="030F0702030302020204" pitchFamily="66" charset="0"/>
              </a:rPr>
              <a:t>Durante el año 2019 se paga en total 676 depósitos judiciales, con un promedio diario de 3 depósitos pagados por los Seis Juzgados Civiles del Circuito.</a:t>
            </a:r>
            <a:endParaRPr lang="es-CO"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4912456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70330" y="0"/>
            <a:ext cx="12592245" cy="5885640"/>
            <a:chOff x="-98914" y="89549"/>
            <a:chExt cx="12614331" cy="5885640"/>
          </a:xfrm>
        </p:grpSpPr>
        <p:grpSp>
          <p:nvGrpSpPr>
            <p:cNvPr id="5" name="Grupo 4"/>
            <p:cNvGrpSpPr/>
            <p:nvPr/>
          </p:nvGrpSpPr>
          <p:grpSpPr>
            <a:xfrm>
              <a:off x="-98914" y="89549"/>
              <a:ext cx="12614331" cy="5802870"/>
              <a:chOff x="-175359" y="165248"/>
              <a:chExt cx="12614331" cy="5802870"/>
            </a:xfrm>
          </p:grpSpPr>
          <p:grpSp>
            <p:nvGrpSpPr>
              <p:cNvPr id="11" name="Grupo 10"/>
              <p:cNvGrpSpPr/>
              <p:nvPr/>
            </p:nvGrpSpPr>
            <p:grpSpPr>
              <a:xfrm>
                <a:off x="-175359" y="165248"/>
                <a:ext cx="12614331" cy="5802870"/>
                <a:chOff x="28541" y="189047"/>
                <a:chExt cx="12614331" cy="5802870"/>
              </a:xfrm>
            </p:grpSpPr>
            <p:grpSp>
              <p:nvGrpSpPr>
                <p:cNvPr id="15" name="Grupo 14"/>
                <p:cNvGrpSpPr/>
                <p:nvPr/>
              </p:nvGrpSpPr>
              <p:grpSpPr>
                <a:xfrm>
                  <a:off x="28541" y="189047"/>
                  <a:ext cx="12614331" cy="5802870"/>
                  <a:chOff x="80792" y="524872"/>
                  <a:chExt cx="12614331" cy="5802870"/>
                </a:xfrm>
              </p:grpSpPr>
              <p:grpSp>
                <p:nvGrpSpPr>
                  <p:cNvPr id="9" name="Grupo 8"/>
                  <p:cNvGrpSpPr/>
                  <p:nvPr/>
                </p:nvGrpSpPr>
                <p:grpSpPr>
                  <a:xfrm>
                    <a:off x="269579" y="524872"/>
                    <a:ext cx="12425544" cy="5802870"/>
                    <a:chOff x="282642" y="537935"/>
                    <a:chExt cx="12425544" cy="5802870"/>
                  </a:xfrm>
                </p:grpSpPr>
                <p:grpSp>
                  <p:nvGrpSpPr>
                    <p:cNvPr id="3" name="Grupo 2"/>
                    <p:cNvGrpSpPr/>
                    <p:nvPr/>
                  </p:nvGrpSpPr>
                  <p:grpSpPr>
                    <a:xfrm>
                      <a:off x="282642" y="537935"/>
                      <a:ext cx="12192000" cy="5220182"/>
                      <a:chOff x="282642" y="537935"/>
                      <a:chExt cx="12192000" cy="5220182"/>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1985"/>
                      <a:stretch/>
                    </p:blipFill>
                    <p:spPr bwMode="auto">
                      <a:xfrm>
                        <a:off x="282642" y="537935"/>
                        <a:ext cx="12192000" cy="522018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484772" y="3996428"/>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856" y="2912076"/>
            <a:ext cx="7006274" cy="3417329"/>
          </a:xfrm>
          <a:prstGeom prst="rect">
            <a:avLst/>
          </a:prstGeom>
        </p:spPr>
      </p:pic>
      <p:pic>
        <p:nvPicPr>
          <p:cNvPr id="6" name="Imagen 5"/>
          <p:cNvPicPr>
            <a:picLocks noChangeAspect="1"/>
          </p:cNvPicPr>
          <p:nvPr/>
        </p:nvPicPr>
        <p:blipFill>
          <a:blip r:embed="rId4"/>
          <a:stretch>
            <a:fillRect/>
          </a:stretch>
        </p:blipFill>
        <p:spPr>
          <a:xfrm>
            <a:off x="-1473462" y="7058"/>
            <a:ext cx="6087315" cy="1479338"/>
          </a:xfrm>
          <a:prstGeom prst="rect">
            <a:avLst/>
          </a:prstGeom>
        </p:spPr>
      </p:pic>
      <p:sp>
        <p:nvSpPr>
          <p:cNvPr id="10" name="Rectángulo 9"/>
          <p:cNvSpPr/>
          <p:nvPr/>
        </p:nvSpPr>
        <p:spPr>
          <a:xfrm>
            <a:off x="1351393" y="1749956"/>
            <a:ext cx="9337202" cy="646331"/>
          </a:xfrm>
          <a:prstGeom prst="rect">
            <a:avLst/>
          </a:prstGeom>
        </p:spPr>
        <p:txBody>
          <a:bodyPr wrap="square">
            <a:spAutoFit/>
          </a:bodyPr>
          <a:lstStyle/>
          <a:p>
            <a:pPr algn="ctr"/>
            <a:r>
              <a:rPr lang="es-MX" dirty="0">
                <a:solidFill>
                  <a:srgbClr val="002060"/>
                </a:solidFill>
                <a:latin typeface="Comic Sans MS" panose="030F0702030302020204" pitchFamily="66" charset="0"/>
              </a:rPr>
              <a:t>Durante el año 2019 se paga en total 24.850 depósitos judiciales, con un promedio diario de 110 depósitos pagados por los Siete Juzgados de Familia.</a:t>
            </a:r>
            <a:endParaRPr lang="es-CO" dirty="0">
              <a:solidFill>
                <a:srgbClr val="002060"/>
              </a:solidFill>
              <a:latin typeface="Comic Sans MS" panose="030F0702030302020204" pitchFamily="66" charset="0"/>
            </a:endParaRPr>
          </a:p>
        </p:txBody>
      </p:sp>
      <p:pic>
        <p:nvPicPr>
          <p:cNvPr id="23" name="Imagen 22"/>
          <p:cNvPicPr>
            <a:picLocks noChangeAspect="1"/>
          </p:cNvPicPr>
          <p:nvPr/>
        </p:nvPicPr>
        <p:blipFill>
          <a:blip r:embed="rId5"/>
          <a:stretch>
            <a:fillRect/>
          </a:stretch>
        </p:blipFill>
        <p:spPr>
          <a:xfrm>
            <a:off x="24027" y="5862746"/>
            <a:ext cx="3292125" cy="1066892"/>
          </a:xfrm>
          <a:prstGeom prst="rect">
            <a:avLst/>
          </a:prstGeom>
        </p:spPr>
      </p:pic>
    </p:spTree>
    <p:extLst>
      <p:ext uri="{BB962C8B-B14F-4D97-AF65-F5344CB8AC3E}">
        <p14:creationId xmlns:p14="http://schemas.microsoft.com/office/powerpoint/2010/main" val="999077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65314" y="0"/>
            <a:ext cx="12126686" cy="6884126"/>
            <a:chOff x="52251" y="322762"/>
            <a:chExt cx="12126686" cy="6884126"/>
          </a:xfrm>
        </p:grpSpPr>
        <p:grpSp>
          <p:nvGrpSpPr>
            <p:cNvPr id="9" name="Grupo 8"/>
            <p:cNvGrpSpPr/>
            <p:nvPr/>
          </p:nvGrpSpPr>
          <p:grpSpPr>
            <a:xfrm>
              <a:off x="52251" y="322762"/>
              <a:ext cx="12126686" cy="6884126"/>
              <a:chOff x="65314" y="335825"/>
              <a:chExt cx="12126686" cy="6884126"/>
            </a:xfrm>
          </p:grpSpPr>
          <p:grpSp>
            <p:nvGrpSpPr>
              <p:cNvPr id="3" name="Grupo 2"/>
              <p:cNvGrpSpPr/>
              <p:nvPr/>
            </p:nvGrpSpPr>
            <p:grpSpPr>
              <a:xfrm>
                <a:off x="65314" y="335825"/>
                <a:ext cx="12126686" cy="6884126"/>
                <a:chOff x="65314" y="335825"/>
                <a:chExt cx="12126686" cy="6884126"/>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65314" y="335825"/>
                  <a:ext cx="12126686" cy="6884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410789" y="2599509"/>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797" y="762140"/>
                <a:ext cx="1272217" cy="1265328"/>
              </a:xfrm>
              <a:prstGeom prst="rect">
                <a:avLst/>
              </a:prstGeom>
            </p:spPr>
          </p:pic>
          <p:sp>
            <p:nvSpPr>
              <p:cNvPr id="8" name="Rectángulo 7"/>
              <p:cNvSpPr/>
              <p:nvPr/>
            </p:nvSpPr>
            <p:spPr>
              <a:xfrm>
                <a:off x="4402184" y="2406971"/>
                <a:ext cx="1227907" cy="646331"/>
              </a:xfrm>
              <a:prstGeom prst="rect">
                <a:avLst/>
              </a:prstGeom>
            </p:spPr>
            <p:txBody>
              <a:bodyPr wrap="square">
                <a:spAutoFit/>
              </a:bodyPr>
              <a:lstStyle/>
              <a:p>
                <a:r>
                  <a:rPr lang="es-CO" sz="3600" b="1" dirty="0" smtClean="0">
                    <a:solidFill>
                      <a:schemeClr val="bg1"/>
                    </a:solidFill>
                  </a:rPr>
                  <a:t>2019</a:t>
                </a:r>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25456" t="27837" b="14951"/>
          <a:stretch/>
        </p:blipFill>
        <p:spPr>
          <a:xfrm>
            <a:off x="6616584" y="2874586"/>
            <a:ext cx="4550804" cy="2241895"/>
          </a:xfrm>
          <a:prstGeom prst="rect">
            <a:avLst/>
          </a:prstGeom>
        </p:spPr>
      </p:pic>
      <p:sp>
        <p:nvSpPr>
          <p:cNvPr id="13" name="Rectángulo 12"/>
          <p:cNvSpPr/>
          <p:nvPr/>
        </p:nvSpPr>
        <p:spPr>
          <a:xfrm>
            <a:off x="4319391" y="3244334"/>
            <a:ext cx="184731" cy="369332"/>
          </a:xfrm>
          <a:prstGeom prst="rect">
            <a:avLst/>
          </a:prstGeom>
        </p:spPr>
        <p:txBody>
          <a:bodyPr wrap="none">
            <a:spAutoFit/>
          </a:bodyPr>
          <a:lstStyle/>
          <a:p>
            <a:endParaRPr lang="es-CO" dirty="0"/>
          </a:p>
        </p:txBody>
      </p:sp>
      <p:pic>
        <p:nvPicPr>
          <p:cNvPr id="25" name="Imagen 24"/>
          <p:cNvPicPr>
            <a:picLocks noChangeAspect="1"/>
          </p:cNvPicPr>
          <p:nvPr/>
        </p:nvPicPr>
        <p:blipFill>
          <a:blip r:embed="rId5"/>
          <a:stretch>
            <a:fillRect/>
          </a:stretch>
        </p:blipFill>
        <p:spPr>
          <a:xfrm>
            <a:off x="8841802" y="5867791"/>
            <a:ext cx="3292125" cy="1066892"/>
          </a:xfrm>
          <a:prstGeom prst="rect">
            <a:avLst/>
          </a:prstGeom>
        </p:spPr>
      </p:pic>
      <p:pic>
        <p:nvPicPr>
          <p:cNvPr id="10" name="Imagen 9"/>
          <p:cNvPicPr>
            <a:picLocks noChangeAspect="1"/>
          </p:cNvPicPr>
          <p:nvPr/>
        </p:nvPicPr>
        <p:blipFill>
          <a:blip r:embed="rId6"/>
          <a:stretch>
            <a:fillRect/>
          </a:stretch>
        </p:blipFill>
        <p:spPr>
          <a:xfrm>
            <a:off x="620235" y="2647092"/>
            <a:ext cx="5326829" cy="1688738"/>
          </a:xfrm>
          <a:prstGeom prst="rect">
            <a:avLst/>
          </a:prstGeom>
        </p:spPr>
      </p:pic>
    </p:spTree>
    <p:extLst>
      <p:ext uri="{BB962C8B-B14F-4D97-AF65-F5344CB8AC3E}">
        <p14:creationId xmlns:p14="http://schemas.microsoft.com/office/powerpoint/2010/main" val="37608073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37885" y="0"/>
            <a:ext cx="12614331" cy="6784627"/>
            <a:chOff x="-98914" y="73373"/>
            <a:chExt cx="12614331" cy="6784627"/>
          </a:xfrm>
        </p:grpSpPr>
        <p:grpSp>
          <p:nvGrpSpPr>
            <p:cNvPr id="5" name="Grupo 4"/>
            <p:cNvGrpSpPr/>
            <p:nvPr/>
          </p:nvGrpSpPr>
          <p:grpSpPr>
            <a:xfrm>
              <a:off x="-98914" y="73373"/>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6" name="Imagen 5"/>
          <p:cNvPicPr>
            <a:picLocks noChangeAspect="1"/>
          </p:cNvPicPr>
          <p:nvPr/>
        </p:nvPicPr>
        <p:blipFill>
          <a:blip r:embed="rId3"/>
          <a:stretch>
            <a:fillRect/>
          </a:stretch>
        </p:blipFill>
        <p:spPr>
          <a:xfrm>
            <a:off x="1094137" y="2233051"/>
            <a:ext cx="4257351" cy="1998140"/>
          </a:xfrm>
          <a:prstGeom prst="rect">
            <a:avLst/>
          </a:prstGeom>
        </p:spPr>
      </p:pic>
      <p:pic>
        <p:nvPicPr>
          <p:cNvPr id="19" name="Imagen 18"/>
          <p:cNvPicPr>
            <a:picLocks noChangeAspect="1"/>
          </p:cNvPicPr>
          <p:nvPr/>
        </p:nvPicPr>
        <p:blipFill>
          <a:blip r:embed="rId4"/>
          <a:stretch>
            <a:fillRect/>
          </a:stretch>
        </p:blipFill>
        <p:spPr>
          <a:xfrm>
            <a:off x="5742346" y="1727310"/>
            <a:ext cx="4993718" cy="3988593"/>
          </a:xfrm>
          <a:prstGeom prst="rect">
            <a:avLst/>
          </a:prstGeom>
        </p:spPr>
      </p:pic>
      <p:pic>
        <p:nvPicPr>
          <p:cNvPr id="48" name="Imagen 47"/>
          <p:cNvPicPr>
            <a:picLocks noChangeAspect="1"/>
          </p:cNvPicPr>
          <p:nvPr/>
        </p:nvPicPr>
        <p:blipFill>
          <a:blip r:embed="rId5"/>
          <a:stretch>
            <a:fillRect/>
          </a:stretch>
        </p:blipFill>
        <p:spPr>
          <a:xfrm>
            <a:off x="8737350" y="5689415"/>
            <a:ext cx="3292125" cy="1066892"/>
          </a:xfrm>
          <a:prstGeom prst="rect">
            <a:avLst/>
          </a:prstGeom>
        </p:spPr>
      </p:pic>
      <p:pic>
        <p:nvPicPr>
          <p:cNvPr id="49" name="Imagen 48"/>
          <p:cNvPicPr>
            <a:picLocks noChangeAspect="1"/>
          </p:cNvPicPr>
          <p:nvPr/>
        </p:nvPicPr>
        <p:blipFill>
          <a:blip r:embed="rId6"/>
          <a:stretch>
            <a:fillRect/>
          </a:stretch>
        </p:blipFill>
        <p:spPr>
          <a:xfrm>
            <a:off x="92446" y="26437"/>
            <a:ext cx="1755800" cy="1902117"/>
          </a:xfrm>
          <a:prstGeom prst="rect">
            <a:avLst/>
          </a:prstGeom>
        </p:spPr>
      </p:pic>
    </p:spTree>
    <p:extLst>
      <p:ext uri="{BB962C8B-B14F-4D97-AF65-F5344CB8AC3E}">
        <p14:creationId xmlns:p14="http://schemas.microsoft.com/office/powerpoint/2010/main" val="38851982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03161" y="0"/>
            <a:ext cx="12614331" cy="6784627"/>
            <a:chOff x="-98914" y="73373"/>
            <a:chExt cx="12614331" cy="6784627"/>
          </a:xfrm>
        </p:grpSpPr>
        <p:grpSp>
          <p:nvGrpSpPr>
            <p:cNvPr id="5" name="Grupo 4"/>
            <p:cNvGrpSpPr/>
            <p:nvPr/>
          </p:nvGrpSpPr>
          <p:grpSpPr>
            <a:xfrm>
              <a:off x="-98914" y="73373"/>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19" name="Imagen 18"/>
          <p:cNvPicPr>
            <a:picLocks noChangeAspect="1"/>
          </p:cNvPicPr>
          <p:nvPr/>
        </p:nvPicPr>
        <p:blipFill rotWithShape="1">
          <a:blip r:embed="rId3"/>
          <a:srcRect t="12296" b="13789"/>
          <a:stretch/>
        </p:blipFill>
        <p:spPr>
          <a:xfrm>
            <a:off x="6655389" y="2113308"/>
            <a:ext cx="4993718" cy="2948153"/>
          </a:xfrm>
          <a:prstGeom prst="rect">
            <a:avLst/>
          </a:prstGeom>
        </p:spPr>
      </p:pic>
      <p:sp>
        <p:nvSpPr>
          <p:cNvPr id="10" name="Rectángulo 9"/>
          <p:cNvSpPr/>
          <p:nvPr/>
        </p:nvSpPr>
        <p:spPr>
          <a:xfrm>
            <a:off x="757350" y="2364809"/>
            <a:ext cx="6096000" cy="1938992"/>
          </a:xfrm>
          <a:prstGeom prst="rect">
            <a:avLst/>
          </a:prstGeom>
        </p:spPr>
        <p:txBody>
          <a:bodyPr>
            <a:spAutoFit/>
          </a:bodyPr>
          <a:lstStyle/>
          <a:p>
            <a:pPr algn="ctr"/>
            <a:r>
              <a:rPr lang="es-MX" sz="2000" dirty="0" smtClean="0">
                <a:solidFill>
                  <a:srgbClr val="002060"/>
                </a:solidFill>
                <a:latin typeface="Comic Sans MS" panose="030F0702030302020204" pitchFamily="66" charset="0"/>
              </a:rPr>
              <a:t>Fuentes de información</a:t>
            </a:r>
          </a:p>
          <a:p>
            <a:pPr algn="ctr"/>
            <a:r>
              <a:rPr lang="es-MX" sz="2000" dirty="0" smtClean="0">
                <a:solidFill>
                  <a:srgbClr val="002060"/>
                </a:solidFill>
                <a:latin typeface="Comic Sans MS" panose="030F0702030302020204" pitchFamily="66" charset="0"/>
              </a:rPr>
              <a:t>Los </a:t>
            </a:r>
            <a:r>
              <a:rPr lang="es-MX" sz="2000" dirty="0">
                <a:solidFill>
                  <a:srgbClr val="002060"/>
                </a:solidFill>
                <a:latin typeface="Comic Sans MS" panose="030F0702030302020204" pitchFamily="66" charset="0"/>
              </a:rPr>
              <a:t>datos estadísticos definidos a continuación son tomados de:  </a:t>
            </a:r>
            <a:br>
              <a:rPr lang="es-MX" sz="2000" dirty="0">
                <a:solidFill>
                  <a:srgbClr val="002060"/>
                </a:solidFill>
                <a:latin typeface="Comic Sans MS" panose="030F0702030302020204" pitchFamily="66" charset="0"/>
              </a:rPr>
            </a:br>
            <a:r>
              <a:rPr lang="es-MX" sz="2000" dirty="0">
                <a:solidFill>
                  <a:srgbClr val="002060"/>
                </a:solidFill>
                <a:latin typeface="Comic Sans MS" panose="030F0702030302020204" pitchFamily="66" charset="0"/>
              </a:rPr>
              <a:t>   </a:t>
            </a:r>
          </a:p>
          <a:p>
            <a:pPr algn="ctr"/>
            <a:r>
              <a:rPr lang="es-MX" sz="2000" dirty="0" smtClean="0">
                <a:solidFill>
                  <a:srgbClr val="002060"/>
                </a:solidFill>
                <a:latin typeface="Comic Sans MS" panose="030F0702030302020204" pitchFamily="66" charset="0"/>
              </a:rPr>
              <a:t>Módulo </a:t>
            </a:r>
            <a:r>
              <a:rPr lang="es-MX" sz="2000" dirty="0">
                <a:solidFill>
                  <a:srgbClr val="002060"/>
                </a:solidFill>
                <a:latin typeface="Comic Sans MS" panose="030F0702030302020204" pitchFamily="66" charset="0"/>
              </a:rPr>
              <a:t>Visita Social de la Intranet del Centro de Servicios </a:t>
            </a:r>
            <a:endParaRPr lang="es-CO" sz="2000" dirty="0">
              <a:solidFill>
                <a:srgbClr val="002060"/>
              </a:solidFill>
              <a:latin typeface="Comic Sans MS" panose="030F0702030302020204" pitchFamily="66" charset="0"/>
            </a:endParaRPr>
          </a:p>
        </p:txBody>
      </p:sp>
      <p:pic>
        <p:nvPicPr>
          <p:cNvPr id="12" name="Imagen 11"/>
          <p:cNvPicPr>
            <a:picLocks noChangeAspect="1"/>
          </p:cNvPicPr>
          <p:nvPr/>
        </p:nvPicPr>
        <p:blipFill>
          <a:blip r:embed="rId4"/>
          <a:stretch>
            <a:fillRect/>
          </a:stretch>
        </p:blipFill>
        <p:spPr>
          <a:xfrm>
            <a:off x="158828" y="3472167"/>
            <a:ext cx="696520" cy="625223"/>
          </a:xfrm>
          <a:prstGeom prst="rect">
            <a:avLst/>
          </a:prstGeom>
        </p:spPr>
      </p:pic>
      <p:pic>
        <p:nvPicPr>
          <p:cNvPr id="20" name="Imagen 19"/>
          <p:cNvPicPr>
            <a:picLocks noChangeAspect="1"/>
          </p:cNvPicPr>
          <p:nvPr/>
        </p:nvPicPr>
        <p:blipFill>
          <a:blip r:embed="rId5"/>
          <a:stretch>
            <a:fillRect/>
          </a:stretch>
        </p:blipFill>
        <p:spPr>
          <a:xfrm>
            <a:off x="8529794" y="5639015"/>
            <a:ext cx="3292125" cy="1066892"/>
          </a:xfrm>
          <a:prstGeom prst="rect">
            <a:avLst/>
          </a:prstGeom>
        </p:spPr>
      </p:pic>
      <p:pic>
        <p:nvPicPr>
          <p:cNvPr id="49" name="Imagen 48"/>
          <p:cNvPicPr>
            <a:picLocks noChangeAspect="1"/>
          </p:cNvPicPr>
          <p:nvPr/>
        </p:nvPicPr>
        <p:blipFill>
          <a:blip r:embed="rId6"/>
          <a:stretch>
            <a:fillRect/>
          </a:stretch>
        </p:blipFill>
        <p:spPr>
          <a:xfrm>
            <a:off x="92446" y="26437"/>
            <a:ext cx="1755800" cy="1902117"/>
          </a:xfrm>
          <a:prstGeom prst="rect">
            <a:avLst/>
          </a:prstGeom>
        </p:spPr>
      </p:pic>
    </p:spTree>
    <p:extLst>
      <p:ext uri="{BB962C8B-B14F-4D97-AF65-F5344CB8AC3E}">
        <p14:creationId xmlns:p14="http://schemas.microsoft.com/office/powerpoint/2010/main" val="22198954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20919" y="0"/>
            <a:ext cx="12614331" cy="5901815"/>
            <a:chOff x="-98914" y="73374"/>
            <a:chExt cx="12614331" cy="5901815"/>
          </a:xfrm>
        </p:grpSpPr>
        <p:grpSp>
          <p:nvGrpSpPr>
            <p:cNvPr id="5" name="Grupo 4"/>
            <p:cNvGrpSpPr/>
            <p:nvPr/>
          </p:nvGrpSpPr>
          <p:grpSpPr>
            <a:xfrm>
              <a:off x="-98914" y="73374"/>
              <a:ext cx="12614331" cy="5819045"/>
              <a:chOff x="-175359" y="149073"/>
              <a:chExt cx="12614331" cy="5819045"/>
            </a:xfrm>
          </p:grpSpPr>
          <p:grpSp>
            <p:nvGrpSpPr>
              <p:cNvPr id="11" name="Grupo 10"/>
              <p:cNvGrpSpPr/>
              <p:nvPr/>
            </p:nvGrpSpPr>
            <p:grpSpPr>
              <a:xfrm>
                <a:off x="-175359" y="149073"/>
                <a:ext cx="12614331" cy="5819045"/>
                <a:chOff x="28541" y="172872"/>
                <a:chExt cx="12614331" cy="5819045"/>
              </a:xfrm>
            </p:grpSpPr>
            <p:grpSp>
              <p:nvGrpSpPr>
                <p:cNvPr id="15" name="Grupo 14"/>
                <p:cNvGrpSpPr/>
                <p:nvPr/>
              </p:nvGrpSpPr>
              <p:grpSpPr>
                <a:xfrm>
                  <a:off x="28541" y="172872"/>
                  <a:ext cx="12614331" cy="5819045"/>
                  <a:chOff x="80792" y="508697"/>
                  <a:chExt cx="12614331" cy="5819045"/>
                </a:xfrm>
              </p:grpSpPr>
              <p:grpSp>
                <p:nvGrpSpPr>
                  <p:cNvPr id="9" name="Grupo 8"/>
                  <p:cNvGrpSpPr/>
                  <p:nvPr/>
                </p:nvGrpSpPr>
                <p:grpSpPr>
                  <a:xfrm>
                    <a:off x="372399" y="508697"/>
                    <a:ext cx="12322724" cy="5819045"/>
                    <a:chOff x="385462" y="521760"/>
                    <a:chExt cx="12322724" cy="5819045"/>
                  </a:xfrm>
                </p:grpSpPr>
                <p:grpSp>
                  <p:nvGrpSpPr>
                    <p:cNvPr id="3" name="Grupo 2"/>
                    <p:cNvGrpSpPr/>
                    <p:nvPr/>
                  </p:nvGrpSpPr>
                  <p:grpSpPr>
                    <a:xfrm>
                      <a:off x="385462" y="521760"/>
                      <a:ext cx="12008018" cy="5029200"/>
                      <a:chOff x="385462" y="521760"/>
                      <a:chExt cx="12008018" cy="5029200"/>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8002" t="4652" b="24669"/>
                      <a:stretch/>
                    </p:blipFill>
                    <p:spPr bwMode="auto">
                      <a:xfrm>
                        <a:off x="385462" y="521760"/>
                        <a:ext cx="12008018"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4" name="Imagen 3"/>
          <p:cNvPicPr>
            <a:picLocks noChangeAspect="1"/>
          </p:cNvPicPr>
          <p:nvPr/>
        </p:nvPicPr>
        <p:blipFill>
          <a:blip r:embed="rId3"/>
          <a:stretch>
            <a:fillRect/>
          </a:stretch>
        </p:blipFill>
        <p:spPr>
          <a:xfrm>
            <a:off x="-1615054" y="3153"/>
            <a:ext cx="7047699" cy="1463251"/>
          </a:xfrm>
          <a:prstGeom prst="rect">
            <a:avLst/>
          </a:prstGeom>
        </p:spPr>
      </p:pic>
      <p:sp>
        <p:nvSpPr>
          <p:cNvPr id="10" name="Rectángulo 9"/>
          <p:cNvSpPr/>
          <p:nvPr/>
        </p:nvSpPr>
        <p:spPr>
          <a:xfrm>
            <a:off x="757350" y="2364809"/>
            <a:ext cx="6096000" cy="707886"/>
          </a:xfrm>
          <a:prstGeom prst="rect">
            <a:avLst/>
          </a:prstGeom>
        </p:spPr>
        <p:txBody>
          <a:bodyPr>
            <a:spAutoFit/>
          </a:bodyPr>
          <a:lstStyle/>
          <a:p>
            <a:pPr algn="ctr"/>
            <a:r>
              <a:rPr lang="es-MX" sz="2000" dirty="0">
                <a:solidFill>
                  <a:srgbClr val="002060"/>
                </a:solidFill>
                <a:latin typeface="Comic Sans MS" panose="030F0702030302020204" pitchFamily="66" charset="0"/>
              </a:rPr>
              <a:t/>
            </a:r>
            <a:br>
              <a:rPr lang="es-MX" sz="2000" dirty="0">
                <a:solidFill>
                  <a:srgbClr val="002060"/>
                </a:solidFill>
                <a:latin typeface="Comic Sans MS" panose="030F0702030302020204" pitchFamily="66" charset="0"/>
              </a:rPr>
            </a:br>
            <a:endParaRPr lang="es-CO" sz="2000" dirty="0">
              <a:solidFill>
                <a:srgbClr val="002060"/>
              </a:solidFill>
              <a:latin typeface="Comic Sans MS" panose="030F0702030302020204" pitchFamily="66" charset="0"/>
            </a:endParaRPr>
          </a:p>
        </p:txBody>
      </p:sp>
      <p:graphicFrame>
        <p:nvGraphicFramePr>
          <p:cNvPr id="6" name="Diagrama 5"/>
          <p:cNvGraphicFramePr/>
          <p:nvPr>
            <p:extLst>
              <p:ext uri="{D42A27DB-BD31-4B8C-83A1-F6EECF244321}">
                <p14:modId xmlns:p14="http://schemas.microsoft.com/office/powerpoint/2010/main" val="209231390"/>
              </p:ext>
            </p:extLst>
          </p:nvPr>
        </p:nvGraphicFramePr>
        <p:xfrm>
          <a:off x="156172" y="2073599"/>
          <a:ext cx="384165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CuadroTexto 19"/>
          <p:cNvSpPr txBox="1"/>
          <p:nvPr/>
        </p:nvSpPr>
        <p:spPr>
          <a:xfrm>
            <a:off x="223789" y="2272476"/>
            <a:ext cx="3708921" cy="1600438"/>
          </a:xfrm>
          <a:prstGeom prst="rect">
            <a:avLst/>
          </a:prstGeom>
          <a:noFill/>
        </p:spPr>
        <p:txBody>
          <a:bodyPr wrap="square" rtlCol="0">
            <a:spAutoFit/>
          </a:bodyPr>
          <a:lstStyle/>
          <a:p>
            <a:pPr algn="ctr"/>
            <a:r>
              <a:rPr lang="es-MX" sz="1400" b="1" dirty="0">
                <a:solidFill>
                  <a:srgbClr val="002060"/>
                </a:solidFill>
                <a:latin typeface="Comic Sans MS" panose="030F0702030302020204" pitchFamily="66" charset="0"/>
              </a:rPr>
              <a:t>Traslado de una de las asistentes sociales al Centro de Servicios de Ejecución de Peñas </a:t>
            </a:r>
            <a:br>
              <a:rPr lang="es-MX" sz="1400" b="1" dirty="0">
                <a:solidFill>
                  <a:srgbClr val="002060"/>
                </a:solidFill>
                <a:latin typeface="Comic Sans MS" panose="030F0702030302020204" pitchFamily="66" charset="0"/>
              </a:rPr>
            </a:br>
            <a:r>
              <a:rPr lang="es-MX" sz="1400" b="1" dirty="0">
                <a:solidFill>
                  <a:srgbClr val="002060"/>
                </a:solidFill>
                <a:latin typeface="Comic Sans MS" panose="030F0702030302020204" pitchFamily="66" charset="0"/>
              </a:rPr>
              <a:t>Solicitud de personal de apoyo para los Juzgados de Familia  </a:t>
            </a:r>
            <a:br>
              <a:rPr lang="es-MX" sz="1400" b="1" dirty="0">
                <a:solidFill>
                  <a:srgbClr val="002060"/>
                </a:solidFill>
                <a:latin typeface="Comic Sans MS" panose="030F0702030302020204" pitchFamily="66" charset="0"/>
              </a:rPr>
            </a:br>
            <a:r>
              <a:rPr lang="es-MX" sz="1400" b="1" dirty="0">
                <a:solidFill>
                  <a:srgbClr val="002060"/>
                </a:solidFill>
                <a:latin typeface="Comic Sans MS" panose="030F0702030302020204" pitchFamily="66" charset="0"/>
              </a:rPr>
              <a:t>Análisis de las cargas laborales en el área de Trabajo Social </a:t>
            </a:r>
            <a:endParaRPr lang="es-CO" sz="1400" b="1" dirty="0">
              <a:solidFill>
                <a:srgbClr val="002060"/>
              </a:solidFill>
              <a:latin typeface="Comic Sans MS" panose="030F0702030302020204" pitchFamily="66" charset="0"/>
            </a:endParaRPr>
          </a:p>
        </p:txBody>
      </p:sp>
      <p:sp>
        <p:nvSpPr>
          <p:cNvPr id="23" name="CuadroTexto 22"/>
          <p:cNvSpPr txBox="1"/>
          <p:nvPr/>
        </p:nvSpPr>
        <p:spPr>
          <a:xfrm>
            <a:off x="303866" y="4925857"/>
            <a:ext cx="3575763" cy="1600438"/>
          </a:xfrm>
          <a:prstGeom prst="rect">
            <a:avLst/>
          </a:prstGeom>
          <a:noFill/>
        </p:spPr>
        <p:txBody>
          <a:bodyPr wrap="square" rtlCol="0">
            <a:spAutoFit/>
          </a:bodyPr>
          <a:lstStyle/>
          <a:p>
            <a:pPr algn="ctr"/>
            <a:r>
              <a:rPr lang="es-MX" sz="1400" b="1" dirty="0">
                <a:solidFill>
                  <a:srgbClr val="002060"/>
                </a:solidFill>
                <a:latin typeface="Comic Sans MS" panose="030F0702030302020204" pitchFamily="66" charset="0"/>
              </a:rPr>
              <a:t>Renuncia de 1 Asistente Social lo cual </a:t>
            </a:r>
            <a:r>
              <a:rPr lang="es-MX" sz="1400" b="1" dirty="0" smtClean="0">
                <a:solidFill>
                  <a:srgbClr val="002060"/>
                </a:solidFill>
                <a:latin typeface="Comic Sans MS" panose="030F0702030302020204" pitchFamily="66" charset="0"/>
              </a:rPr>
              <a:t>deja sin </a:t>
            </a:r>
            <a:r>
              <a:rPr lang="es-MX" sz="1400" b="1" dirty="0">
                <a:solidFill>
                  <a:srgbClr val="002060"/>
                </a:solidFill>
                <a:latin typeface="Comic Sans MS" panose="030F0702030302020204" pitchFamily="66" charset="0"/>
              </a:rPr>
              <a:t>apoyo al juzgado 5 de Familia </a:t>
            </a:r>
          </a:p>
          <a:p>
            <a:pPr algn="ctr"/>
            <a:r>
              <a:rPr lang="es-MX" sz="1400" b="1" dirty="0">
                <a:solidFill>
                  <a:srgbClr val="002060"/>
                </a:solidFill>
                <a:latin typeface="Comic Sans MS" panose="030F0702030302020204" pitchFamily="66" charset="0"/>
              </a:rPr>
              <a:t>Inconvenientes en cuanto cumplimiento del manual de funciones establecido para el apoyo a los Juzgados de Familia por parte de las Asistentes Sociales</a:t>
            </a:r>
            <a:endParaRPr lang="es-CO" sz="1400" b="1" dirty="0">
              <a:solidFill>
                <a:srgbClr val="002060"/>
              </a:solidFill>
              <a:latin typeface="Comic Sans MS" panose="030F0702030302020204" pitchFamily="66" charset="0"/>
            </a:endParaRPr>
          </a:p>
        </p:txBody>
      </p:sp>
      <p:sp>
        <p:nvSpPr>
          <p:cNvPr id="27" name="Llamada con línea 1 26"/>
          <p:cNvSpPr/>
          <p:nvPr/>
        </p:nvSpPr>
        <p:spPr>
          <a:xfrm>
            <a:off x="7735168" y="1787200"/>
            <a:ext cx="3289221" cy="995469"/>
          </a:xfrm>
          <a:prstGeom prst="borderCallout1">
            <a:avLst>
              <a:gd name="adj1" fmla="val 18750"/>
              <a:gd name="adj2" fmla="val -8333"/>
              <a:gd name="adj3" fmla="val 19252"/>
              <a:gd name="adj4" fmla="val -56656"/>
            </a:avLst>
          </a:prstGeom>
          <a:solidFill>
            <a:srgbClr val="56D2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CuadroTexto 27"/>
          <p:cNvSpPr txBox="1"/>
          <p:nvPr/>
        </p:nvSpPr>
        <p:spPr>
          <a:xfrm>
            <a:off x="4142393" y="2243276"/>
            <a:ext cx="1544820" cy="369332"/>
          </a:xfrm>
          <a:prstGeom prst="rect">
            <a:avLst/>
          </a:prstGeom>
          <a:noFill/>
        </p:spPr>
        <p:txBody>
          <a:bodyPr wrap="square" rtlCol="0">
            <a:spAutoFit/>
          </a:bodyPr>
          <a:lstStyle/>
          <a:p>
            <a:pPr algn="ctr"/>
            <a:r>
              <a:rPr lang="es-CO" b="1" dirty="0" smtClean="0">
                <a:solidFill>
                  <a:srgbClr val="002060"/>
                </a:solidFill>
                <a:latin typeface="Comic Sans MS" panose="030F0702030302020204" pitchFamily="66" charset="0"/>
              </a:rPr>
              <a:t>Julio 2016</a:t>
            </a:r>
            <a:endParaRPr lang="es-CO" b="1" dirty="0">
              <a:solidFill>
                <a:srgbClr val="002060"/>
              </a:solidFill>
              <a:latin typeface="Comic Sans MS" panose="030F0702030302020204" pitchFamily="66" charset="0"/>
            </a:endParaRPr>
          </a:p>
        </p:txBody>
      </p:sp>
      <p:sp>
        <p:nvSpPr>
          <p:cNvPr id="29" name="CuadroTexto 28"/>
          <p:cNvSpPr txBox="1"/>
          <p:nvPr/>
        </p:nvSpPr>
        <p:spPr>
          <a:xfrm>
            <a:off x="7726035" y="1922955"/>
            <a:ext cx="3468218" cy="738664"/>
          </a:xfrm>
          <a:prstGeom prst="rect">
            <a:avLst/>
          </a:prstGeom>
          <a:noFill/>
        </p:spPr>
        <p:txBody>
          <a:bodyPr wrap="square" rtlCol="0">
            <a:spAutoFit/>
          </a:bodyPr>
          <a:lstStyle/>
          <a:p>
            <a:pPr algn="ctr"/>
            <a:r>
              <a:rPr lang="es-MX" sz="1400" b="1" dirty="0">
                <a:solidFill>
                  <a:srgbClr val="002060"/>
                </a:solidFill>
                <a:latin typeface="Comic Sans MS" panose="030F0702030302020204" pitchFamily="66" charset="0"/>
              </a:rPr>
              <a:t>Base de datos para la </a:t>
            </a:r>
            <a:r>
              <a:rPr lang="es-MX" sz="1400" b="1" dirty="0" smtClean="0">
                <a:solidFill>
                  <a:srgbClr val="002060"/>
                </a:solidFill>
                <a:latin typeface="Comic Sans MS" panose="030F0702030302020204" pitchFamily="66" charset="0"/>
              </a:rPr>
              <a:t>asignación</a:t>
            </a:r>
          </a:p>
          <a:p>
            <a:pPr algn="ctr"/>
            <a:r>
              <a:rPr lang="es-MX" sz="1400" b="1" dirty="0" smtClean="0">
                <a:solidFill>
                  <a:srgbClr val="002060"/>
                </a:solidFill>
                <a:latin typeface="Comic Sans MS" panose="030F0702030302020204" pitchFamily="66" charset="0"/>
              </a:rPr>
              <a:t> </a:t>
            </a:r>
            <a:r>
              <a:rPr lang="es-MX" sz="1400" b="1" dirty="0">
                <a:solidFill>
                  <a:srgbClr val="002060"/>
                </a:solidFill>
                <a:latin typeface="Comic Sans MS" panose="030F0702030302020204" pitchFamily="66" charset="0"/>
              </a:rPr>
              <a:t>de visitas solicitadas por los </a:t>
            </a:r>
            <a:endParaRPr lang="es-MX" sz="1400" b="1" dirty="0" smtClean="0">
              <a:solidFill>
                <a:srgbClr val="002060"/>
              </a:solidFill>
              <a:latin typeface="Comic Sans MS" panose="030F0702030302020204" pitchFamily="66" charset="0"/>
            </a:endParaRPr>
          </a:p>
          <a:p>
            <a:pPr algn="ctr"/>
            <a:r>
              <a:rPr lang="es-MX" sz="1400" b="1" dirty="0" smtClean="0">
                <a:solidFill>
                  <a:srgbClr val="002060"/>
                </a:solidFill>
                <a:latin typeface="Comic Sans MS" panose="030F0702030302020204" pitchFamily="66" charset="0"/>
              </a:rPr>
              <a:t>Juzgados </a:t>
            </a:r>
            <a:r>
              <a:rPr lang="es-MX" sz="1400" b="1" dirty="0">
                <a:solidFill>
                  <a:srgbClr val="002060"/>
                </a:solidFill>
                <a:latin typeface="Comic Sans MS" panose="030F0702030302020204" pitchFamily="66" charset="0"/>
              </a:rPr>
              <a:t>de Familia</a:t>
            </a:r>
            <a:endParaRPr lang="es-CO" sz="1400" b="1" dirty="0">
              <a:solidFill>
                <a:srgbClr val="002060"/>
              </a:solidFill>
              <a:latin typeface="Comic Sans MS" panose="030F0702030302020204" pitchFamily="66" charset="0"/>
            </a:endParaRPr>
          </a:p>
        </p:txBody>
      </p:sp>
      <p:pic>
        <p:nvPicPr>
          <p:cNvPr id="30" name="Imagen 29"/>
          <p:cNvPicPr>
            <a:picLocks noChangeAspect="1"/>
          </p:cNvPicPr>
          <p:nvPr/>
        </p:nvPicPr>
        <p:blipFill>
          <a:blip r:embed="rId9"/>
          <a:stretch>
            <a:fillRect/>
          </a:stretch>
        </p:blipFill>
        <p:spPr>
          <a:xfrm>
            <a:off x="5908529" y="3011001"/>
            <a:ext cx="5121230" cy="1184305"/>
          </a:xfrm>
          <a:prstGeom prst="rect">
            <a:avLst/>
          </a:prstGeom>
        </p:spPr>
      </p:pic>
      <p:pic>
        <p:nvPicPr>
          <p:cNvPr id="31" name="Imagen 30"/>
          <p:cNvPicPr>
            <a:picLocks noChangeAspect="1"/>
          </p:cNvPicPr>
          <p:nvPr/>
        </p:nvPicPr>
        <p:blipFill>
          <a:blip r:embed="rId9"/>
          <a:stretch>
            <a:fillRect/>
          </a:stretch>
        </p:blipFill>
        <p:spPr>
          <a:xfrm>
            <a:off x="5908528" y="4380148"/>
            <a:ext cx="5113173" cy="1005927"/>
          </a:xfrm>
          <a:prstGeom prst="rect">
            <a:avLst/>
          </a:prstGeom>
        </p:spPr>
      </p:pic>
      <p:pic>
        <p:nvPicPr>
          <p:cNvPr id="32" name="Imagen 31"/>
          <p:cNvPicPr>
            <a:picLocks noChangeAspect="1"/>
          </p:cNvPicPr>
          <p:nvPr/>
        </p:nvPicPr>
        <p:blipFill>
          <a:blip r:embed="rId9"/>
          <a:stretch>
            <a:fillRect/>
          </a:stretch>
        </p:blipFill>
        <p:spPr>
          <a:xfrm>
            <a:off x="5900645" y="5508218"/>
            <a:ext cx="5150159" cy="1218647"/>
          </a:xfrm>
          <a:prstGeom prst="rect">
            <a:avLst/>
          </a:prstGeom>
        </p:spPr>
      </p:pic>
      <p:sp>
        <p:nvSpPr>
          <p:cNvPr id="33" name="CuadroTexto 32"/>
          <p:cNvSpPr txBox="1"/>
          <p:nvPr/>
        </p:nvSpPr>
        <p:spPr>
          <a:xfrm>
            <a:off x="7820567" y="3027139"/>
            <a:ext cx="3164963" cy="1200329"/>
          </a:xfrm>
          <a:prstGeom prst="rect">
            <a:avLst/>
          </a:prstGeom>
          <a:noFill/>
        </p:spPr>
        <p:txBody>
          <a:bodyPr wrap="square" rtlCol="0">
            <a:spAutoFit/>
          </a:bodyPr>
          <a:lstStyle/>
          <a:p>
            <a:pPr algn="ctr"/>
            <a:r>
              <a:rPr lang="es-MX" sz="1200" b="1" dirty="0">
                <a:solidFill>
                  <a:srgbClr val="002060"/>
                </a:solidFill>
                <a:latin typeface="Comic Sans MS" panose="030F0702030302020204" pitchFamily="66" charset="0"/>
              </a:rPr>
              <a:t>Modificación Base de datos para la asignación de visitas solicitadas por los Juzgados de Familia </a:t>
            </a:r>
            <a:br>
              <a:rPr lang="es-MX" sz="1200" b="1" dirty="0">
                <a:solidFill>
                  <a:srgbClr val="002060"/>
                </a:solidFill>
                <a:latin typeface="Comic Sans MS" panose="030F0702030302020204" pitchFamily="66" charset="0"/>
              </a:rPr>
            </a:br>
            <a:r>
              <a:rPr lang="es-MX" sz="1200" b="1" dirty="0">
                <a:solidFill>
                  <a:srgbClr val="002060"/>
                </a:solidFill>
                <a:latin typeface="Comic Sans MS" panose="030F0702030302020204" pitchFamily="66" charset="0"/>
              </a:rPr>
              <a:t>Actualización Protocolos, Manuales de funciones y Procesos y Procedimientos  </a:t>
            </a:r>
            <a:br>
              <a:rPr lang="es-MX" sz="1200" b="1" dirty="0">
                <a:solidFill>
                  <a:srgbClr val="002060"/>
                </a:solidFill>
                <a:latin typeface="Comic Sans MS" panose="030F0702030302020204" pitchFamily="66" charset="0"/>
              </a:rPr>
            </a:br>
            <a:r>
              <a:rPr lang="es-MX" sz="1200" b="1" dirty="0">
                <a:solidFill>
                  <a:srgbClr val="002060"/>
                </a:solidFill>
                <a:latin typeface="Comic Sans MS" panose="030F0702030302020204" pitchFamily="66" charset="0"/>
              </a:rPr>
              <a:t>Elaboración de Actos Administrativos</a:t>
            </a:r>
            <a:endParaRPr lang="es-CO" sz="1200" b="1" dirty="0">
              <a:solidFill>
                <a:srgbClr val="002060"/>
              </a:solidFill>
              <a:latin typeface="Comic Sans MS" panose="030F0702030302020204" pitchFamily="66" charset="0"/>
            </a:endParaRPr>
          </a:p>
        </p:txBody>
      </p:sp>
      <p:sp>
        <p:nvSpPr>
          <p:cNvPr id="34" name="CuadroTexto 33"/>
          <p:cNvSpPr txBox="1"/>
          <p:nvPr/>
        </p:nvSpPr>
        <p:spPr>
          <a:xfrm>
            <a:off x="3962410" y="3398223"/>
            <a:ext cx="1831370" cy="646331"/>
          </a:xfrm>
          <a:prstGeom prst="rect">
            <a:avLst/>
          </a:prstGeom>
          <a:noFill/>
        </p:spPr>
        <p:txBody>
          <a:bodyPr wrap="square" rtlCol="0">
            <a:spAutoFit/>
          </a:bodyPr>
          <a:lstStyle/>
          <a:p>
            <a:pPr algn="ctr"/>
            <a:r>
              <a:rPr lang="es-CO" b="1" dirty="0" smtClean="0">
                <a:solidFill>
                  <a:srgbClr val="002060"/>
                </a:solidFill>
                <a:latin typeface="Comic Sans MS" panose="030F0702030302020204" pitchFamily="66" charset="0"/>
              </a:rPr>
              <a:t>Febrero </a:t>
            </a:r>
          </a:p>
          <a:p>
            <a:pPr algn="ctr"/>
            <a:r>
              <a:rPr lang="es-CO" b="1" dirty="0" smtClean="0">
                <a:solidFill>
                  <a:srgbClr val="002060"/>
                </a:solidFill>
                <a:latin typeface="Comic Sans MS" panose="030F0702030302020204" pitchFamily="66" charset="0"/>
              </a:rPr>
              <a:t>2017</a:t>
            </a:r>
            <a:endParaRPr lang="es-CO" b="1" dirty="0">
              <a:solidFill>
                <a:srgbClr val="002060"/>
              </a:solidFill>
              <a:latin typeface="Comic Sans MS" panose="030F0702030302020204" pitchFamily="66" charset="0"/>
            </a:endParaRPr>
          </a:p>
        </p:txBody>
      </p:sp>
      <p:sp>
        <p:nvSpPr>
          <p:cNvPr id="35" name="CuadroTexto 34"/>
          <p:cNvSpPr txBox="1"/>
          <p:nvPr/>
        </p:nvSpPr>
        <p:spPr>
          <a:xfrm>
            <a:off x="8003418" y="4453834"/>
            <a:ext cx="2765817" cy="738664"/>
          </a:xfrm>
          <a:prstGeom prst="rect">
            <a:avLst/>
          </a:prstGeom>
          <a:noFill/>
        </p:spPr>
        <p:txBody>
          <a:bodyPr wrap="square" rtlCol="0">
            <a:spAutoFit/>
          </a:bodyPr>
          <a:lstStyle/>
          <a:p>
            <a:pPr algn="ctr"/>
            <a:r>
              <a:rPr lang="es-MX" sz="1400" b="1" dirty="0">
                <a:solidFill>
                  <a:srgbClr val="002060"/>
                </a:solidFill>
                <a:latin typeface="Comic Sans MS" panose="030F0702030302020204" pitchFamily="66" charset="0"/>
              </a:rPr>
              <a:t>Creación y desarrollo de aplicaciones para el área de asistencia social</a:t>
            </a:r>
            <a:endParaRPr lang="es-CO" sz="1400" b="1" dirty="0">
              <a:solidFill>
                <a:srgbClr val="002060"/>
              </a:solidFill>
              <a:latin typeface="Comic Sans MS" panose="030F0702030302020204" pitchFamily="66" charset="0"/>
            </a:endParaRPr>
          </a:p>
        </p:txBody>
      </p:sp>
      <p:sp>
        <p:nvSpPr>
          <p:cNvPr id="37" name="CuadroTexto 36"/>
          <p:cNvSpPr txBox="1"/>
          <p:nvPr/>
        </p:nvSpPr>
        <p:spPr>
          <a:xfrm>
            <a:off x="7571397" y="5548033"/>
            <a:ext cx="3528922" cy="1092607"/>
          </a:xfrm>
          <a:prstGeom prst="rect">
            <a:avLst/>
          </a:prstGeom>
          <a:noFill/>
        </p:spPr>
        <p:txBody>
          <a:bodyPr wrap="square" rtlCol="0">
            <a:spAutoFit/>
          </a:bodyPr>
          <a:lstStyle/>
          <a:p>
            <a:pPr algn="ctr"/>
            <a:r>
              <a:rPr lang="es-MX" sz="1300" b="1" dirty="0">
                <a:solidFill>
                  <a:srgbClr val="002060"/>
                </a:solidFill>
                <a:latin typeface="Comic Sans MS" panose="030F0702030302020204" pitchFamily="66" charset="0"/>
              </a:rPr>
              <a:t>Puesta en marcha Módulo de trabajo social en la Intranet del Centro de Servicios </a:t>
            </a:r>
            <a:br>
              <a:rPr lang="es-MX" sz="1300" b="1" dirty="0">
                <a:solidFill>
                  <a:srgbClr val="002060"/>
                </a:solidFill>
                <a:latin typeface="Comic Sans MS" panose="030F0702030302020204" pitchFamily="66" charset="0"/>
              </a:rPr>
            </a:br>
            <a:r>
              <a:rPr lang="es-MX" sz="1300" b="1" dirty="0">
                <a:solidFill>
                  <a:srgbClr val="002060"/>
                </a:solidFill>
                <a:latin typeface="Comic Sans MS" panose="030F0702030302020204" pitchFamily="66" charset="0"/>
              </a:rPr>
              <a:t>Actualización Protocolos, Manuales de funciones y Procesos y Procedimientos</a:t>
            </a:r>
            <a:endParaRPr lang="es-CO" sz="1300" b="1" dirty="0">
              <a:solidFill>
                <a:srgbClr val="002060"/>
              </a:solidFill>
              <a:latin typeface="Comic Sans MS" panose="030F0702030302020204" pitchFamily="66" charset="0"/>
            </a:endParaRPr>
          </a:p>
        </p:txBody>
      </p:sp>
      <p:sp>
        <p:nvSpPr>
          <p:cNvPr id="48" name="CuadroTexto 47"/>
          <p:cNvSpPr txBox="1"/>
          <p:nvPr/>
        </p:nvSpPr>
        <p:spPr>
          <a:xfrm>
            <a:off x="4119142" y="4836822"/>
            <a:ext cx="1553597" cy="369332"/>
          </a:xfrm>
          <a:prstGeom prst="rect">
            <a:avLst/>
          </a:prstGeom>
          <a:noFill/>
        </p:spPr>
        <p:txBody>
          <a:bodyPr wrap="square" rtlCol="0">
            <a:spAutoFit/>
          </a:bodyPr>
          <a:lstStyle/>
          <a:p>
            <a:pPr algn="ctr"/>
            <a:r>
              <a:rPr lang="es-CO" b="1" dirty="0" smtClean="0">
                <a:solidFill>
                  <a:srgbClr val="002060"/>
                </a:solidFill>
                <a:latin typeface="Comic Sans MS" panose="030F0702030302020204" pitchFamily="66" charset="0"/>
              </a:rPr>
              <a:t>Julio 2017</a:t>
            </a:r>
            <a:endParaRPr lang="es-CO" b="1" dirty="0">
              <a:solidFill>
                <a:srgbClr val="002060"/>
              </a:solidFill>
              <a:latin typeface="Comic Sans MS" panose="030F0702030302020204" pitchFamily="66" charset="0"/>
            </a:endParaRPr>
          </a:p>
        </p:txBody>
      </p:sp>
      <p:sp>
        <p:nvSpPr>
          <p:cNvPr id="49" name="CuadroTexto 48"/>
          <p:cNvSpPr txBox="1"/>
          <p:nvPr/>
        </p:nvSpPr>
        <p:spPr>
          <a:xfrm>
            <a:off x="4041911" y="5794375"/>
            <a:ext cx="1763371" cy="646331"/>
          </a:xfrm>
          <a:prstGeom prst="rect">
            <a:avLst/>
          </a:prstGeom>
          <a:noFill/>
        </p:spPr>
        <p:txBody>
          <a:bodyPr wrap="square" rtlCol="0">
            <a:spAutoFit/>
          </a:bodyPr>
          <a:lstStyle/>
          <a:p>
            <a:pPr algn="ctr"/>
            <a:r>
              <a:rPr lang="es-CO" b="1" dirty="0" smtClean="0">
                <a:solidFill>
                  <a:srgbClr val="002060"/>
                </a:solidFill>
                <a:latin typeface="Comic Sans MS" panose="030F0702030302020204" pitchFamily="66" charset="0"/>
              </a:rPr>
              <a:t>Septiembre</a:t>
            </a:r>
          </a:p>
          <a:p>
            <a:pPr algn="ctr"/>
            <a:r>
              <a:rPr lang="es-CO" b="1" dirty="0" smtClean="0">
                <a:solidFill>
                  <a:srgbClr val="002060"/>
                </a:solidFill>
                <a:latin typeface="Comic Sans MS" panose="030F0702030302020204" pitchFamily="66" charset="0"/>
              </a:rPr>
              <a:t>2017</a:t>
            </a:r>
            <a:endParaRPr lang="es-CO" b="1" dirty="0">
              <a:solidFill>
                <a:srgbClr val="002060"/>
              </a:solidFill>
              <a:latin typeface="Comic Sans MS" panose="030F0702030302020204" pitchFamily="66" charset="0"/>
            </a:endParaRPr>
          </a:p>
        </p:txBody>
      </p:sp>
      <p:sp>
        <p:nvSpPr>
          <p:cNvPr id="51" name="CuadroTexto 50"/>
          <p:cNvSpPr txBox="1"/>
          <p:nvPr/>
        </p:nvSpPr>
        <p:spPr>
          <a:xfrm>
            <a:off x="5660473" y="2107525"/>
            <a:ext cx="1979537" cy="646331"/>
          </a:xfrm>
          <a:prstGeom prst="rect">
            <a:avLst/>
          </a:prstGeom>
          <a:noFill/>
        </p:spPr>
        <p:txBody>
          <a:bodyPr wrap="square" rtlCol="0">
            <a:spAutoFit/>
          </a:bodyPr>
          <a:lstStyle/>
          <a:p>
            <a:pPr algn="ctr"/>
            <a:r>
              <a:rPr lang="es-MX" sz="1200" b="1" dirty="0">
                <a:solidFill>
                  <a:srgbClr val="002060"/>
                </a:solidFill>
                <a:latin typeface="Comic Sans MS" panose="030F0702030302020204" pitchFamily="66" charset="0"/>
              </a:rPr>
              <a:t>Propuesta potenciar Talento Humano de las Asistentes Sociales</a:t>
            </a:r>
            <a:endParaRPr lang="es-CO" sz="1200" b="1" dirty="0">
              <a:solidFill>
                <a:srgbClr val="002060"/>
              </a:solidFill>
              <a:latin typeface="Comic Sans MS" panose="030F0702030302020204" pitchFamily="66" charset="0"/>
            </a:endParaRPr>
          </a:p>
        </p:txBody>
      </p:sp>
      <p:sp>
        <p:nvSpPr>
          <p:cNvPr id="52" name="CuadroTexto 51"/>
          <p:cNvSpPr txBox="1"/>
          <p:nvPr/>
        </p:nvSpPr>
        <p:spPr>
          <a:xfrm>
            <a:off x="5770747" y="3260639"/>
            <a:ext cx="1749720" cy="830997"/>
          </a:xfrm>
          <a:prstGeom prst="rect">
            <a:avLst/>
          </a:prstGeom>
          <a:noFill/>
        </p:spPr>
        <p:txBody>
          <a:bodyPr wrap="square" rtlCol="0">
            <a:spAutoFit/>
          </a:bodyPr>
          <a:lstStyle/>
          <a:p>
            <a:pPr algn="ctr"/>
            <a:r>
              <a:rPr lang="es-MX" sz="1200" b="1" dirty="0">
                <a:solidFill>
                  <a:srgbClr val="002060"/>
                </a:solidFill>
                <a:latin typeface="Comic Sans MS" panose="030F0702030302020204" pitchFamily="66" charset="0"/>
              </a:rPr>
              <a:t>Traslado de las Asistentes Sociales a los Juzgados 1, 3, 4 y 5 de Familia</a:t>
            </a:r>
            <a:endParaRPr lang="es-CO" sz="1200" b="1" dirty="0">
              <a:solidFill>
                <a:srgbClr val="002060"/>
              </a:solidFill>
              <a:latin typeface="Comic Sans MS" panose="030F0702030302020204" pitchFamily="66" charset="0"/>
            </a:endParaRPr>
          </a:p>
        </p:txBody>
      </p:sp>
      <p:sp>
        <p:nvSpPr>
          <p:cNvPr id="53" name="CuadroTexto 52"/>
          <p:cNvSpPr txBox="1"/>
          <p:nvPr/>
        </p:nvSpPr>
        <p:spPr>
          <a:xfrm>
            <a:off x="5626308" y="4570016"/>
            <a:ext cx="2016886" cy="830997"/>
          </a:xfrm>
          <a:prstGeom prst="rect">
            <a:avLst/>
          </a:prstGeom>
          <a:noFill/>
        </p:spPr>
        <p:txBody>
          <a:bodyPr wrap="square" rtlCol="0">
            <a:spAutoFit/>
          </a:bodyPr>
          <a:lstStyle/>
          <a:p>
            <a:pPr algn="ctr"/>
            <a:r>
              <a:rPr lang="es-MX" sz="1200" b="1" dirty="0">
                <a:solidFill>
                  <a:srgbClr val="002060"/>
                </a:solidFill>
                <a:latin typeface="Comic Sans MS" panose="030F0702030302020204" pitchFamily="66" charset="0"/>
              </a:rPr>
              <a:t>Propuesta Reingeniería para el área de Asistencia Social del Centro de Servicios</a:t>
            </a:r>
            <a:endParaRPr lang="es-CO" sz="1200" b="1" dirty="0">
              <a:solidFill>
                <a:srgbClr val="002060"/>
              </a:solidFill>
              <a:latin typeface="Comic Sans MS" panose="030F0702030302020204" pitchFamily="66" charset="0"/>
            </a:endParaRPr>
          </a:p>
        </p:txBody>
      </p:sp>
      <p:sp>
        <p:nvSpPr>
          <p:cNvPr id="54" name="CuadroTexto 53"/>
          <p:cNvSpPr txBox="1"/>
          <p:nvPr/>
        </p:nvSpPr>
        <p:spPr>
          <a:xfrm>
            <a:off x="5770747" y="5835918"/>
            <a:ext cx="1853753" cy="646331"/>
          </a:xfrm>
          <a:prstGeom prst="rect">
            <a:avLst/>
          </a:prstGeom>
          <a:noFill/>
        </p:spPr>
        <p:txBody>
          <a:bodyPr wrap="square" rtlCol="0">
            <a:spAutoFit/>
          </a:bodyPr>
          <a:lstStyle/>
          <a:p>
            <a:pPr algn="ctr"/>
            <a:r>
              <a:rPr lang="es-MX" sz="1200" b="1" dirty="0">
                <a:solidFill>
                  <a:srgbClr val="002060"/>
                </a:solidFill>
                <a:latin typeface="Comic Sans MS" panose="030F0702030302020204" pitchFamily="66" charset="0"/>
              </a:rPr>
              <a:t>Reintegro de las Asistentes Sociales al Centro de Servicios</a:t>
            </a:r>
            <a:endParaRPr lang="es-CO" sz="1200" b="1" dirty="0">
              <a:solidFill>
                <a:srgbClr val="002060"/>
              </a:solidFill>
              <a:latin typeface="Comic Sans MS" panose="030F0702030302020204" pitchFamily="66" charset="0"/>
            </a:endParaRPr>
          </a:p>
        </p:txBody>
      </p:sp>
      <p:sp>
        <p:nvSpPr>
          <p:cNvPr id="55" name="CuadroTexto 54"/>
          <p:cNvSpPr txBox="1"/>
          <p:nvPr/>
        </p:nvSpPr>
        <p:spPr>
          <a:xfrm>
            <a:off x="540327" y="1606475"/>
            <a:ext cx="3103418" cy="461665"/>
          </a:xfrm>
          <a:prstGeom prst="rect">
            <a:avLst/>
          </a:prstGeom>
          <a:noFill/>
        </p:spPr>
        <p:txBody>
          <a:bodyPr wrap="square" rtlCol="0">
            <a:spAutoFit/>
          </a:bodyPr>
          <a:lstStyle/>
          <a:p>
            <a:pPr algn="ctr"/>
            <a:r>
              <a:rPr lang="es-CO" sz="2400" b="1" dirty="0" smtClean="0">
                <a:solidFill>
                  <a:srgbClr val="002060"/>
                </a:solidFill>
                <a:latin typeface="Comic Sans MS" panose="030F0702030302020204" pitchFamily="66" charset="0"/>
              </a:rPr>
              <a:t>Antecedentes</a:t>
            </a:r>
            <a:r>
              <a:rPr lang="es-CO" dirty="0" smtClean="0"/>
              <a:t> </a:t>
            </a:r>
            <a:endParaRPr lang="es-CO" dirty="0"/>
          </a:p>
        </p:txBody>
      </p:sp>
      <p:sp>
        <p:nvSpPr>
          <p:cNvPr id="56" name="CuadroTexto 55"/>
          <p:cNvSpPr txBox="1"/>
          <p:nvPr/>
        </p:nvSpPr>
        <p:spPr>
          <a:xfrm>
            <a:off x="8217635" y="1263925"/>
            <a:ext cx="1559408" cy="461665"/>
          </a:xfrm>
          <a:prstGeom prst="rect">
            <a:avLst/>
          </a:prstGeom>
          <a:noFill/>
        </p:spPr>
        <p:txBody>
          <a:bodyPr wrap="square" rtlCol="0">
            <a:spAutoFit/>
          </a:bodyPr>
          <a:lstStyle/>
          <a:p>
            <a:pPr algn="ctr"/>
            <a:r>
              <a:rPr lang="es-CO" sz="2400" b="1" dirty="0" smtClean="0">
                <a:solidFill>
                  <a:srgbClr val="002060"/>
                </a:solidFill>
                <a:latin typeface="Comic Sans MS" panose="030F0702030302020204" pitchFamily="66" charset="0"/>
              </a:rPr>
              <a:t>Gestión</a:t>
            </a:r>
            <a:r>
              <a:rPr lang="es-CO" dirty="0" smtClean="0"/>
              <a:t> </a:t>
            </a:r>
            <a:endParaRPr lang="es-CO" dirty="0"/>
          </a:p>
        </p:txBody>
      </p:sp>
    </p:spTree>
    <p:extLst>
      <p:ext uri="{BB962C8B-B14F-4D97-AF65-F5344CB8AC3E}">
        <p14:creationId xmlns:p14="http://schemas.microsoft.com/office/powerpoint/2010/main" val="37876298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260088" y="18779"/>
            <a:ext cx="12614331" cy="5901815"/>
            <a:chOff x="-98914" y="73374"/>
            <a:chExt cx="12614331" cy="5901815"/>
          </a:xfrm>
        </p:grpSpPr>
        <p:grpSp>
          <p:nvGrpSpPr>
            <p:cNvPr id="5" name="Grupo 4"/>
            <p:cNvGrpSpPr/>
            <p:nvPr/>
          </p:nvGrpSpPr>
          <p:grpSpPr>
            <a:xfrm>
              <a:off x="-98914" y="73374"/>
              <a:ext cx="12614331" cy="5819045"/>
              <a:chOff x="-175359" y="149073"/>
              <a:chExt cx="12614331" cy="5819045"/>
            </a:xfrm>
          </p:grpSpPr>
          <p:grpSp>
            <p:nvGrpSpPr>
              <p:cNvPr id="11" name="Grupo 10"/>
              <p:cNvGrpSpPr/>
              <p:nvPr/>
            </p:nvGrpSpPr>
            <p:grpSpPr>
              <a:xfrm>
                <a:off x="-175359" y="149073"/>
                <a:ext cx="12614331" cy="5819045"/>
                <a:chOff x="28541" y="172872"/>
                <a:chExt cx="12614331" cy="5819045"/>
              </a:xfrm>
            </p:grpSpPr>
            <p:grpSp>
              <p:nvGrpSpPr>
                <p:cNvPr id="15" name="Grupo 14"/>
                <p:cNvGrpSpPr/>
                <p:nvPr/>
              </p:nvGrpSpPr>
              <p:grpSpPr>
                <a:xfrm>
                  <a:off x="28541" y="172872"/>
                  <a:ext cx="12614331" cy="5819045"/>
                  <a:chOff x="80792" y="508697"/>
                  <a:chExt cx="12614331" cy="5819045"/>
                </a:xfrm>
              </p:grpSpPr>
              <p:grpSp>
                <p:nvGrpSpPr>
                  <p:cNvPr id="9" name="Grupo 8"/>
                  <p:cNvGrpSpPr/>
                  <p:nvPr/>
                </p:nvGrpSpPr>
                <p:grpSpPr>
                  <a:xfrm>
                    <a:off x="523759" y="508697"/>
                    <a:ext cx="12171364" cy="5819045"/>
                    <a:chOff x="536822" y="521760"/>
                    <a:chExt cx="12171364" cy="5819045"/>
                  </a:xfrm>
                </p:grpSpPr>
                <p:grpSp>
                  <p:nvGrpSpPr>
                    <p:cNvPr id="3" name="Grupo 2"/>
                    <p:cNvGrpSpPr/>
                    <p:nvPr/>
                  </p:nvGrpSpPr>
                  <p:grpSpPr>
                    <a:xfrm>
                      <a:off x="536822" y="521760"/>
                      <a:ext cx="11856657" cy="4968431"/>
                      <a:chOff x="536822" y="521760"/>
                      <a:chExt cx="11856657" cy="4968431"/>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9162" t="4652" b="27395"/>
                      <a:stretch/>
                    </p:blipFill>
                    <p:spPr bwMode="auto">
                      <a:xfrm>
                        <a:off x="536822" y="521760"/>
                        <a:ext cx="11856657" cy="483523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4" name="Imagen 3"/>
          <p:cNvPicPr>
            <a:picLocks noChangeAspect="1"/>
          </p:cNvPicPr>
          <p:nvPr/>
        </p:nvPicPr>
        <p:blipFill>
          <a:blip r:embed="rId3"/>
          <a:stretch>
            <a:fillRect/>
          </a:stretch>
        </p:blipFill>
        <p:spPr>
          <a:xfrm>
            <a:off x="-1624992" y="-10952"/>
            <a:ext cx="7047699" cy="1463251"/>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0" y="1918540"/>
            <a:ext cx="6981334" cy="4353192"/>
          </a:xfrm>
          <a:prstGeom prst="rect">
            <a:avLst/>
          </a:prstGeom>
        </p:spPr>
      </p:pic>
      <p:sp>
        <p:nvSpPr>
          <p:cNvPr id="20" name="Rectángulo 19"/>
          <p:cNvSpPr/>
          <p:nvPr/>
        </p:nvSpPr>
        <p:spPr>
          <a:xfrm>
            <a:off x="7306309" y="2114076"/>
            <a:ext cx="4295123" cy="3416320"/>
          </a:xfrm>
          <a:prstGeom prst="rect">
            <a:avLst/>
          </a:prstGeom>
        </p:spPr>
        <p:txBody>
          <a:bodyPr wrap="square">
            <a:spAutoFit/>
          </a:bodyPr>
          <a:lstStyle/>
          <a:p>
            <a:pPr algn="ctr"/>
            <a:r>
              <a:rPr lang="es-MX" dirty="0" smtClean="0">
                <a:solidFill>
                  <a:srgbClr val="002060"/>
                </a:solidFill>
                <a:latin typeface="Comic Sans MS" panose="030F0702030302020204" pitchFamily="66" charset="0"/>
              </a:rPr>
              <a:t>Comparativo visitas sociales </a:t>
            </a:r>
          </a:p>
          <a:p>
            <a:pPr algn="ctr"/>
            <a:r>
              <a:rPr lang="es-MX" dirty="0" smtClean="0">
                <a:solidFill>
                  <a:srgbClr val="002060"/>
                </a:solidFill>
                <a:latin typeface="Comic Sans MS" panose="030F0702030302020204" pitchFamily="66" charset="0"/>
              </a:rPr>
              <a:t>2012-2019.</a:t>
            </a:r>
          </a:p>
          <a:p>
            <a:pPr algn="ctr"/>
            <a:r>
              <a:rPr lang="es-MX" dirty="0" smtClean="0">
                <a:solidFill>
                  <a:srgbClr val="002060"/>
                </a:solidFill>
                <a:latin typeface="Comic Sans MS" panose="030F0702030302020204" pitchFamily="66" charset="0"/>
              </a:rPr>
              <a:t>Para </a:t>
            </a:r>
            <a:r>
              <a:rPr lang="es-MX" dirty="0">
                <a:solidFill>
                  <a:srgbClr val="002060"/>
                </a:solidFill>
                <a:latin typeface="Comic Sans MS" panose="030F0702030302020204" pitchFamily="66" charset="0"/>
              </a:rPr>
              <a:t>el año 2012, tome los días laborados desde el 17 de septiembre (fecha en el cual comenzará a visitar las visitas sociales) hasta el 19 de diciembre de 2012.  </a:t>
            </a:r>
            <a:br>
              <a:rPr lang="es-MX" dirty="0">
                <a:solidFill>
                  <a:srgbClr val="002060"/>
                </a:solidFill>
                <a:latin typeface="Comic Sans MS" panose="030F0702030302020204" pitchFamily="66" charset="0"/>
              </a:rPr>
            </a:br>
            <a:r>
              <a:rPr lang="es-MX" dirty="0">
                <a:solidFill>
                  <a:srgbClr val="002060"/>
                </a:solidFill>
                <a:latin typeface="Comic Sans MS" panose="030F0702030302020204" pitchFamily="66" charset="0"/>
              </a:rPr>
              <a:t/>
            </a:r>
            <a:br>
              <a:rPr lang="es-MX" dirty="0">
                <a:solidFill>
                  <a:srgbClr val="002060"/>
                </a:solidFill>
                <a:latin typeface="Comic Sans MS" panose="030F0702030302020204" pitchFamily="66" charset="0"/>
              </a:rPr>
            </a:br>
            <a:r>
              <a:rPr lang="es-MX" dirty="0">
                <a:solidFill>
                  <a:srgbClr val="002060"/>
                </a:solidFill>
                <a:latin typeface="Comic Sans MS" panose="030F0702030302020204" pitchFamily="66" charset="0"/>
              </a:rPr>
              <a:t>La cifra del promedio diario es la cantidad de visitas diarias que realizará todas las asistentes sociales, cada </a:t>
            </a:r>
            <a:r>
              <a:rPr lang="es-MX" dirty="0" smtClean="0">
                <a:solidFill>
                  <a:srgbClr val="002060"/>
                </a:solidFill>
                <a:latin typeface="Comic Sans MS" panose="030F0702030302020204" pitchFamily="66" charset="0"/>
              </a:rPr>
              <a:t>día </a:t>
            </a:r>
            <a:r>
              <a:rPr lang="es-MX" dirty="0">
                <a:solidFill>
                  <a:srgbClr val="002060"/>
                </a:solidFill>
                <a:latin typeface="Comic Sans MS" panose="030F0702030302020204" pitchFamily="66" charset="0"/>
              </a:rPr>
              <a:t>durante un año</a:t>
            </a:r>
            <a:r>
              <a:rPr lang="es-MX" dirty="0">
                <a:solidFill>
                  <a:srgbClr val="36474F"/>
                </a:solidFill>
                <a:latin typeface="Nexa"/>
              </a:rPr>
              <a:t>. </a:t>
            </a:r>
            <a:endParaRPr lang="es-CO" dirty="0"/>
          </a:p>
        </p:txBody>
      </p:sp>
    </p:spTree>
    <p:extLst>
      <p:ext uri="{BB962C8B-B14F-4D97-AF65-F5344CB8AC3E}">
        <p14:creationId xmlns:p14="http://schemas.microsoft.com/office/powerpoint/2010/main" val="5199218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0" y="0"/>
            <a:ext cx="12614331" cy="5901815"/>
            <a:chOff x="-98914" y="73374"/>
            <a:chExt cx="12614331" cy="5901815"/>
          </a:xfrm>
        </p:grpSpPr>
        <p:grpSp>
          <p:nvGrpSpPr>
            <p:cNvPr id="5" name="Grupo 4"/>
            <p:cNvGrpSpPr/>
            <p:nvPr/>
          </p:nvGrpSpPr>
          <p:grpSpPr>
            <a:xfrm>
              <a:off x="-98914" y="73374"/>
              <a:ext cx="12614331" cy="5819045"/>
              <a:chOff x="-175359" y="149073"/>
              <a:chExt cx="12614331" cy="5819045"/>
            </a:xfrm>
          </p:grpSpPr>
          <p:grpSp>
            <p:nvGrpSpPr>
              <p:cNvPr id="11" name="Grupo 10"/>
              <p:cNvGrpSpPr/>
              <p:nvPr/>
            </p:nvGrpSpPr>
            <p:grpSpPr>
              <a:xfrm>
                <a:off x="-175359" y="149073"/>
                <a:ext cx="12614331" cy="5819045"/>
                <a:chOff x="28541" y="172872"/>
                <a:chExt cx="12614331" cy="5819045"/>
              </a:xfrm>
            </p:grpSpPr>
            <p:grpSp>
              <p:nvGrpSpPr>
                <p:cNvPr id="15" name="Grupo 14"/>
                <p:cNvGrpSpPr/>
                <p:nvPr/>
              </p:nvGrpSpPr>
              <p:grpSpPr>
                <a:xfrm>
                  <a:off x="28541" y="172872"/>
                  <a:ext cx="12614331" cy="5819045"/>
                  <a:chOff x="80792" y="508697"/>
                  <a:chExt cx="12614331" cy="5819045"/>
                </a:xfrm>
              </p:grpSpPr>
              <p:grpSp>
                <p:nvGrpSpPr>
                  <p:cNvPr id="9" name="Grupo 8"/>
                  <p:cNvGrpSpPr/>
                  <p:nvPr/>
                </p:nvGrpSpPr>
                <p:grpSpPr>
                  <a:xfrm>
                    <a:off x="188417" y="508697"/>
                    <a:ext cx="12506706" cy="5819045"/>
                    <a:chOff x="201480" y="521760"/>
                    <a:chExt cx="12506706" cy="5819045"/>
                  </a:xfrm>
                </p:grpSpPr>
                <p:grpSp>
                  <p:nvGrpSpPr>
                    <p:cNvPr id="3" name="Grupo 2"/>
                    <p:cNvGrpSpPr/>
                    <p:nvPr/>
                  </p:nvGrpSpPr>
                  <p:grpSpPr>
                    <a:xfrm>
                      <a:off x="201480" y="521760"/>
                      <a:ext cx="12085660" cy="4968431"/>
                      <a:chOff x="201480" y="521760"/>
                      <a:chExt cx="12085660" cy="4968431"/>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5530" t="5042" r="1875" b="27005"/>
                      <a:stretch/>
                    </p:blipFill>
                    <p:spPr bwMode="auto">
                      <a:xfrm>
                        <a:off x="201480" y="521760"/>
                        <a:ext cx="12085660" cy="483523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4" name="Imagen 3"/>
          <p:cNvPicPr>
            <a:picLocks noChangeAspect="1"/>
          </p:cNvPicPr>
          <p:nvPr/>
        </p:nvPicPr>
        <p:blipFill>
          <a:blip r:embed="rId3"/>
          <a:stretch>
            <a:fillRect/>
          </a:stretch>
        </p:blipFill>
        <p:spPr>
          <a:xfrm>
            <a:off x="-1624992" y="-10952"/>
            <a:ext cx="7047699" cy="1463251"/>
          </a:xfrm>
          <a:prstGeom prst="rect">
            <a:avLst/>
          </a:prstGeom>
        </p:spPr>
      </p:pic>
      <p:sp>
        <p:nvSpPr>
          <p:cNvPr id="20" name="Rectángulo 19"/>
          <p:cNvSpPr/>
          <p:nvPr/>
        </p:nvSpPr>
        <p:spPr>
          <a:xfrm>
            <a:off x="7376351" y="2936641"/>
            <a:ext cx="4295123" cy="1754326"/>
          </a:xfrm>
          <a:prstGeom prst="rect">
            <a:avLst/>
          </a:prstGeom>
        </p:spPr>
        <p:txBody>
          <a:bodyPr wrap="square">
            <a:spAutoFit/>
          </a:bodyPr>
          <a:lstStyle/>
          <a:p>
            <a:pPr algn="ctr"/>
            <a:r>
              <a:rPr lang="es-MX" dirty="0" smtClean="0">
                <a:solidFill>
                  <a:srgbClr val="002060"/>
                </a:solidFill>
                <a:latin typeface="Comic Sans MS" panose="030F0702030302020204" pitchFamily="66" charset="0"/>
              </a:rPr>
              <a:t>Comparativo asistentes sociales</a:t>
            </a:r>
          </a:p>
          <a:p>
            <a:pPr algn="ctr"/>
            <a:r>
              <a:rPr lang="es-MX" dirty="0" smtClean="0">
                <a:solidFill>
                  <a:srgbClr val="002060"/>
                </a:solidFill>
                <a:latin typeface="Comic Sans MS" panose="030F0702030302020204" pitchFamily="66" charset="0"/>
              </a:rPr>
              <a:t>La </a:t>
            </a:r>
            <a:r>
              <a:rPr lang="es-MX" dirty="0">
                <a:solidFill>
                  <a:srgbClr val="002060"/>
                </a:solidFill>
                <a:latin typeface="Comic Sans MS" panose="030F0702030302020204" pitchFamily="66" charset="0"/>
              </a:rPr>
              <a:t>cifra del promedio diario es la cantidad de visitas diarias que realiza cada asistente social, la cual se encuentra entre 0,4 y 0,5 por lo tanto realiza dos visitas semanales cada una</a:t>
            </a:r>
            <a:endParaRPr lang="es-CO" dirty="0">
              <a:solidFill>
                <a:srgbClr val="002060"/>
              </a:solidFill>
              <a:latin typeface="Comic Sans MS" panose="030F0702030302020204" pitchFamily="66" charset="0"/>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891" y="2651811"/>
            <a:ext cx="7116777" cy="3308029"/>
          </a:xfrm>
          <a:prstGeom prst="rect">
            <a:avLst/>
          </a:prstGeom>
        </p:spPr>
      </p:pic>
    </p:spTree>
    <p:extLst>
      <p:ext uri="{BB962C8B-B14F-4D97-AF65-F5344CB8AC3E}">
        <p14:creationId xmlns:p14="http://schemas.microsoft.com/office/powerpoint/2010/main" val="35620544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37885" y="0"/>
            <a:ext cx="12614331" cy="6784627"/>
            <a:chOff x="-98914" y="73373"/>
            <a:chExt cx="12614331" cy="6784627"/>
          </a:xfrm>
        </p:grpSpPr>
        <p:grpSp>
          <p:nvGrpSpPr>
            <p:cNvPr id="5" name="Grupo 4"/>
            <p:cNvGrpSpPr/>
            <p:nvPr/>
          </p:nvGrpSpPr>
          <p:grpSpPr>
            <a:xfrm>
              <a:off x="-98914" y="73373"/>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12" name="Imagen 11"/>
          <p:cNvPicPr>
            <a:picLocks noChangeAspect="1"/>
          </p:cNvPicPr>
          <p:nvPr/>
        </p:nvPicPr>
        <p:blipFill>
          <a:blip r:embed="rId3"/>
          <a:stretch>
            <a:fillRect/>
          </a:stretch>
        </p:blipFill>
        <p:spPr>
          <a:xfrm>
            <a:off x="6418789" y="2521060"/>
            <a:ext cx="4298053" cy="3346994"/>
          </a:xfrm>
          <a:prstGeom prst="rect">
            <a:avLst/>
          </a:prstGeom>
        </p:spPr>
      </p:pic>
      <p:pic>
        <p:nvPicPr>
          <p:cNvPr id="20" name="Imagen 19"/>
          <p:cNvPicPr>
            <a:picLocks noChangeAspect="1"/>
          </p:cNvPicPr>
          <p:nvPr/>
        </p:nvPicPr>
        <p:blipFill>
          <a:blip r:embed="rId4"/>
          <a:stretch>
            <a:fillRect/>
          </a:stretch>
        </p:blipFill>
        <p:spPr>
          <a:xfrm>
            <a:off x="1061827" y="1721813"/>
            <a:ext cx="4078577" cy="2712955"/>
          </a:xfrm>
          <a:prstGeom prst="rect">
            <a:avLst/>
          </a:prstGeom>
        </p:spPr>
      </p:pic>
      <p:pic>
        <p:nvPicPr>
          <p:cNvPr id="48" name="Imagen 47"/>
          <p:cNvPicPr>
            <a:picLocks noChangeAspect="1"/>
          </p:cNvPicPr>
          <p:nvPr/>
        </p:nvPicPr>
        <p:blipFill>
          <a:blip r:embed="rId5"/>
          <a:stretch>
            <a:fillRect/>
          </a:stretch>
        </p:blipFill>
        <p:spPr>
          <a:xfrm>
            <a:off x="8529794" y="5639015"/>
            <a:ext cx="3292125" cy="1066892"/>
          </a:xfrm>
          <a:prstGeom prst="rect">
            <a:avLst/>
          </a:prstGeom>
        </p:spPr>
      </p:pic>
      <p:pic>
        <p:nvPicPr>
          <p:cNvPr id="49" name="Imagen 48"/>
          <p:cNvPicPr>
            <a:picLocks noChangeAspect="1"/>
          </p:cNvPicPr>
          <p:nvPr/>
        </p:nvPicPr>
        <p:blipFill>
          <a:blip r:embed="rId6"/>
          <a:stretch>
            <a:fillRect/>
          </a:stretch>
        </p:blipFill>
        <p:spPr>
          <a:xfrm>
            <a:off x="92446" y="26437"/>
            <a:ext cx="1755800" cy="1902117"/>
          </a:xfrm>
          <a:prstGeom prst="rect">
            <a:avLst/>
          </a:prstGeom>
        </p:spPr>
      </p:pic>
    </p:spTree>
    <p:extLst>
      <p:ext uri="{BB962C8B-B14F-4D97-AF65-F5344CB8AC3E}">
        <p14:creationId xmlns:p14="http://schemas.microsoft.com/office/powerpoint/2010/main" val="39491113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p:cNvGrpSpPr/>
          <p:nvPr/>
        </p:nvGrpSpPr>
        <p:grpSpPr>
          <a:xfrm>
            <a:off x="-137885" y="0"/>
            <a:ext cx="12614331" cy="6784627"/>
            <a:chOff x="-98914" y="73373"/>
            <a:chExt cx="12614331" cy="6784627"/>
          </a:xfrm>
        </p:grpSpPr>
        <p:grpSp>
          <p:nvGrpSpPr>
            <p:cNvPr id="5" name="Grupo 4"/>
            <p:cNvGrpSpPr/>
            <p:nvPr/>
          </p:nvGrpSpPr>
          <p:grpSpPr>
            <a:xfrm>
              <a:off x="-98914" y="73373"/>
              <a:ext cx="12614331" cy="6784627"/>
              <a:chOff x="-175359" y="149072"/>
              <a:chExt cx="12614331" cy="6784627"/>
            </a:xfrm>
          </p:grpSpPr>
          <p:grpSp>
            <p:nvGrpSpPr>
              <p:cNvPr id="11" name="Grupo 10"/>
              <p:cNvGrpSpPr/>
              <p:nvPr/>
            </p:nvGrpSpPr>
            <p:grpSpPr>
              <a:xfrm>
                <a:off x="-175359" y="149072"/>
                <a:ext cx="12614331" cy="6784627"/>
                <a:chOff x="28541" y="172871"/>
                <a:chExt cx="12614331" cy="6784627"/>
              </a:xfrm>
            </p:grpSpPr>
            <p:grpSp>
              <p:nvGrpSpPr>
                <p:cNvPr id="15" name="Grupo 14"/>
                <p:cNvGrpSpPr/>
                <p:nvPr/>
              </p:nvGrpSpPr>
              <p:grpSpPr>
                <a:xfrm>
                  <a:off x="28541" y="172871"/>
                  <a:ext cx="12614331" cy="6784627"/>
                  <a:chOff x="80792" y="508696"/>
                  <a:chExt cx="12614331" cy="6784627"/>
                </a:xfrm>
              </p:grpSpPr>
              <p:grpSp>
                <p:nvGrpSpPr>
                  <p:cNvPr id="9" name="Grupo 8"/>
                  <p:cNvGrpSpPr/>
                  <p:nvPr/>
                </p:nvGrpSpPr>
                <p:grpSpPr>
                  <a:xfrm>
                    <a:off x="188417" y="508696"/>
                    <a:ext cx="12506706" cy="6784627"/>
                    <a:chOff x="201480" y="521759"/>
                    <a:chExt cx="12506706" cy="6784627"/>
                  </a:xfrm>
                </p:grpSpPr>
                <p:grpSp>
                  <p:nvGrpSpPr>
                    <p:cNvPr id="3" name="Grupo 2"/>
                    <p:cNvGrpSpPr/>
                    <p:nvPr/>
                  </p:nvGrpSpPr>
                  <p:grpSpPr>
                    <a:xfrm>
                      <a:off x="201480" y="521759"/>
                      <a:ext cx="12192000" cy="6784627"/>
                      <a:chOff x="201480" y="521759"/>
                      <a:chExt cx="12192000" cy="6784627"/>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1"/>
                      <a:stretch/>
                    </p:blipFill>
                    <p:spPr bwMode="auto">
                      <a:xfrm>
                        <a:off x="201480" y="521759"/>
                        <a:ext cx="12192000" cy="6784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pic>
        <p:nvPicPr>
          <p:cNvPr id="20" name="Imagen 19"/>
          <p:cNvPicPr>
            <a:picLocks noChangeAspect="1"/>
          </p:cNvPicPr>
          <p:nvPr/>
        </p:nvPicPr>
        <p:blipFill>
          <a:blip r:embed="rId3"/>
          <a:stretch>
            <a:fillRect/>
          </a:stretch>
        </p:blipFill>
        <p:spPr>
          <a:xfrm>
            <a:off x="1061827" y="1721813"/>
            <a:ext cx="4078577" cy="2712955"/>
          </a:xfrm>
          <a:prstGeom prst="rect">
            <a:avLst/>
          </a:prstGeom>
        </p:spPr>
      </p:pic>
      <p:sp>
        <p:nvSpPr>
          <p:cNvPr id="4" name="CuadroTexto 3"/>
          <p:cNvSpPr txBox="1"/>
          <p:nvPr/>
        </p:nvSpPr>
        <p:spPr>
          <a:xfrm>
            <a:off x="6146902" y="2399472"/>
            <a:ext cx="5628001" cy="2246769"/>
          </a:xfrm>
          <a:prstGeom prst="rect">
            <a:avLst/>
          </a:prstGeom>
          <a:noFill/>
        </p:spPr>
        <p:txBody>
          <a:bodyPr wrap="square" rtlCol="0">
            <a:spAutoFit/>
          </a:bodyPr>
          <a:lstStyle/>
          <a:p>
            <a:pPr algn="ctr"/>
            <a:r>
              <a:rPr lang="es-MX" sz="2800" dirty="0" smtClean="0">
                <a:solidFill>
                  <a:srgbClr val="002060"/>
                </a:solidFill>
                <a:latin typeface="Comic Sans MS" panose="030F0702030302020204" pitchFamily="66" charset="0"/>
              </a:rPr>
              <a:t>Fuentes de información </a:t>
            </a:r>
          </a:p>
          <a:p>
            <a:pPr algn="ctr"/>
            <a:r>
              <a:rPr lang="es-MX" sz="2800" dirty="0" smtClean="0">
                <a:solidFill>
                  <a:srgbClr val="002060"/>
                </a:solidFill>
                <a:latin typeface="Comic Sans MS" panose="030F0702030302020204" pitchFamily="66" charset="0"/>
              </a:rPr>
              <a:t>Los datos </a:t>
            </a:r>
            <a:r>
              <a:rPr lang="es-MX" sz="2800" dirty="0">
                <a:solidFill>
                  <a:srgbClr val="002060"/>
                </a:solidFill>
                <a:latin typeface="Comic Sans MS" panose="030F0702030302020204" pitchFamily="66" charset="0"/>
              </a:rPr>
              <a:t>estadísticos definidos a continuación son tomados de: </a:t>
            </a:r>
            <a:endParaRPr lang="es-MX" sz="2800" dirty="0" smtClean="0">
              <a:solidFill>
                <a:srgbClr val="002060"/>
              </a:solidFill>
              <a:latin typeface="Comic Sans MS" panose="030F0702030302020204" pitchFamily="66" charset="0"/>
            </a:endParaRPr>
          </a:p>
          <a:p>
            <a:pPr algn="ctr"/>
            <a:endParaRPr lang="es-MX" sz="2800" dirty="0">
              <a:solidFill>
                <a:srgbClr val="002060"/>
              </a:solidFill>
              <a:latin typeface="Comic Sans MS" panose="030F0702030302020204" pitchFamily="66" charset="0"/>
            </a:endParaRPr>
          </a:p>
          <a:p>
            <a:pPr algn="ctr"/>
            <a:r>
              <a:rPr lang="es-MX" sz="2800" dirty="0">
                <a:solidFill>
                  <a:srgbClr val="002060"/>
                </a:solidFill>
                <a:latin typeface="Comic Sans MS" panose="030F0702030302020204" pitchFamily="66" charset="0"/>
              </a:rPr>
              <a:t> </a:t>
            </a:r>
            <a:r>
              <a:rPr lang="es-MX" sz="2800" dirty="0" smtClean="0">
                <a:solidFill>
                  <a:srgbClr val="002060"/>
                </a:solidFill>
                <a:latin typeface="Comic Sans MS" panose="030F0702030302020204" pitchFamily="66" charset="0"/>
              </a:rPr>
              <a:t>Base </a:t>
            </a:r>
            <a:r>
              <a:rPr lang="es-MX" sz="2800" dirty="0">
                <a:solidFill>
                  <a:srgbClr val="002060"/>
                </a:solidFill>
                <a:latin typeface="Comic Sans MS" panose="030F0702030302020204" pitchFamily="66" charset="0"/>
              </a:rPr>
              <a:t>de datos </a:t>
            </a:r>
            <a:r>
              <a:rPr lang="es-MX" sz="2800" dirty="0" smtClean="0">
                <a:solidFill>
                  <a:srgbClr val="002060"/>
                </a:solidFill>
                <a:latin typeface="Comic Sans MS" panose="030F0702030302020204" pitchFamily="66" charset="0"/>
              </a:rPr>
              <a:t>CAO-UJ</a:t>
            </a:r>
            <a:r>
              <a:rPr lang="es-MX" dirty="0"/>
              <a:t>        </a:t>
            </a:r>
            <a:endParaRPr lang="es-CO" dirty="0"/>
          </a:p>
        </p:txBody>
      </p:sp>
      <p:pic>
        <p:nvPicPr>
          <p:cNvPr id="6" name="Imagen 5"/>
          <p:cNvPicPr>
            <a:picLocks noChangeAspect="1"/>
          </p:cNvPicPr>
          <p:nvPr/>
        </p:nvPicPr>
        <p:blipFill>
          <a:blip r:embed="rId4"/>
          <a:stretch>
            <a:fillRect/>
          </a:stretch>
        </p:blipFill>
        <p:spPr>
          <a:xfrm>
            <a:off x="6003061" y="3974886"/>
            <a:ext cx="782348" cy="708144"/>
          </a:xfrm>
          <a:prstGeom prst="rect">
            <a:avLst/>
          </a:prstGeom>
        </p:spPr>
      </p:pic>
      <p:pic>
        <p:nvPicPr>
          <p:cNvPr id="48" name="Imagen 47"/>
          <p:cNvPicPr>
            <a:picLocks noChangeAspect="1"/>
          </p:cNvPicPr>
          <p:nvPr/>
        </p:nvPicPr>
        <p:blipFill>
          <a:blip r:embed="rId5"/>
          <a:stretch>
            <a:fillRect/>
          </a:stretch>
        </p:blipFill>
        <p:spPr>
          <a:xfrm>
            <a:off x="8529794" y="5639015"/>
            <a:ext cx="3292125" cy="1066892"/>
          </a:xfrm>
          <a:prstGeom prst="rect">
            <a:avLst/>
          </a:prstGeom>
        </p:spPr>
      </p:pic>
      <p:pic>
        <p:nvPicPr>
          <p:cNvPr id="49" name="Imagen 48"/>
          <p:cNvPicPr>
            <a:picLocks noChangeAspect="1"/>
          </p:cNvPicPr>
          <p:nvPr/>
        </p:nvPicPr>
        <p:blipFill>
          <a:blip r:embed="rId6"/>
          <a:stretch>
            <a:fillRect/>
          </a:stretch>
        </p:blipFill>
        <p:spPr>
          <a:xfrm>
            <a:off x="92446" y="26437"/>
            <a:ext cx="1755800" cy="1902117"/>
          </a:xfrm>
          <a:prstGeom prst="rect">
            <a:avLst/>
          </a:prstGeom>
        </p:spPr>
      </p:pic>
    </p:spTree>
    <p:extLst>
      <p:ext uri="{BB962C8B-B14F-4D97-AF65-F5344CB8AC3E}">
        <p14:creationId xmlns:p14="http://schemas.microsoft.com/office/powerpoint/2010/main" val="50747707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o 36"/>
          <p:cNvGrpSpPr/>
          <p:nvPr/>
        </p:nvGrpSpPr>
        <p:grpSpPr>
          <a:xfrm>
            <a:off x="-1968836" y="0"/>
            <a:ext cx="16502942" cy="6828704"/>
            <a:chOff x="-1800365" y="-9357"/>
            <a:chExt cx="16502942" cy="6828704"/>
          </a:xfrm>
        </p:grpSpPr>
        <p:grpSp>
          <p:nvGrpSpPr>
            <p:cNvPr id="47" name="Grupo 46"/>
            <p:cNvGrpSpPr/>
            <p:nvPr/>
          </p:nvGrpSpPr>
          <p:grpSpPr>
            <a:xfrm>
              <a:off x="0" y="-9357"/>
              <a:ext cx="12614331" cy="5901816"/>
              <a:chOff x="-98914" y="73373"/>
              <a:chExt cx="12614331" cy="5901816"/>
            </a:xfrm>
          </p:grpSpPr>
          <p:grpSp>
            <p:nvGrpSpPr>
              <p:cNvPr id="5" name="Grupo 4"/>
              <p:cNvGrpSpPr/>
              <p:nvPr/>
            </p:nvGrpSpPr>
            <p:grpSpPr>
              <a:xfrm>
                <a:off x="-98914" y="73373"/>
                <a:ext cx="12614331" cy="5819046"/>
                <a:chOff x="-175359" y="149072"/>
                <a:chExt cx="12614331" cy="5819046"/>
              </a:xfrm>
            </p:grpSpPr>
            <p:grpSp>
              <p:nvGrpSpPr>
                <p:cNvPr id="11" name="Grupo 10"/>
                <p:cNvGrpSpPr/>
                <p:nvPr/>
              </p:nvGrpSpPr>
              <p:grpSpPr>
                <a:xfrm>
                  <a:off x="-175359" y="149072"/>
                  <a:ext cx="12614331" cy="5819046"/>
                  <a:chOff x="28541" y="172871"/>
                  <a:chExt cx="12614331" cy="5819046"/>
                </a:xfrm>
              </p:grpSpPr>
              <p:grpSp>
                <p:nvGrpSpPr>
                  <p:cNvPr id="15" name="Grupo 14"/>
                  <p:cNvGrpSpPr/>
                  <p:nvPr/>
                </p:nvGrpSpPr>
                <p:grpSpPr>
                  <a:xfrm>
                    <a:off x="28541" y="172871"/>
                    <a:ext cx="12614331" cy="5819046"/>
                    <a:chOff x="80792" y="508696"/>
                    <a:chExt cx="12614331" cy="5819046"/>
                  </a:xfrm>
                </p:grpSpPr>
                <p:grpSp>
                  <p:nvGrpSpPr>
                    <p:cNvPr id="9" name="Grupo 8"/>
                    <p:cNvGrpSpPr/>
                    <p:nvPr/>
                  </p:nvGrpSpPr>
                  <p:grpSpPr>
                    <a:xfrm>
                      <a:off x="436875" y="508696"/>
                      <a:ext cx="12258248" cy="5819046"/>
                      <a:chOff x="449938" y="521759"/>
                      <a:chExt cx="12258248" cy="5819046"/>
                    </a:xfrm>
                  </p:grpSpPr>
                  <p:grpSp>
                    <p:nvGrpSpPr>
                      <p:cNvPr id="3" name="Grupo 2"/>
                      <p:cNvGrpSpPr/>
                      <p:nvPr/>
                    </p:nvGrpSpPr>
                    <p:grpSpPr>
                      <a:xfrm>
                        <a:off x="449938" y="521759"/>
                        <a:ext cx="11948274" cy="5232521"/>
                        <a:chOff x="449938" y="521759"/>
                        <a:chExt cx="11948274" cy="5232521"/>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8459" t="4652" r="-1" b="21812"/>
                        <a:stretch/>
                      </p:blipFill>
                      <p:spPr bwMode="auto">
                        <a:xfrm>
                          <a:off x="449938" y="521759"/>
                          <a:ext cx="11948274" cy="523252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U6%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CuadroTexto 3"/>
            <p:cNvSpPr txBox="1"/>
            <p:nvPr/>
          </p:nvSpPr>
          <p:spPr>
            <a:xfrm>
              <a:off x="6146902" y="2399472"/>
              <a:ext cx="5628001" cy="369332"/>
            </a:xfrm>
            <a:prstGeom prst="rect">
              <a:avLst/>
            </a:prstGeom>
            <a:noFill/>
          </p:spPr>
          <p:txBody>
            <a:bodyPr wrap="square" rtlCol="0">
              <a:spAutoFit/>
            </a:bodyPr>
            <a:lstStyle/>
            <a:p>
              <a:pPr algn="ctr"/>
              <a:r>
                <a:rPr lang="es-MX" dirty="0"/>
                <a:t>    </a:t>
              </a:r>
              <a:endParaRPr lang="es-CO" dirty="0"/>
            </a:p>
          </p:txBody>
        </p:sp>
        <p:pic>
          <p:nvPicPr>
            <p:cNvPr id="10" name="Imagen 9"/>
            <p:cNvPicPr>
              <a:picLocks noChangeAspect="1"/>
            </p:cNvPicPr>
            <p:nvPr/>
          </p:nvPicPr>
          <p:blipFill>
            <a:blip r:embed="rId3"/>
            <a:stretch>
              <a:fillRect/>
            </a:stretch>
          </p:blipFill>
          <p:spPr>
            <a:xfrm>
              <a:off x="-1800365" y="8633"/>
              <a:ext cx="8260796" cy="1670449"/>
            </a:xfrm>
            <a:prstGeom prst="rect">
              <a:avLst/>
            </a:prstGeom>
          </p:spPr>
        </p:pic>
        <p:graphicFrame>
          <p:nvGraphicFramePr>
            <p:cNvPr id="12" name="Diagrama 11"/>
            <p:cNvGraphicFramePr/>
            <p:nvPr>
              <p:extLst>
                <p:ext uri="{D42A27DB-BD31-4B8C-83A1-F6EECF244321}">
                  <p14:modId xmlns:p14="http://schemas.microsoft.com/office/powerpoint/2010/main" val="2321502955"/>
                </p:ext>
              </p:extLst>
            </p:nvPr>
          </p:nvGraphicFramePr>
          <p:xfrm>
            <a:off x="4858797" y="1830316"/>
            <a:ext cx="9843780" cy="4775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CuadroTexto 18"/>
            <p:cNvSpPr txBox="1"/>
            <p:nvPr/>
          </p:nvSpPr>
          <p:spPr>
            <a:xfrm>
              <a:off x="8053960" y="2507653"/>
              <a:ext cx="130356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Penal</a:t>
              </a:r>
              <a:endParaRPr lang="es-CO" sz="2400" b="1" dirty="0">
                <a:solidFill>
                  <a:schemeClr val="bg1"/>
                </a:solidFill>
                <a:latin typeface="Comic Sans MS" panose="030F0702030302020204" pitchFamily="66" charset="0"/>
              </a:endParaRPr>
            </a:p>
          </p:txBody>
        </p:sp>
        <p:sp>
          <p:nvSpPr>
            <p:cNvPr id="27" name="CuadroTexto 26"/>
            <p:cNvSpPr txBox="1"/>
            <p:nvPr/>
          </p:nvSpPr>
          <p:spPr>
            <a:xfrm>
              <a:off x="9394306" y="2491312"/>
              <a:ext cx="1794857" cy="338554"/>
            </a:xfrm>
            <a:prstGeom prst="rect">
              <a:avLst/>
            </a:prstGeom>
            <a:noFill/>
          </p:spPr>
          <p:txBody>
            <a:bodyPr wrap="square" rtlCol="0">
              <a:spAutoFit/>
            </a:bodyPr>
            <a:lstStyle/>
            <a:p>
              <a:r>
                <a:rPr lang="es-CO" sz="1600" b="1" dirty="0" smtClean="0">
                  <a:solidFill>
                    <a:schemeClr val="bg1"/>
                  </a:solidFill>
                  <a:latin typeface="Comic Sans MS" panose="030F0702030302020204" pitchFamily="66" charset="0"/>
                </a:rPr>
                <a:t>Administrativo</a:t>
              </a:r>
              <a:endParaRPr lang="es-CO" sz="1600" b="1" dirty="0">
                <a:solidFill>
                  <a:schemeClr val="bg1"/>
                </a:solidFill>
                <a:latin typeface="Comic Sans MS" panose="030F0702030302020204" pitchFamily="66" charset="0"/>
              </a:endParaRPr>
            </a:p>
          </p:txBody>
        </p:sp>
        <p:sp>
          <p:nvSpPr>
            <p:cNvPr id="28" name="CuadroTexto 27"/>
            <p:cNvSpPr txBox="1"/>
            <p:nvPr/>
          </p:nvSpPr>
          <p:spPr>
            <a:xfrm>
              <a:off x="10366126" y="3939816"/>
              <a:ext cx="137472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Laboral</a:t>
              </a:r>
              <a:endParaRPr lang="es-CO" sz="2400" b="1" dirty="0">
                <a:solidFill>
                  <a:schemeClr val="bg1"/>
                </a:solidFill>
                <a:latin typeface="Comic Sans MS" panose="030F0702030302020204" pitchFamily="66" charset="0"/>
              </a:endParaRPr>
            </a:p>
          </p:txBody>
        </p:sp>
        <p:sp>
          <p:nvSpPr>
            <p:cNvPr id="29" name="CuadroTexto 28"/>
            <p:cNvSpPr txBox="1"/>
            <p:nvPr/>
          </p:nvSpPr>
          <p:spPr>
            <a:xfrm>
              <a:off x="9348855" y="5491157"/>
              <a:ext cx="1713205" cy="400110"/>
            </a:xfrm>
            <a:prstGeom prst="rect">
              <a:avLst/>
            </a:prstGeom>
            <a:noFill/>
          </p:spPr>
          <p:txBody>
            <a:bodyPr wrap="square" rtlCol="0">
              <a:spAutoFit/>
            </a:bodyPr>
            <a:lstStyle/>
            <a:p>
              <a:r>
                <a:rPr lang="es-CO" sz="2000" b="1" dirty="0">
                  <a:solidFill>
                    <a:schemeClr val="bg1"/>
                  </a:solidFill>
                  <a:latin typeface="Comic Sans MS" panose="030F0702030302020204" pitchFamily="66" charset="0"/>
                </a:rPr>
                <a:t>D</a:t>
              </a:r>
              <a:r>
                <a:rPr lang="es-CO" sz="2000" b="1" dirty="0" smtClean="0">
                  <a:solidFill>
                    <a:schemeClr val="bg1"/>
                  </a:solidFill>
                  <a:latin typeface="Comic Sans MS" panose="030F0702030302020204" pitchFamily="66" charset="0"/>
                </a:rPr>
                <a:t>isciplinario</a:t>
              </a:r>
              <a:endParaRPr lang="es-CO" sz="2000" b="1" dirty="0">
                <a:solidFill>
                  <a:schemeClr val="bg1"/>
                </a:solidFill>
                <a:latin typeface="Comic Sans MS" panose="030F0702030302020204" pitchFamily="66" charset="0"/>
              </a:endParaRPr>
            </a:p>
          </p:txBody>
        </p:sp>
        <p:sp>
          <p:nvSpPr>
            <p:cNvPr id="30" name="CuadroTexto 29"/>
            <p:cNvSpPr txBox="1"/>
            <p:nvPr/>
          </p:nvSpPr>
          <p:spPr>
            <a:xfrm>
              <a:off x="8695939" y="4000776"/>
              <a:ext cx="128697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Familia</a:t>
              </a:r>
              <a:endParaRPr lang="es-CO" sz="2400" b="1" dirty="0">
                <a:solidFill>
                  <a:schemeClr val="bg1"/>
                </a:solidFill>
                <a:latin typeface="Comic Sans MS" panose="030F0702030302020204" pitchFamily="66" charset="0"/>
              </a:endParaRPr>
            </a:p>
          </p:txBody>
        </p:sp>
        <p:sp>
          <p:nvSpPr>
            <p:cNvPr id="31" name="CuadroTexto 30"/>
            <p:cNvSpPr txBox="1"/>
            <p:nvPr/>
          </p:nvSpPr>
          <p:spPr>
            <a:xfrm>
              <a:off x="8064801" y="5411098"/>
              <a:ext cx="1036674"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Civil</a:t>
              </a:r>
              <a:endParaRPr lang="es-CO" sz="2400" b="1" dirty="0">
                <a:solidFill>
                  <a:schemeClr val="bg1"/>
                </a:solidFill>
                <a:latin typeface="Comic Sans MS" panose="030F0702030302020204" pitchFamily="66" charset="0"/>
              </a:endParaRPr>
            </a:p>
          </p:txBody>
        </p:sp>
        <p:sp>
          <p:nvSpPr>
            <p:cNvPr id="32" name="Rectángulo 31"/>
            <p:cNvSpPr/>
            <p:nvPr/>
          </p:nvSpPr>
          <p:spPr>
            <a:xfrm>
              <a:off x="542027" y="1943532"/>
              <a:ext cx="6096000" cy="1384995"/>
            </a:xfrm>
            <a:prstGeom prst="rect">
              <a:avLst/>
            </a:prstGeom>
          </p:spPr>
          <p:txBody>
            <a:bodyPr>
              <a:spAutoFit/>
            </a:bodyPr>
            <a:lstStyle/>
            <a:p>
              <a:pPr algn="ctr"/>
              <a:r>
                <a:rPr lang="es-MX" sz="2000" b="1" dirty="0" smtClean="0">
                  <a:solidFill>
                    <a:srgbClr val="002060"/>
                  </a:solidFill>
                  <a:latin typeface="Comic Sans MS" panose="030F0702030302020204" pitchFamily="66" charset="0"/>
                </a:rPr>
                <a:t>MISION</a:t>
              </a:r>
              <a:r>
                <a:rPr lang="es-MX" sz="1600" dirty="0" smtClean="0">
                  <a:solidFill>
                    <a:srgbClr val="002060"/>
                  </a:solidFill>
                  <a:latin typeface="Comic Sans MS" panose="030F0702030302020204" pitchFamily="66" charset="0"/>
                </a:rPr>
                <a:t> </a:t>
              </a:r>
            </a:p>
            <a:p>
              <a:pPr algn="ctr"/>
              <a:endParaRPr lang="es-MX" sz="1600" dirty="0" smtClean="0">
                <a:solidFill>
                  <a:srgbClr val="002060"/>
                </a:solidFill>
                <a:latin typeface="Comic Sans MS" panose="030F0702030302020204" pitchFamily="66" charset="0"/>
              </a:endParaRPr>
            </a:p>
            <a:p>
              <a:pPr algn="ctr"/>
              <a:r>
                <a:rPr lang="es-MX" sz="1600" dirty="0" smtClean="0">
                  <a:solidFill>
                    <a:srgbClr val="002060"/>
                  </a:solidFill>
                  <a:latin typeface="Comic Sans MS" panose="030F0702030302020204" pitchFamily="66" charset="0"/>
                </a:rPr>
                <a:t>Acercar </a:t>
              </a:r>
              <a:r>
                <a:rPr lang="es-MX" sz="1600" dirty="0">
                  <a:solidFill>
                    <a:srgbClr val="002060"/>
                  </a:solidFill>
                  <a:latin typeface="Comic Sans MS" panose="030F0702030302020204" pitchFamily="66" charset="0"/>
                </a:rPr>
                <a:t>la justicia al ciudadano en pro de la visión de la Rama Judicial de ser una organización cercana al ciudadano, visible y equitativa</a:t>
              </a:r>
              <a:r>
                <a:rPr lang="es-MX" sz="1600" dirty="0">
                  <a:solidFill>
                    <a:srgbClr val="37484F"/>
                  </a:solidFill>
                  <a:latin typeface="Comic Sans MS" panose="030F0702030302020204" pitchFamily="66" charset="0"/>
                </a:rPr>
                <a:t>.</a:t>
              </a:r>
              <a:endParaRPr lang="es-CO" sz="1600" dirty="0">
                <a:latin typeface="Comic Sans MS" panose="030F0702030302020204" pitchFamily="66" charset="0"/>
              </a:endParaRPr>
            </a:p>
          </p:txBody>
        </p:sp>
        <p:sp>
          <p:nvSpPr>
            <p:cNvPr id="33" name="Rectángulo 32"/>
            <p:cNvSpPr/>
            <p:nvPr/>
          </p:nvSpPr>
          <p:spPr>
            <a:xfrm>
              <a:off x="554092" y="3576698"/>
              <a:ext cx="6096000" cy="1138773"/>
            </a:xfrm>
            <a:prstGeom prst="rect">
              <a:avLst/>
            </a:prstGeom>
          </p:spPr>
          <p:txBody>
            <a:bodyPr>
              <a:spAutoFit/>
            </a:bodyPr>
            <a:lstStyle/>
            <a:p>
              <a:pPr algn="ctr"/>
              <a:r>
                <a:rPr lang="es-MX" b="1" dirty="0" smtClean="0">
                  <a:solidFill>
                    <a:srgbClr val="002060"/>
                  </a:solidFill>
                  <a:latin typeface="Comic Sans MS" panose="030F0702030302020204" pitchFamily="66" charset="0"/>
                </a:rPr>
                <a:t>UNIVERSIDADES ADSCRITAS</a:t>
              </a:r>
            </a:p>
            <a:p>
              <a:pPr algn="ctr"/>
              <a:endParaRPr lang="es-MX" sz="1600" dirty="0" smtClean="0">
                <a:solidFill>
                  <a:srgbClr val="002060"/>
                </a:solidFill>
                <a:latin typeface="Comic Sans MS" panose="030F0702030302020204" pitchFamily="66" charset="0"/>
              </a:endParaRPr>
            </a:p>
            <a:p>
              <a:pPr algn="ctr"/>
              <a:r>
                <a:rPr lang="es-MX" sz="1600" dirty="0" smtClean="0">
                  <a:solidFill>
                    <a:srgbClr val="002060"/>
                  </a:solidFill>
                  <a:latin typeface="Comic Sans MS" panose="030F0702030302020204" pitchFamily="66" charset="0"/>
                </a:rPr>
                <a:t>Cuenta </a:t>
              </a:r>
              <a:r>
                <a:rPr lang="es-MX" sz="1600" dirty="0">
                  <a:solidFill>
                    <a:srgbClr val="002060"/>
                  </a:solidFill>
                  <a:latin typeface="Comic Sans MS" panose="030F0702030302020204" pitchFamily="66" charset="0"/>
                </a:rPr>
                <a:t>con el apoyo de los consultorios jurídicos de la U. de Manizales, la U. de Caldas y la U. Luis Amigó</a:t>
              </a:r>
              <a:r>
                <a:rPr lang="es-MX" dirty="0">
                  <a:solidFill>
                    <a:srgbClr val="37484F"/>
                  </a:solidFill>
                  <a:latin typeface="Nexa"/>
                </a:rPr>
                <a:t>.</a:t>
              </a:r>
              <a:endParaRPr lang="es-CO" dirty="0"/>
            </a:p>
          </p:txBody>
        </p:sp>
        <p:pic>
          <p:nvPicPr>
            <p:cNvPr id="35" name="Imagen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404" y="4812658"/>
              <a:ext cx="6412802" cy="2006689"/>
            </a:xfrm>
            <a:prstGeom prst="rect">
              <a:avLst/>
            </a:prstGeom>
          </p:spPr>
        </p:pic>
      </p:grpSp>
    </p:spTree>
    <p:extLst>
      <p:ext uri="{BB962C8B-B14F-4D97-AF65-F5344CB8AC3E}">
        <p14:creationId xmlns:p14="http://schemas.microsoft.com/office/powerpoint/2010/main" val="166953595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o 36"/>
          <p:cNvGrpSpPr/>
          <p:nvPr/>
        </p:nvGrpSpPr>
        <p:grpSpPr>
          <a:xfrm>
            <a:off x="-1940933" y="10312"/>
            <a:ext cx="16560383" cy="6605090"/>
            <a:chOff x="-1857806" y="955"/>
            <a:chExt cx="16560383" cy="6605090"/>
          </a:xfrm>
        </p:grpSpPr>
        <p:grpSp>
          <p:nvGrpSpPr>
            <p:cNvPr id="47" name="Grupo 46"/>
            <p:cNvGrpSpPr/>
            <p:nvPr/>
          </p:nvGrpSpPr>
          <p:grpSpPr>
            <a:xfrm>
              <a:off x="0" y="955"/>
              <a:ext cx="12614331" cy="5891504"/>
              <a:chOff x="-98914" y="83685"/>
              <a:chExt cx="12614331" cy="5891504"/>
            </a:xfrm>
          </p:grpSpPr>
          <p:grpSp>
            <p:nvGrpSpPr>
              <p:cNvPr id="5" name="Grupo 4"/>
              <p:cNvGrpSpPr/>
              <p:nvPr/>
            </p:nvGrpSpPr>
            <p:grpSpPr>
              <a:xfrm>
                <a:off x="-98914" y="83685"/>
                <a:ext cx="12614331" cy="5808734"/>
                <a:chOff x="-175359" y="159384"/>
                <a:chExt cx="12614331" cy="5808734"/>
              </a:xfrm>
            </p:grpSpPr>
            <p:grpSp>
              <p:nvGrpSpPr>
                <p:cNvPr id="11" name="Grupo 10"/>
                <p:cNvGrpSpPr/>
                <p:nvPr/>
              </p:nvGrpSpPr>
              <p:grpSpPr>
                <a:xfrm>
                  <a:off x="-175359" y="159384"/>
                  <a:ext cx="12614331" cy="5808734"/>
                  <a:chOff x="28541" y="183183"/>
                  <a:chExt cx="12614331" cy="5808734"/>
                </a:xfrm>
              </p:grpSpPr>
              <p:grpSp>
                <p:nvGrpSpPr>
                  <p:cNvPr id="15" name="Grupo 14"/>
                  <p:cNvGrpSpPr/>
                  <p:nvPr/>
                </p:nvGrpSpPr>
                <p:grpSpPr>
                  <a:xfrm>
                    <a:off x="28541" y="183183"/>
                    <a:ext cx="12614331" cy="5808734"/>
                    <a:chOff x="80792" y="519008"/>
                    <a:chExt cx="12614331" cy="5808734"/>
                  </a:xfrm>
                </p:grpSpPr>
                <p:grpSp>
                  <p:nvGrpSpPr>
                    <p:cNvPr id="9" name="Grupo 8"/>
                    <p:cNvGrpSpPr/>
                    <p:nvPr/>
                  </p:nvGrpSpPr>
                  <p:grpSpPr>
                    <a:xfrm>
                      <a:off x="163919" y="519008"/>
                      <a:ext cx="12531204" cy="5808734"/>
                      <a:chOff x="176982" y="532071"/>
                      <a:chExt cx="12531204" cy="5808734"/>
                    </a:xfrm>
                  </p:grpSpPr>
                  <p:grpSp>
                    <p:nvGrpSpPr>
                      <p:cNvPr id="3" name="Grupo 2"/>
                      <p:cNvGrpSpPr/>
                      <p:nvPr/>
                    </p:nvGrpSpPr>
                    <p:grpSpPr>
                      <a:xfrm>
                        <a:off x="176982" y="532071"/>
                        <a:ext cx="12192000" cy="5232521"/>
                        <a:chOff x="176982" y="532071"/>
                        <a:chExt cx="12192000" cy="5232521"/>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6592" t="4652" b="21812"/>
                        <a:stretch/>
                      </p:blipFill>
                      <p:spPr bwMode="auto">
                        <a:xfrm>
                          <a:off x="176982" y="532071"/>
                          <a:ext cx="12192000" cy="523252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U6%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CuadroTexto 3"/>
            <p:cNvSpPr txBox="1"/>
            <p:nvPr/>
          </p:nvSpPr>
          <p:spPr>
            <a:xfrm>
              <a:off x="6146902" y="2399472"/>
              <a:ext cx="5628001" cy="369332"/>
            </a:xfrm>
            <a:prstGeom prst="rect">
              <a:avLst/>
            </a:prstGeom>
            <a:noFill/>
          </p:spPr>
          <p:txBody>
            <a:bodyPr wrap="square" rtlCol="0">
              <a:spAutoFit/>
            </a:bodyPr>
            <a:lstStyle/>
            <a:p>
              <a:pPr algn="ctr"/>
              <a:r>
                <a:rPr lang="es-MX" dirty="0"/>
                <a:t>    </a:t>
              </a:r>
              <a:endParaRPr lang="es-CO" dirty="0"/>
            </a:p>
          </p:txBody>
        </p:sp>
        <p:pic>
          <p:nvPicPr>
            <p:cNvPr id="10" name="Imagen 9"/>
            <p:cNvPicPr>
              <a:picLocks noChangeAspect="1"/>
            </p:cNvPicPr>
            <p:nvPr/>
          </p:nvPicPr>
          <p:blipFill>
            <a:blip r:embed="rId3"/>
            <a:stretch>
              <a:fillRect/>
            </a:stretch>
          </p:blipFill>
          <p:spPr>
            <a:xfrm>
              <a:off x="-1857806" y="45534"/>
              <a:ext cx="8260796" cy="1670449"/>
            </a:xfrm>
            <a:prstGeom prst="rect">
              <a:avLst/>
            </a:prstGeom>
          </p:spPr>
        </p:pic>
        <p:graphicFrame>
          <p:nvGraphicFramePr>
            <p:cNvPr id="12" name="Diagrama 11"/>
            <p:cNvGraphicFramePr/>
            <p:nvPr>
              <p:extLst>
                <p:ext uri="{D42A27DB-BD31-4B8C-83A1-F6EECF244321}">
                  <p14:modId xmlns:p14="http://schemas.microsoft.com/office/powerpoint/2010/main" val="1499246080"/>
                </p:ext>
              </p:extLst>
            </p:nvPr>
          </p:nvGraphicFramePr>
          <p:xfrm>
            <a:off x="4858797" y="1830316"/>
            <a:ext cx="9843780" cy="4775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CuadroTexto 18"/>
            <p:cNvSpPr txBox="1"/>
            <p:nvPr/>
          </p:nvSpPr>
          <p:spPr>
            <a:xfrm>
              <a:off x="8053960" y="2507653"/>
              <a:ext cx="130356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Peal</a:t>
              </a:r>
              <a:endParaRPr lang="es-CO" sz="2400" b="1" dirty="0">
                <a:solidFill>
                  <a:schemeClr val="bg1"/>
                </a:solidFill>
                <a:latin typeface="Comic Sans MS" panose="030F0702030302020204" pitchFamily="66" charset="0"/>
              </a:endParaRPr>
            </a:p>
          </p:txBody>
        </p:sp>
        <p:sp>
          <p:nvSpPr>
            <p:cNvPr id="28" name="CuadroTexto 27"/>
            <p:cNvSpPr txBox="1"/>
            <p:nvPr/>
          </p:nvSpPr>
          <p:spPr>
            <a:xfrm>
              <a:off x="10366126" y="3939816"/>
              <a:ext cx="137472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Laboral</a:t>
              </a:r>
              <a:endParaRPr lang="es-CO" sz="2400" b="1" dirty="0">
                <a:solidFill>
                  <a:schemeClr val="bg1"/>
                </a:solidFill>
                <a:latin typeface="Comic Sans MS" panose="030F0702030302020204" pitchFamily="66" charset="0"/>
              </a:endParaRPr>
            </a:p>
          </p:txBody>
        </p:sp>
        <p:sp>
          <p:nvSpPr>
            <p:cNvPr id="32" name="Rectángulo 31"/>
            <p:cNvSpPr/>
            <p:nvPr/>
          </p:nvSpPr>
          <p:spPr>
            <a:xfrm>
              <a:off x="542027" y="1943532"/>
              <a:ext cx="6096000" cy="338554"/>
            </a:xfrm>
            <a:prstGeom prst="rect">
              <a:avLst/>
            </a:prstGeom>
          </p:spPr>
          <p:txBody>
            <a:bodyPr>
              <a:spAutoFit/>
            </a:bodyPr>
            <a:lstStyle/>
            <a:p>
              <a:pPr algn="ctr"/>
              <a:endParaRPr lang="es-CO" sz="1600" dirty="0">
                <a:latin typeface="Comic Sans MS" panose="030F0702030302020204" pitchFamily="66" charset="0"/>
              </a:endParaRPr>
            </a:p>
          </p:txBody>
        </p:sp>
        <p:sp>
          <p:nvSpPr>
            <p:cNvPr id="33" name="Rectángulo 32"/>
            <p:cNvSpPr/>
            <p:nvPr/>
          </p:nvSpPr>
          <p:spPr>
            <a:xfrm>
              <a:off x="554092" y="3576698"/>
              <a:ext cx="6096000" cy="369332"/>
            </a:xfrm>
            <a:prstGeom prst="rect">
              <a:avLst/>
            </a:prstGeom>
          </p:spPr>
          <p:txBody>
            <a:bodyPr>
              <a:spAutoFit/>
            </a:bodyPr>
            <a:lstStyle/>
            <a:p>
              <a:pPr algn="ctr"/>
              <a:endParaRPr lang="es-CO" dirty="0"/>
            </a:p>
          </p:txBody>
        </p:sp>
      </p:grpSp>
      <p:pic>
        <p:nvPicPr>
          <p:cNvPr id="6" name="Imagen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918" y="2521060"/>
            <a:ext cx="6316456" cy="3981682"/>
          </a:xfrm>
          <a:prstGeom prst="rect">
            <a:avLst/>
          </a:prstGeom>
        </p:spPr>
      </p:pic>
      <p:sp>
        <p:nvSpPr>
          <p:cNvPr id="20" name="Rectángulo 19"/>
          <p:cNvSpPr/>
          <p:nvPr/>
        </p:nvSpPr>
        <p:spPr>
          <a:xfrm>
            <a:off x="7875373" y="2954359"/>
            <a:ext cx="3538966" cy="2031325"/>
          </a:xfrm>
          <a:prstGeom prst="rect">
            <a:avLst/>
          </a:prstGeom>
        </p:spPr>
        <p:txBody>
          <a:bodyPr wrap="square">
            <a:spAutoFit/>
          </a:bodyPr>
          <a:lstStyle/>
          <a:p>
            <a:pPr algn="ctr"/>
            <a:r>
              <a:rPr lang="es-MX" dirty="0">
                <a:solidFill>
                  <a:srgbClr val="002060"/>
                </a:solidFill>
                <a:latin typeface="Comic Sans MS" panose="030F0702030302020204" pitchFamily="66" charset="0"/>
              </a:rPr>
              <a:t>El CAO-UJ abrió su puerta en abril de 2014 y desde entonces ha presentado un aumento de la atención a los usuarios, esto en razón a la promoción dada a la oficina ya sus buenos resultados.</a:t>
            </a:r>
            <a:endParaRPr lang="es-CO" dirty="0">
              <a:solidFill>
                <a:srgbClr val="002060"/>
              </a:solidFill>
              <a:latin typeface="Comic Sans MS" panose="030F0702030302020204" pitchFamily="66" charset="0"/>
            </a:endParaRPr>
          </a:p>
        </p:txBody>
      </p:sp>
      <p:sp>
        <p:nvSpPr>
          <p:cNvPr id="23" name="Estrella de 7 puntas 22"/>
          <p:cNvSpPr/>
          <p:nvPr/>
        </p:nvSpPr>
        <p:spPr>
          <a:xfrm>
            <a:off x="878111" y="1884255"/>
            <a:ext cx="2280900" cy="2087390"/>
          </a:xfrm>
          <a:prstGeom prst="star7">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CuadroTexto 25"/>
          <p:cNvSpPr txBox="1"/>
          <p:nvPr/>
        </p:nvSpPr>
        <p:spPr>
          <a:xfrm>
            <a:off x="1176554" y="2637622"/>
            <a:ext cx="1689322" cy="584775"/>
          </a:xfrm>
          <a:prstGeom prst="rect">
            <a:avLst/>
          </a:prstGeom>
          <a:noFill/>
        </p:spPr>
        <p:txBody>
          <a:bodyPr wrap="square" rtlCol="0">
            <a:spAutoFit/>
          </a:bodyPr>
          <a:lstStyle/>
          <a:p>
            <a:r>
              <a:rPr lang="es-CO" sz="3200" b="1" dirty="0" smtClean="0">
                <a:latin typeface="Comic Sans MS" panose="030F0702030302020204" pitchFamily="66" charset="0"/>
              </a:rPr>
              <a:t>14.614</a:t>
            </a:r>
            <a:endParaRPr lang="es-CO" sz="3200" b="1" dirty="0">
              <a:latin typeface="Comic Sans MS" panose="030F0702030302020204" pitchFamily="66" charset="0"/>
            </a:endParaRPr>
          </a:p>
        </p:txBody>
      </p:sp>
    </p:spTree>
    <p:extLst>
      <p:ext uri="{BB962C8B-B14F-4D97-AF65-F5344CB8AC3E}">
        <p14:creationId xmlns:p14="http://schemas.microsoft.com/office/powerpoint/2010/main" val="32134273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o 36"/>
          <p:cNvGrpSpPr/>
          <p:nvPr/>
        </p:nvGrpSpPr>
        <p:grpSpPr>
          <a:xfrm>
            <a:off x="-1602856" y="8982"/>
            <a:ext cx="16348660" cy="6629418"/>
            <a:chOff x="-1646083" y="-23373"/>
            <a:chExt cx="16348660" cy="6629418"/>
          </a:xfrm>
        </p:grpSpPr>
        <p:grpSp>
          <p:nvGrpSpPr>
            <p:cNvPr id="47" name="Grupo 46"/>
            <p:cNvGrpSpPr/>
            <p:nvPr/>
          </p:nvGrpSpPr>
          <p:grpSpPr>
            <a:xfrm>
              <a:off x="0" y="-23373"/>
              <a:ext cx="12614331" cy="5915832"/>
              <a:chOff x="-98914" y="59357"/>
              <a:chExt cx="12614331" cy="5915832"/>
            </a:xfrm>
          </p:grpSpPr>
          <p:grpSp>
            <p:nvGrpSpPr>
              <p:cNvPr id="5" name="Grupo 4"/>
              <p:cNvGrpSpPr/>
              <p:nvPr/>
            </p:nvGrpSpPr>
            <p:grpSpPr>
              <a:xfrm>
                <a:off x="-98914" y="59357"/>
                <a:ext cx="12614331" cy="5833062"/>
                <a:chOff x="-175359" y="135056"/>
                <a:chExt cx="12614331" cy="5833062"/>
              </a:xfrm>
            </p:grpSpPr>
            <p:grpSp>
              <p:nvGrpSpPr>
                <p:cNvPr id="11" name="Grupo 10"/>
                <p:cNvGrpSpPr/>
                <p:nvPr/>
              </p:nvGrpSpPr>
              <p:grpSpPr>
                <a:xfrm>
                  <a:off x="-175359" y="135056"/>
                  <a:ext cx="12614331" cy="5833062"/>
                  <a:chOff x="28541" y="158855"/>
                  <a:chExt cx="12614331" cy="5833062"/>
                </a:xfrm>
              </p:grpSpPr>
              <p:grpSp>
                <p:nvGrpSpPr>
                  <p:cNvPr id="15" name="Grupo 14"/>
                  <p:cNvGrpSpPr/>
                  <p:nvPr/>
                </p:nvGrpSpPr>
                <p:grpSpPr>
                  <a:xfrm>
                    <a:off x="28541" y="158855"/>
                    <a:ext cx="12614331" cy="5833062"/>
                    <a:chOff x="80792" y="494680"/>
                    <a:chExt cx="12614331" cy="5833062"/>
                  </a:xfrm>
                </p:grpSpPr>
                <p:grpSp>
                  <p:nvGrpSpPr>
                    <p:cNvPr id="9" name="Grupo 8"/>
                    <p:cNvGrpSpPr/>
                    <p:nvPr/>
                  </p:nvGrpSpPr>
                  <p:grpSpPr>
                    <a:xfrm>
                      <a:off x="236830" y="494680"/>
                      <a:ext cx="12458293" cy="5833062"/>
                      <a:chOff x="249893" y="507743"/>
                      <a:chExt cx="12458293" cy="5833062"/>
                    </a:xfrm>
                  </p:grpSpPr>
                  <p:grpSp>
                    <p:nvGrpSpPr>
                      <p:cNvPr id="3" name="Grupo 2"/>
                      <p:cNvGrpSpPr/>
                      <p:nvPr/>
                    </p:nvGrpSpPr>
                    <p:grpSpPr>
                      <a:xfrm>
                        <a:off x="249893" y="507743"/>
                        <a:ext cx="11952708" cy="5232521"/>
                        <a:chOff x="249893" y="507743"/>
                        <a:chExt cx="11952708" cy="5232521"/>
                      </a:xfrm>
                    </p:grpSpPr>
                    <p:pic>
                      <p:nvPicPr>
                        <p:cNvPr id="1026" name="Picture 2" descr="divertidas archivos - SlidesPop, Google slides themes and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l="8426" t="4652" r="-1" b="21812"/>
                        <a:stretch/>
                      </p:blipFill>
                      <p:spPr bwMode="auto">
                        <a:xfrm>
                          <a:off x="249893" y="507743"/>
                          <a:ext cx="11952708" cy="523252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89685" y="2786180"/>
                          <a:ext cx="9183188" cy="2704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7" name="CuadroTexto 6"/>
                      <p:cNvSpPr txBox="1"/>
                      <p:nvPr/>
                    </p:nvSpPr>
                    <p:spPr>
                      <a:xfrm>
                        <a:off x="6002383" y="3079804"/>
                        <a:ext cx="6705803" cy="707886"/>
                      </a:xfrm>
                      <a:prstGeom prst="rect">
                        <a:avLst/>
                      </a:prstGeom>
                      <a:noFill/>
                    </p:spPr>
                    <p:txBody>
                      <a:bodyPr wrap="square" rtlCol="0">
                        <a:spAutoFit/>
                      </a:bodyPr>
                      <a:lstStyle/>
                      <a:p>
                        <a:pPr algn="ctr"/>
                        <a:endParaRPr lang="es-MX" sz="4000" b="1" dirty="0"/>
                      </a:p>
                    </p:txBody>
                  </p:sp>
                  <p:sp>
                    <p:nvSpPr>
                      <p:cNvPr id="8" name="Rectángulo 7"/>
                      <p:cNvSpPr/>
                      <p:nvPr/>
                    </p:nvSpPr>
                    <p:spPr>
                      <a:xfrm>
                        <a:off x="690688" y="5694474"/>
                        <a:ext cx="6136037" cy="646331"/>
                      </a:xfrm>
                      <a:prstGeom prst="rect">
                        <a:avLst/>
                      </a:prstGeom>
                    </p:spPr>
                    <p:txBody>
                      <a:bodyPr wrap="square">
                        <a:spAutoFit/>
                      </a:bodyPr>
                      <a:lstStyle/>
                      <a:p>
                        <a:endParaRPr lang="es-CO" sz="3600" b="1" dirty="0">
                          <a:solidFill>
                            <a:schemeClr val="bg1"/>
                          </a:solidFill>
                        </a:endParaRPr>
                      </a:p>
                    </p:txBody>
                  </p:sp>
                </p:grpSp>
                <p:sp>
                  <p:nvSpPr>
                    <p:cNvPr id="14" name="Rectángulo 13"/>
                    <p:cNvSpPr/>
                    <p:nvPr/>
                  </p:nvSpPr>
                  <p:spPr>
                    <a:xfrm>
                      <a:off x="80792" y="1368074"/>
                      <a:ext cx="4792574" cy="646331"/>
                    </a:xfrm>
                    <a:prstGeom prst="rect">
                      <a:avLst/>
                    </a:prstGeom>
                  </p:spPr>
                  <p:txBody>
                    <a:bodyPr wrap="square">
                      <a:spAutoFit/>
                    </a:bodyPr>
                    <a:lstStyle/>
                    <a:p>
                      <a:pPr algn="ctr"/>
                      <a:endParaRPr lang="es-MX" sz="3600" b="1" dirty="0" smtClean="0"/>
                    </a:p>
                  </p:txBody>
                </p:sp>
              </p:grpSp>
              <p:sp>
                <p:nvSpPr>
                  <p:cNvPr id="13" name="Rectángulo 12"/>
                  <p:cNvSpPr/>
                  <p:nvPr/>
                </p:nvSpPr>
                <p:spPr>
                  <a:xfrm>
                    <a:off x="4319391" y="3244334"/>
                    <a:ext cx="184731" cy="369332"/>
                  </a:xfrm>
                  <a:prstGeom prst="rect">
                    <a:avLst/>
                  </a:prstGeom>
                </p:spPr>
                <p:txBody>
                  <a:bodyPr wrap="none">
                    <a:spAutoFit/>
                  </a:bodyPr>
                  <a:lstStyle/>
                  <a:p>
                    <a:endParaRPr lang="es-CO" dirty="0"/>
                  </a:p>
                </p:txBody>
              </p:sp>
            </p:grpSp>
            <p:sp>
              <p:nvSpPr>
                <p:cNvPr id="17" name="Rectángulo 16"/>
                <p:cNvSpPr/>
                <p:nvPr/>
              </p:nvSpPr>
              <p:spPr>
                <a:xfrm>
                  <a:off x="955563" y="4914872"/>
                  <a:ext cx="6096000" cy="307777"/>
                </a:xfrm>
                <a:prstGeom prst="rect">
                  <a:avLst/>
                </a:prstGeom>
              </p:spPr>
              <p:txBody>
                <a:bodyPr>
                  <a:spAutoFit/>
                </a:bodyPr>
                <a:lstStyle/>
                <a:p>
                  <a:endParaRPr lang="es-CO" sz="1400" dirty="0">
                    <a:solidFill>
                      <a:srgbClr val="002060"/>
                    </a:solidFill>
                    <a:latin typeface="Comic Sans MS" panose="030F0702030302020204" pitchFamily="66" charset="0"/>
                  </a:endParaRPr>
                </a:p>
              </p:txBody>
            </p:sp>
            <p:sp>
              <p:nvSpPr>
                <p:cNvPr id="38" name="CuadroTexto 37"/>
                <p:cNvSpPr txBox="1"/>
                <p:nvPr/>
              </p:nvSpPr>
              <p:spPr>
                <a:xfrm>
                  <a:off x="2018929" y="3185640"/>
                  <a:ext cx="754715" cy="369332"/>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.7 %</a:t>
                  </a:r>
                  <a:endParaRPr lang="es-CO" b="1" dirty="0">
                    <a:solidFill>
                      <a:schemeClr val="bg1"/>
                    </a:solidFill>
                    <a:latin typeface="Comic Sans MS" panose="030F0702030302020204" pitchFamily="66" charset="0"/>
                  </a:endParaRPr>
                </a:p>
              </p:txBody>
            </p:sp>
            <p:sp>
              <p:nvSpPr>
                <p:cNvPr id="40" name="Rectángulo 39"/>
                <p:cNvSpPr/>
                <p:nvPr/>
              </p:nvSpPr>
              <p:spPr>
                <a:xfrm>
                  <a:off x="5516107" y="4436800"/>
                  <a:ext cx="5685075"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sp>
              <p:nvSpPr>
                <p:cNvPr id="41" name="Rectángulo 40"/>
                <p:cNvSpPr/>
                <p:nvPr/>
              </p:nvSpPr>
              <p:spPr>
                <a:xfrm>
                  <a:off x="5071975" y="2067613"/>
                  <a:ext cx="184731" cy="369332"/>
                </a:xfrm>
                <a:prstGeom prst="rect">
                  <a:avLst/>
                </a:prstGeom>
              </p:spPr>
              <p:txBody>
                <a:bodyPr wrap="none">
                  <a:spAutoFit/>
                </a:bodyPr>
                <a:lstStyle/>
                <a:p>
                  <a:pPr algn="ctr"/>
                  <a:endParaRPr lang="es-CO" dirty="0"/>
                </a:p>
              </p:txBody>
            </p:sp>
            <p:sp>
              <p:nvSpPr>
                <p:cNvPr id="42" name="Rectángulo 41"/>
                <p:cNvSpPr/>
                <p:nvPr/>
              </p:nvSpPr>
              <p:spPr>
                <a:xfrm>
                  <a:off x="710642" y="2107150"/>
                  <a:ext cx="1386591" cy="400110"/>
                </a:xfrm>
                <a:prstGeom prst="rect">
                  <a:avLst/>
                </a:prstGeom>
              </p:spPr>
              <p:txBody>
                <a:bodyPr wrap="square">
                  <a:spAutoFit/>
                </a:bodyPr>
                <a:lstStyle/>
                <a:p>
                  <a:r>
                    <a:rPr lang="es-CO" sz="2000" dirty="0" smtClean="0">
                      <a:solidFill>
                        <a:schemeClr val="bg1"/>
                      </a:solidFill>
                      <a:latin typeface="Comic Sans MS" panose="030F0702030302020204" pitchFamily="66" charset="0"/>
                    </a:rPr>
                    <a:t>s</a:t>
                  </a:r>
                  <a:endParaRPr lang="es-CO" sz="2000" dirty="0">
                    <a:solidFill>
                      <a:schemeClr val="bg1"/>
                    </a:solidFill>
                    <a:latin typeface="Comic Sans MS" panose="030F0702030302020204" pitchFamily="66" charset="0"/>
                  </a:endParaRPr>
                </a:p>
              </p:txBody>
            </p:sp>
            <p:sp>
              <p:nvSpPr>
                <p:cNvPr id="44" name="CuadroTexto 43"/>
                <p:cNvSpPr txBox="1"/>
                <p:nvPr/>
              </p:nvSpPr>
              <p:spPr>
                <a:xfrm>
                  <a:off x="536945" y="3975135"/>
                  <a:ext cx="1551011" cy="584775"/>
                </a:xfrm>
                <a:prstGeom prst="rect">
                  <a:avLst/>
                </a:prstGeom>
                <a:noFill/>
              </p:spPr>
              <p:txBody>
                <a:bodyPr wrap="square" rtlCol="0">
                  <a:spAutoFit/>
                </a:bodyPr>
                <a:lstStyle/>
                <a:p>
                  <a:r>
                    <a:rPr lang="es-CO" sz="3200" b="1" dirty="0" smtClean="0">
                      <a:solidFill>
                        <a:schemeClr val="bg1"/>
                      </a:solidFill>
                      <a:latin typeface="Comic Sans MS" panose="030F0702030302020204" pitchFamily="66" charset="0"/>
                    </a:rPr>
                    <a:t>U6%</a:t>
                  </a:r>
                  <a:endParaRPr lang="es-CO" sz="3200" b="1" dirty="0">
                    <a:solidFill>
                      <a:schemeClr val="bg1"/>
                    </a:solidFill>
                    <a:latin typeface="Comic Sans MS" panose="030F0702030302020204" pitchFamily="66" charset="0"/>
                  </a:endParaRPr>
                </a:p>
              </p:txBody>
            </p:sp>
            <p:sp>
              <p:nvSpPr>
                <p:cNvPr id="59" name="CuadroTexto 58"/>
                <p:cNvSpPr txBox="1"/>
                <p:nvPr/>
              </p:nvSpPr>
              <p:spPr>
                <a:xfrm>
                  <a:off x="5915021" y="2408522"/>
                  <a:ext cx="1407247" cy="523220"/>
                </a:xfrm>
                <a:prstGeom prst="rect">
                  <a:avLst/>
                </a:prstGeom>
                <a:noFill/>
              </p:spPr>
              <p:txBody>
                <a:bodyPr wrap="square" rtlCol="0">
                  <a:spAutoFit/>
                </a:bodyPr>
                <a:lstStyle/>
                <a:p>
                  <a:endParaRPr lang="es-CO" sz="2800" b="1" dirty="0">
                    <a:solidFill>
                      <a:schemeClr val="bg1">
                        <a:lumMod val="95000"/>
                      </a:schemeClr>
                    </a:solidFill>
                    <a:latin typeface="Comic Sans MS" panose="030F0702030302020204" pitchFamily="66" charset="0"/>
                  </a:endParaRPr>
                </a:p>
              </p:txBody>
            </p:sp>
            <p:sp>
              <p:nvSpPr>
                <p:cNvPr id="60" name="CuadroTexto 59"/>
                <p:cNvSpPr txBox="1"/>
                <p:nvPr/>
              </p:nvSpPr>
              <p:spPr>
                <a:xfrm>
                  <a:off x="5968922" y="3975135"/>
                  <a:ext cx="1177180" cy="461665"/>
                </a:xfrm>
                <a:prstGeom prst="rect">
                  <a:avLst/>
                </a:prstGeom>
                <a:noFill/>
              </p:spPr>
              <p:txBody>
                <a:bodyPr wrap="square" rtlCol="0">
                  <a:spAutoFit/>
                </a:bodyPr>
                <a:lstStyle/>
                <a:p>
                  <a:endParaRPr lang="es-CO" sz="2400" b="1" dirty="0">
                    <a:solidFill>
                      <a:schemeClr val="bg1">
                        <a:lumMod val="95000"/>
                      </a:schemeClr>
                    </a:solidFill>
                    <a:latin typeface="Comic Sans MS" panose="030F0702030302020204" pitchFamily="66" charset="0"/>
                  </a:endParaRPr>
                </a:p>
              </p:txBody>
            </p:sp>
            <p:sp>
              <p:nvSpPr>
                <p:cNvPr id="61" name="CuadroTexto 60"/>
                <p:cNvSpPr txBox="1"/>
                <p:nvPr/>
              </p:nvSpPr>
              <p:spPr>
                <a:xfrm>
                  <a:off x="5968921" y="5416098"/>
                  <a:ext cx="1177181"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1024" name="CuadroTexto 1023"/>
                <p:cNvSpPr txBox="1"/>
                <p:nvPr/>
              </p:nvSpPr>
              <p:spPr>
                <a:xfrm>
                  <a:off x="6109428" y="2933708"/>
                  <a:ext cx="1758461" cy="923330"/>
                </a:xfrm>
                <a:prstGeom prst="rect">
                  <a:avLst/>
                </a:prstGeom>
                <a:noFill/>
              </p:spPr>
              <p:txBody>
                <a:bodyPr wrap="square" rtlCol="0">
                  <a:spAutoFit/>
                </a:bodyPr>
                <a:lstStyle/>
                <a:p>
                  <a:r>
                    <a:rPr lang="es-CO" sz="5400" b="1" dirty="0" smtClean="0">
                      <a:solidFill>
                        <a:schemeClr val="bg1"/>
                      </a:solidFill>
                    </a:rPr>
                    <a:t>519</a:t>
                  </a:r>
                  <a:endParaRPr lang="es-CO" sz="5400" b="1" dirty="0">
                    <a:solidFill>
                      <a:schemeClr val="bg1"/>
                    </a:solidFill>
                  </a:endParaRPr>
                </a:p>
              </p:txBody>
            </p:sp>
          </p:grpSp>
          <p:sp>
            <p:nvSpPr>
              <p:cNvPr id="18" name="CuadroTexto 17"/>
              <p:cNvSpPr txBox="1"/>
              <p:nvPr/>
            </p:nvSpPr>
            <p:spPr>
              <a:xfrm>
                <a:off x="959258" y="2011180"/>
                <a:ext cx="1184640" cy="461665"/>
              </a:xfrm>
              <a:prstGeom prst="rect">
                <a:avLst/>
              </a:prstGeom>
              <a:noFill/>
            </p:spPr>
            <p:txBody>
              <a:bodyPr wrap="square" rtlCol="0">
                <a:spAutoFit/>
              </a:bodyPr>
              <a:lstStyle/>
              <a:p>
                <a:endParaRPr lang="es-CO" sz="2400" b="1" dirty="0">
                  <a:solidFill>
                    <a:schemeClr val="bg1"/>
                  </a:solidFill>
                  <a:latin typeface="Comic Sans MS" panose="030F0702030302020204" pitchFamily="66" charset="0"/>
                </a:endParaRPr>
              </a:p>
            </p:txBody>
          </p:sp>
          <p:sp>
            <p:nvSpPr>
              <p:cNvPr id="21" name="CuadroTexto 20"/>
              <p:cNvSpPr txBox="1"/>
              <p:nvPr/>
            </p:nvSpPr>
            <p:spPr>
              <a:xfrm>
                <a:off x="994820" y="3301640"/>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85.2%</a:t>
                </a:r>
                <a:endParaRPr lang="es-CO" sz="2400" b="1" dirty="0">
                  <a:solidFill>
                    <a:schemeClr val="bg1"/>
                  </a:solidFill>
                  <a:latin typeface="Comic Sans MS" panose="030F0702030302020204" pitchFamily="66" charset="0"/>
                </a:endParaRPr>
              </a:p>
            </p:txBody>
          </p:sp>
          <p:sp>
            <p:nvSpPr>
              <p:cNvPr id="22" name="CuadroTexto 21"/>
              <p:cNvSpPr txBox="1"/>
              <p:nvPr/>
            </p:nvSpPr>
            <p:spPr>
              <a:xfrm>
                <a:off x="984740" y="4586533"/>
                <a:ext cx="115915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0,17%</a:t>
                </a:r>
                <a:endParaRPr lang="es-CO" sz="2400" b="1" dirty="0">
                  <a:solidFill>
                    <a:schemeClr val="bg1"/>
                  </a:solidFill>
                  <a:latin typeface="Comic Sans MS" panose="030F0702030302020204" pitchFamily="66" charset="0"/>
                </a:endParaRPr>
              </a:p>
            </p:txBody>
          </p:sp>
          <p:sp>
            <p:nvSpPr>
              <p:cNvPr id="24" name="CuadroTexto 23"/>
              <p:cNvSpPr txBox="1"/>
              <p:nvPr/>
            </p:nvSpPr>
            <p:spPr>
              <a:xfrm>
                <a:off x="1029754" y="3334824"/>
                <a:ext cx="1123719"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25,9%</a:t>
                </a:r>
                <a:endParaRPr lang="es-CO" sz="2400" b="1" dirty="0">
                  <a:solidFill>
                    <a:schemeClr val="bg1"/>
                  </a:solidFill>
                  <a:latin typeface="Comic Sans MS" panose="030F0702030302020204" pitchFamily="66" charset="0"/>
                </a:endParaRPr>
              </a:p>
            </p:txBody>
          </p:sp>
          <p:sp>
            <p:nvSpPr>
              <p:cNvPr id="25" name="CuadroTexto 24"/>
              <p:cNvSpPr txBox="1"/>
              <p:nvPr/>
            </p:nvSpPr>
            <p:spPr>
              <a:xfrm>
                <a:off x="1038088" y="4667562"/>
                <a:ext cx="1193031"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0.13%</a:t>
                </a:r>
                <a:endParaRPr lang="es-CO" sz="2400" b="1" dirty="0">
                  <a:solidFill>
                    <a:schemeClr val="bg1"/>
                  </a:solidFill>
                  <a:latin typeface="Comic Sans MS" panose="030F0702030302020204" pitchFamily="66" charset="0"/>
                </a:endParaRPr>
              </a:p>
            </p:txBody>
          </p:sp>
          <p:sp>
            <p:nvSpPr>
              <p:cNvPr id="16" name="Rectángulo 15"/>
              <p:cNvSpPr/>
              <p:nvPr/>
            </p:nvSpPr>
            <p:spPr>
              <a:xfrm>
                <a:off x="5913832" y="5667412"/>
                <a:ext cx="6096000" cy="307777"/>
              </a:xfrm>
              <a:prstGeom prst="rect">
                <a:avLst/>
              </a:prstGeom>
            </p:spPr>
            <p:txBody>
              <a:bodyPr>
                <a:spAutoFit/>
              </a:bodyPr>
              <a:lstStyle/>
              <a:p>
                <a:pPr algn="ctr"/>
                <a:r>
                  <a:rPr lang="es-MX" sz="1400" dirty="0" smtClean="0">
                    <a:solidFill>
                      <a:srgbClr val="002060"/>
                    </a:solidFill>
                    <a:latin typeface="Comic Sans MS" panose="030F0702030302020204" pitchFamily="66" charset="0"/>
                  </a:rPr>
                  <a:t>.</a:t>
                </a:r>
                <a:endParaRPr lang="es-CO" sz="1400" dirty="0">
                  <a:solidFill>
                    <a:srgbClr val="002060"/>
                  </a:solidFill>
                  <a:latin typeface="Comic Sans MS" panose="030F0702030302020204" pitchFamily="66" charset="0"/>
                </a:endParaRPr>
              </a:p>
            </p:txBody>
          </p:sp>
          <p:sp>
            <p:nvSpPr>
              <p:cNvPr id="36" name="CuadroTexto 35"/>
              <p:cNvSpPr txBox="1"/>
              <p:nvPr/>
            </p:nvSpPr>
            <p:spPr>
              <a:xfrm rot="20555622">
                <a:off x="1423519" y="2907551"/>
                <a:ext cx="995300" cy="369332"/>
              </a:xfrm>
              <a:prstGeom prst="rect">
                <a:avLst/>
              </a:prstGeom>
              <a:noFill/>
            </p:spPr>
            <p:txBody>
              <a:bodyPr wrap="square" rtlCol="0">
                <a:spAutoFit/>
              </a:bodyPr>
              <a:lstStyle/>
              <a:p>
                <a:endParaRPr lang="es-CO" b="1" dirty="0">
                  <a:solidFill>
                    <a:schemeClr val="bg1"/>
                  </a:solidFill>
                  <a:latin typeface="Comic Sans MS" panose="030F0702030302020204" pitchFamily="66" charset="0"/>
                </a:endParaRPr>
              </a:p>
            </p:txBody>
          </p:sp>
          <p:sp>
            <p:nvSpPr>
              <p:cNvPr id="39" name="CuadroTexto 38"/>
              <p:cNvSpPr txBox="1"/>
              <p:nvPr/>
            </p:nvSpPr>
            <p:spPr>
              <a:xfrm rot="806967">
                <a:off x="2701782" y="4231631"/>
                <a:ext cx="1163166" cy="369332"/>
              </a:xfrm>
              <a:prstGeom prst="rect">
                <a:avLst/>
              </a:prstGeom>
              <a:noFill/>
            </p:spPr>
            <p:txBody>
              <a:bodyPr wrap="square" rtlCol="0">
                <a:spAutoFit/>
              </a:bodyPr>
              <a:lstStyle/>
              <a:p>
                <a:pPr algn="ctr"/>
                <a:endParaRPr lang="es-CO" b="1" dirty="0">
                  <a:solidFill>
                    <a:schemeClr val="bg1"/>
                  </a:solidFill>
                  <a:latin typeface="Comic Sans MS" panose="030F0702030302020204" pitchFamily="66" charset="0"/>
                </a:endParaRPr>
              </a:p>
            </p:txBody>
          </p:sp>
          <p:sp>
            <p:nvSpPr>
              <p:cNvPr id="43" name="CuadroTexto 42"/>
              <p:cNvSpPr txBox="1"/>
              <p:nvPr/>
            </p:nvSpPr>
            <p:spPr>
              <a:xfrm rot="19836787">
                <a:off x="953651" y="3883890"/>
                <a:ext cx="1609924" cy="400110"/>
              </a:xfrm>
              <a:prstGeom prst="rect">
                <a:avLst/>
              </a:prstGeom>
              <a:noFill/>
            </p:spPr>
            <p:txBody>
              <a:bodyPr wrap="square" rtlCol="0">
                <a:spAutoFit/>
              </a:bodyPr>
              <a:lstStyle/>
              <a:p>
                <a:endParaRPr lang="es-CO" sz="2000" b="1" dirty="0">
                  <a:solidFill>
                    <a:srgbClr val="002060"/>
                  </a:solidFill>
                  <a:latin typeface="Comic Sans MS" panose="030F0702030302020204" pitchFamily="66" charset="0"/>
                </a:endParaRPr>
              </a:p>
            </p:txBody>
          </p:sp>
          <p:sp>
            <p:nvSpPr>
              <p:cNvPr id="45" name="Rectángulo 44"/>
              <p:cNvSpPr/>
              <p:nvPr/>
            </p:nvSpPr>
            <p:spPr>
              <a:xfrm>
                <a:off x="5971344" y="5373373"/>
                <a:ext cx="6096000" cy="338554"/>
              </a:xfrm>
              <a:prstGeom prst="rect">
                <a:avLst/>
              </a:prstGeom>
            </p:spPr>
            <p:txBody>
              <a:bodyPr>
                <a:spAutoFit/>
              </a:bodyPr>
              <a:lstStyle/>
              <a:p>
                <a:pPr algn="ctr"/>
                <a:endParaRPr lang="es-CO" sz="1600" dirty="0">
                  <a:solidFill>
                    <a:srgbClr val="002060"/>
                  </a:solidFill>
                  <a:latin typeface="Comic Sans MS" panose="030F0702030302020204" pitchFamily="66" charset="0"/>
                </a:endParaRPr>
              </a:p>
            </p:txBody>
          </p:sp>
          <p:sp>
            <p:nvSpPr>
              <p:cNvPr id="46" name="CuadroTexto 45"/>
              <p:cNvSpPr txBox="1"/>
              <p:nvPr/>
            </p:nvSpPr>
            <p:spPr>
              <a:xfrm>
                <a:off x="168309" y="1617564"/>
                <a:ext cx="5258645" cy="338554"/>
              </a:xfrm>
              <a:prstGeom prst="rect">
                <a:avLst/>
              </a:prstGeom>
              <a:noFill/>
            </p:spPr>
            <p:txBody>
              <a:bodyPr wrap="square" rtlCol="0">
                <a:spAutoFit/>
              </a:bodyPr>
              <a:lstStyle/>
              <a:p>
                <a:pPr algn="ctr"/>
                <a:endParaRPr lang="es-CO" sz="1600" dirty="0">
                  <a:solidFill>
                    <a:srgbClr val="002060"/>
                  </a:solidFill>
                  <a:latin typeface="Comic Sans MS" panose="030F0702030302020204" pitchFamily="66" charset="0"/>
                </a:endParaRPr>
              </a:p>
            </p:txBody>
          </p:sp>
        </p:grpSp>
        <p:sp>
          <p:nvSpPr>
            <p:cNvPr id="50" name="CuadroTexto 49"/>
            <p:cNvSpPr txBox="1"/>
            <p:nvPr/>
          </p:nvSpPr>
          <p:spPr>
            <a:xfrm>
              <a:off x="1642044" y="4509900"/>
              <a:ext cx="1331088" cy="646331"/>
            </a:xfrm>
            <a:prstGeom prst="rect">
              <a:avLst/>
            </a:prstGeom>
            <a:noFill/>
          </p:spPr>
          <p:txBody>
            <a:bodyPr wrap="square" rtlCol="0">
              <a:spAutoFit/>
            </a:bodyPr>
            <a:lstStyle/>
            <a:p>
              <a:pPr algn="ctr"/>
              <a:r>
                <a:rPr lang="es-CO" b="1" dirty="0" smtClean="0">
                  <a:solidFill>
                    <a:schemeClr val="bg1"/>
                  </a:solidFill>
                  <a:latin typeface="Comic Sans MS" panose="030F0702030302020204" pitchFamily="66" charset="0"/>
                </a:rPr>
                <a:t>Total 100.635</a:t>
              </a:r>
              <a:endParaRPr lang="es-CO" b="1" dirty="0">
                <a:solidFill>
                  <a:schemeClr val="bg1"/>
                </a:solidFill>
                <a:latin typeface="Comic Sans MS" panose="030F0702030302020204" pitchFamily="66" charset="0"/>
              </a:endParaRPr>
            </a:p>
          </p:txBody>
        </p:sp>
        <p:sp>
          <p:nvSpPr>
            <p:cNvPr id="4" name="CuadroTexto 3"/>
            <p:cNvSpPr txBox="1"/>
            <p:nvPr/>
          </p:nvSpPr>
          <p:spPr>
            <a:xfrm>
              <a:off x="6146902" y="2399472"/>
              <a:ext cx="5628001" cy="369332"/>
            </a:xfrm>
            <a:prstGeom prst="rect">
              <a:avLst/>
            </a:prstGeom>
            <a:noFill/>
          </p:spPr>
          <p:txBody>
            <a:bodyPr wrap="square" rtlCol="0">
              <a:spAutoFit/>
            </a:bodyPr>
            <a:lstStyle/>
            <a:p>
              <a:pPr algn="ctr"/>
              <a:r>
                <a:rPr lang="es-MX" dirty="0"/>
                <a:t>    </a:t>
              </a:r>
              <a:endParaRPr lang="es-CO" dirty="0"/>
            </a:p>
          </p:txBody>
        </p:sp>
        <p:pic>
          <p:nvPicPr>
            <p:cNvPr id="10" name="Imagen 9"/>
            <p:cNvPicPr>
              <a:picLocks noChangeAspect="1"/>
            </p:cNvPicPr>
            <p:nvPr/>
          </p:nvPicPr>
          <p:blipFill>
            <a:blip r:embed="rId3"/>
            <a:stretch>
              <a:fillRect/>
            </a:stretch>
          </p:blipFill>
          <p:spPr>
            <a:xfrm>
              <a:off x="-1646083" y="-19080"/>
              <a:ext cx="6759200" cy="1589802"/>
            </a:xfrm>
            <a:prstGeom prst="rect">
              <a:avLst/>
            </a:prstGeom>
          </p:spPr>
        </p:pic>
        <p:graphicFrame>
          <p:nvGraphicFramePr>
            <p:cNvPr id="12" name="Diagrama 11"/>
            <p:cNvGraphicFramePr/>
            <p:nvPr>
              <p:extLst>
                <p:ext uri="{D42A27DB-BD31-4B8C-83A1-F6EECF244321}">
                  <p14:modId xmlns:p14="http://schemas.microsoft.com/office/powerpoint/2010/main" val="1499246080"/>
                </p:ext>
              </p:extLst>
            </p:nvPr>
          </p:nvGraphicFramePr>
          <p:xfrm>
            <a:off x="4858797" y="1830316"/>
            <a:ext cx="9843780" cy="4775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CuadroTexto 18"/>
            <p:cNvSpPr txBox="1"/>
            <p:nvPr/>
          </p:nvSpPr>
          <p:spPr>
            <a:xfrm>
              <a:off x="8053960" y="2507653"/>
              <a:ext cx="1303568"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Peal</a:t>
              </a:r>
              <a:endParaRPr lang="es-CO" sz="2400" b="1" dirty="0">
                <a:solidFill>
                  <a:schemeClr val="bg1"/>
                </a:solidFill>
                <a:latin typeface="Comic Sans MS" panose="030F0702030302020204" pitchFamily="66" charset="0"/>
              </a:endParaRPr>
            </a:p>
          </p:txBody>
        </p:sp>
        <p:sp>
          <p:nvSpPr>
            <p:cNvPr id="28" name="CuadroTexto 27"/>
            <p:cNvSpPr txBox="1"/>
            <p:nvPr/>
          </p:nvSpPr>
          <p:spPr>
            <a:xfrm>
              <a:off x="10366126" y="3939816"/>
              <a:ext cx="1374720" cy="461665"/>
            </a:xfrm>
            <a:prstGeom prst="rect">
              <a:avLst/>
            </a:prstGeom>
            <a:noFill/>
          </p:spPr>
          <p:txBody>
            <a:bodyPr wrap="square" rtlCol="0">
              <a:spAutoFit/>
            </a:bodyPr>
            <a:lstStyle/>
            <a:p>
              <a:r>
                <a:rPr lang="es-CO" sz="2400" b="1" dirty="0" smtClean="0">
                  <a:solidFill>
                    <a:schemeClr val="bg1"/>
                  </a:solidFill>
                  <a:latin typeface="Comic Sans MS" panose="030F0702030302020204" pitchFamily="66" charset="0"/>
                </a:rPr>
                <a:t>Laboral</a:t>
              </a:r>
              <a:endParaRPr lang="es-CO" sz="2400" b="1" dirty="0">
                <a:solidFill>
                  <a:schemeClr val="bg1"/>
                </a:solidFill>
                <a:latin typeface="Comic Sans MS" panose="030F0702030302020204" pitchFamily="66" charset="0"/>
              </a:endParaRPr>
            </a:p>
          </p:txBody>
        </p:sp>
        <p:sp>
          <p:nvSpPr>
            <p:cNvPr id="32" name="Rectángulo 31"/>
            <p:cNvSpPr/>
            <p:nvPr/>
          </p:nvSpPr>
          <p:spPr>
            <a:xfrm>
              <a:off x="542027" y="1943532"/>
              <a:ext cx="6096000" cy="338554"/>
            </a:xfrm>
            <a:prstGeom prst="rect">
              <a:avLst/>
            </a:prstGeom>
          </p:spPr>
          <p:txBody>
            <a:bodyPr>
              <a:spAutoFit/>
            </a:bodyPr>
            <a:lstStyle/>
            <a:p>
              <a:pPr algn="ctr"/>
              <a:endParaRPr lang="es-CO" sz="1600" dirty="0">
                <a:latin typeface="Comic Sans MS" panose="030F0702030302020204" pitchFamily="66" charset="0"/>
              </a:endParaRPr>
            </a:p>
          </p:txBody>
        </p:sp>
        <p:sp>
          <p:nvSpPr>
            <p:cNvPr id="33" name="Rectángulo 32"/>
            <p:cNvSpPr/>
            <p:nvPr/>
          </p:nvSpPr>
          <p:spPr>
            <a:xfrm>
              <a:off x="554092" y="3576698"/>
              <a:ext cx="6096000" cy="369332"/>
            </a:xfrm>
            <a:prstGeom prst="rect">
              <a:avLst/>
            </a:prstGeom>
          </p:spPr>
          <p:txBody>
            <a:bodyPr>
              <a:spAutoFit/>
            </a:bodyPr>
            <a:lstStyle/>
            <a:p>
              <a:pPr algn="ctr"/>
              <a:endParaRPr lang="es-CO" dirty="0"/>
            </a:p>
          </p:txBody>
        </p:sp>
      </p:grpSp>
      <p:sp>
        <p:nvSpPr>
          <p:cNvPr id="20" name="Rectángulo 19"/>
          <p:cNvSpPr/>
          <p:nvPr/>
        </p:nvSpPr>
        <p:spPr>
          <a:xfrm>
            <a:off x="7875373" y="2954359"/>
            <a:ext cx="3538966" cy="369332"/>
          </a:xfrm>
          <a:prstGeom prst="rect">
            <a:avLst/>
          </a:prstGeom>
        </p:spPr>
        <p:txBody>
          <a:bodyPr wrap="square">
            <a:spAutoFit/>
          </a:bodyPr>
          <a:lstStyle/>
          <a:p>
            <a:pPr algn="ctr"/>
            <a:endParaRPr lang="es-CO" dirty="0">
              <a:solidFill>
                <a:srgbClr val="002060"/>
              </a:solidFill>
              <a:latin typeface="Comic Sans MS" panose="030F0702030302020204" pitchFamily="66" charset="0"/>
            </a:endParaRPr>
          </a:p>
        </p:txBody>
      </p:sp>
      <p:pic>
        <p:nvPicPr>
          <p:cNvPr id="27" name="Imagen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0494" y="1923683"/>
            <a:ext cx="3928373" cy="3390461"/>
          </a:xfrm>
          <a:prstGeom prst="rect">
            <a:avLst/>
          </a:prstGeom>
        </p:spPr>
      </p:pic>
      <p:pic>
        <p:nvPicPr>
          <p:cNvPr id="31" name="Imagen 30"/>
          <p:cNvPicPr>
            <a:picLocks noChangeAspect="1"/>
          </p:cNvPicPr>
          <p:nvPr/>
        </p:nvPicPr>
        <p:blipFill rotWithShape="1">
          <a:blip r:embed="rId10"/>
          <a:srcRect l="14464" t="45724" r="14400"/>
          <a:stretch/>
        </p:blipFill>
        <p:spPr>
          <a:xfrm>
            <a:off x="6242641" y="4139972"/>
            <a:ext cx="5341189" cy="2357864"/>
          </a:xfrm>
          <a:prstGeom prst="rect">
            <a:avLst/>
          </a:prstGeom>
        </p:spPr>
      </p:pic>
      <p:sp>
        <p:nvSpPr>
          <p:cNvPr id="34" name="Estrella de 10 puntas 33"/>
          <p:cNvSpPr/>
          <p:nvPr/>
        </p:nvSpPr>
        <p:spPr>
          <a:xfrm>
            <a:off x="6669272" y="1380834"/>
            <a:ext cx="2131252" cy="2095879"/>
          </a:xfrm>
          <a:prstGeom prst="star10">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CuadroTexto 34"/>
          <p:cNvSpPr txBox="1"/>
          <p:nvPr/>
        </p:nvSpPr>
        <p:spPr>
          <a:xfrm>
            <a:off x="6802058" y="2088543"/>
            <a:ext cx="1836560" cy="769441"/>
          </a:xfrm>
          <a:prstGeom prst="rect">
            <a:avLst/>
          </a:prstGeom>
          <a:noFill/>
        </p:spPr>
        <p:txBody>
          <a:bodyPr wrap="square" rtlCol="0">
            <a:spAutoFit/>
          </a:bodyPr>
          <a:lstStyle/>
          <a:p>
            <a:r>
              <a:rPr lang="es-CO" sz="4400" b="1" dirty="0" smtClean="0">
                <a:latin typeface="Comic Sans MS" panose="030F0702030302020204" pitchFamily="66" charset="0"/>
              </a:rPr>
              <a:t>3.908</a:t>
            </a:r>
            <a:r>
              <a:rPr lang="es-CO" sz="4400" dirty="0" smtClean="0">
                <a:latin typeface="Comic Sans MS" panose="030F0702030302020204" pitchFamily="66" charset="0"/>
              </a:rPr>
              <a:t> </a:t>
            </a:r>
            <a:endParaRPr lang="es-CO" sz="4400" dirty="0">
              <a:latin typeface="Comic Sans MS" panose="030F0702030302020204" pitchFamily="66" charset="0"/>
            </a:endParaRPr>
          </a:p>
        </p:txBody>
      </p:sp>
      <p:sp>
        <p:nvSpPr>
          <p:cNvPr id="48" name="CuadroTexto 47"/>
          <p:cNvSpPr txBox="1"/>
          <p:nvPr/>
        </p:nvSpPr>
        <p:spPr>
          <a:xfrm>
            <a:off x="8976156" y="2244436"/>
            <a:ext cx="2675580" cy="1200329"/>
          </a:xfrm>
          <a:prstGeom prst="rect">
            <a:avLst/>
          </a:prstGeom>
          <a:noFill/>
        </p:spPr>
        <p:txBody>
          <a:bodyPr wrap="square" rtlCol="0">
            <a:spAutoFit/>
          </a:bodyPr>
          <a:lstStyle/>
          <a:p>
            <a:pPr algn="ctr"/>
            <a:r>
              <a:rPr lang="es-CO" sz="3600" b="1" dirty="0" smtClean="0">
                <a:latin typeface="Comic Sans MS" panose="030F0702030302020204" pitchFamily="66" charset="0"/>
              </a:rPr>
              <a:t>Usuarios atendidos </a:t>
            </a:r>
            <a:endParaRPr lang="es-CO" sz="3600" b="1" dirty="0">
              <a:latin typeface="Comic Sans MS" panose="030F0702030302020204" pitchFamily="66" charset="0"/>
            </a:endParaRPr>
          </a:p>
        </p:txBody>
      </p:sp>
      <p:pic>
        <p:nvPicPr>
          <p:cNvPr id="6" name="Imagen 5"/>
          <p:cNvPicPr>
            <a:picLocks noChangeAspect="1"/>
          </p:cNvPicPr>
          <p:nvPr/>
        </p:nvPicPr>
        <p:blipFill rotWithShape="1">
          <a:blip r:embed="rId11">
            <a:extLst>
              <a:ext uri="{28A0092B-C50C-407E-A947-70E740481C1C}">
                <a14:useLocalDpi xmlns:a14="http://schemas.microsoft.com/office/drawing/2010/main" val="0"/>
              </a:ext>
            </a:extLst>
          </a:blip>
          <a:srcRect l="23323" t="53794" r="67194" b="34022"/>
          <a:stretch/>
        </p:blipFill>
        <p:spPr>
          <a:xfrm>
            <a:off x="374944" y="5166473"/>
            <a:ext cx="1831418" cy="1470685"/>
          </a:xfrm>
          <a:prstGeom prst="rect">
            <a:avLst/>
          </a:prstGeom>
        </p:spPr>
      </p:pic>
    </p:spTree>
    <p:extLst>
      <p:ext uri="{BB962C8B-B14F-4D97-AF65-F5344CB8AC3E}">
        <p14:creationId xmlns:p14="http://schemas.microsoft.com/office/powerpoint/2010/main" val="33525650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3050</TotalTime>
  <Words>4512</Words>
  <Application>Microsoft Office PowerPoint</Application>
  <PresentationFormat>Panorámica</PresentationFormat>
  <Paragraphs>1147</Paragraphs>
  <Slides>101</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101</vt:i4>
      </vt:variant>
    </vt:vector>
  </HeadingPairs>
  <TitlesOfParts>
    <vt:vector size="108" baseType="lpstr">
      <vt:lpstr>Arial</vt:lpstr>
      <vt:lpstr>Calibri</vt:lpstr>
      <vt:lpstr>Calibri Light</vt:lpstr>
      <vt:lpstr>Comic Sans MS</vt:lpstr>
      <vt:lpstr>Corbel</vt:lpstr>
      <vt:lpstr>Nexa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Centro de Servicios Judiciales  para los Juzgados Civiles y de Familia  CSJCF</dc:title>
  <dc:creator>Naty</dc:creator>
  <cp:lastModifiedBy>Naty</cp:lastModifiedBy>
  <cp:revision>562</cp:revision>
  <dcterms:created xsi:type="dcterms:W3CDTF">2020-05-11T12:25:54Z</dcterms:created>
  <dcterms:modified xsi:type="dcterms:W3CDTF">2020-05-27T23:42:19Z</dcterms:modified>
</cp:coreProperties>
</file>