
<file path=[Content_Types].xml><?xml version="1.0" encoding="utf-8"?>
<Types xmlns="http://schemas.openxmlformats.org/package/2006/content-types">
  <Default Extension="png" ContentType="image/png"/>
  <Default Extension="jfif" ContentType="image/jpe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44" r:id="rId2"/>
    <p:sldId id="394" r:id="rId3"/>
    <p:sldId id="257" r:id="rId4"/>
    <p:sldId id="346" r:id="rId5"/>
    <p:sldId id="347" r:id="rId6"/>
    <p:sldId id="345" r:id="rId7"/>
    <p:sldId id="406" r:id="rId8"/>
    <p:sldId id="403" r:id="rId9"/>
    <p:sldId id="404" r:id="rId10"/>
    <p:sldId id="395" r:id="rId11"/>
    <p:sldId id="399" r:id="rId12"/>
    <p:sldId id="396" r:id="rId13"/>
    <p:sldId id="381" r:id="rId14"/>
    <p:sldId id="402" r:id="rId15"/>
    <p:sldId id="382" r:id="rId16"/>
    <p:sldId id="375" r:id="rId17"/>
    <p:sldId id="401" r:id="rId18"/>
    <p:sldId id="383" r:id="rId19"/>
    <p:sldId id="351" r:id="rId20"/>
    <p:sldId id="353" r:id="rId21"/>
    <p:sldId id="405" r:id="rId22"/>
    <p:sldId id="380" r:id="rId23"/>
    <p:sldId id="331" r:id="rId24"/>
    <p:sldId id="287" r:id="rId25"/>
    <p:sldId id="339" r:id="rId26"/>
    <p:sldId id="340" r:id="rId27"/>
    <p:sldId id="391" r:id="rId28"/>
    <p:sldId id="288" r:id="rId29"/>
    <p:sldId id="390" r:id="rId30"/>
    <p:sldId id="296" r:id="rId31"/>
    <p:sldId id="392" r:id="rId32"/>
    <p:sldId id="364" r:id="rId33"/>
    <p:sldId id="363" r:id="rId34"/>
    <p:sldId id="301" r:id="rId35"/>
    <p:sldId id="366" r:id="rId36"/>
    <p:sldId id="374" r:id="rId37"/>
    <p:sldId id="304" r:id="rId38"/>
    <p:sldId id="376" r:id="rId39"/>
    <p:sldId id="302" r:id="rId40"/>
    <p:sldId id="299" r:id="rId41"/>
    <p:sldId id="298" r:id="rId42"/>
    <p:sldId id="305" r:id="rId43"/>
    <p:sldId id="306" r:id="rId44"/>
    <p:sldId id="308" r:id="rId45"/>
    <p:sldId id="368" r:id="rId46"/>
    <p:sldId id="369" r:id="rId47"/>
    <p:sldId id="389" r:id="rId48"/>
    <p:sldId id="370" r:id="rId49"/>
    <p:sldId id="371" r:id="rId50"/>
    <p:sldId id="312" r:id="rId51"/>
    <p:sldId id="313" r:id="rId52"/>
    <p:sldId id="324" r:id="rId53"/>
    <p:sldId id="400" r:id="rId5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6"/>
    <a:srgbClr val="AB458E"/>
    <a:srgbClr val="94A7B9"/>
    <a:srgbClr val="340ED8"/>
    <a:srgbClr val="B3A3F9"/>
    <a:srgbClr val="73A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6" autoAdjust="0"/>
    <p:restoredTop sz="94660"/>
  </p:normalViewPr>
  <p:slideViewPr>
    <p:cSldViewPr snapToGrid="0">
      <p:cViewPr varScale="1">
        <p:scale>
          <a:sx n="114" d="100"/>
          <a:sy n="114" d="100"/>
        </p:scale>
        <p:origin x="69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agirald\AppData\Local\Temp\~ESC280.xls"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INFORME%20DE%20GESTION%202020\ddd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INFORME%20DE%20GESTION%202020\NOTIFICACION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F:\INFORME%20DE%20GESTION%202020\NOTIFICACION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F:\INFORME%20DE%20GESTION%202020\NOTIFICACIONES.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F:\INFORME%20DE%20GESTION%202019%20completo\CARPINTER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NFORME%20DE%20GESTION%202020\CONSOLIDADO%20INFORME%20DE%20GES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ers\Jagirald\Desktop\AUDIENCIAS%20DE%20CONTROL%20DE%20GARANTIAS%202020\CONSOLIDADO%20GARANTIAS%20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NFORME%20DE%20GESTION%202020\CONSOLIDADO%20INFORME%20DE%20GES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girald\AppData\Local\Temp\~ES1962.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INFORME%20DE%20GESTION%202020\CONSOLIDADO%20INFORME%20DE%20GEST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agirald\AppData\Local\Temp\~ES5C36.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agirald\AppData\Local\Temp\~ESC280.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GARANTIAS!$E$1</c:f>
              <c:strCache>
                <c:ptCount val="1"/>
                <c:pt idx="0">
                  <c:v>Solicitudes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GARANTIAS!$A$2:$A$9</c:f>
              <c:numCache>
                <c:formatCode>General</c:formatCode>
                <c:ptCount val="8"/>
                <c:pt idx="0">
                  <c:v>2013</c:v>
                </c:pt>
                <c:pt idx="1">
                  <c:v>2014</c:v>
                </c:pt>
                <c:pt idx="2">
                  <c:v>2015</c:v>
                </c:pt>
                <c:pt idx="3">
                  <c:v>2016</c:v>
                </c:pt>
                <c:pt idx="4">
                  <c:v>2017</c:v>
                </c:pt>
                <c:pt idx="5">
                  <c:v>2018</c:v>
                </c:pt>
                <c:pt idx="6">
                  <c:v>2019</c:v>
                </c:pt>
                <c:pt idx="7">
                  <c:v>2020</c:v>
                </c:pt>
              </c:numCache>
            </c:numRef>
          </c:cat>
          <c:val>
            <c:numRef>
              <c:f>GARANTIAS!$E$2:$E$9</c:f>
              <c:numCache>
                <c:formatCode>General</c:formatCode>
                <c:ptCount val="8"/>
                <c:pt idx="0">
                  <c:v>4931</c:v>
                </c:pt>
                <c:pt idx="1">
                  <c:v>5047</c:v>
                </c:pt>
                <c:pt idx="2">
                  <c:v>4817</c:v>
                </c:pt>
                <c:pt idx="3">
                  <c:v>5470</c:v>
                </c:pt>
                <c:pt idx="4">
                  <c:v>6481</c:v>
                </c:pt>
                <c:pt idx="5">
                  <c:v>6580</c:v>
                </c:pt>
                <c:pt idx="6">
                  <c:v>6386</c:v>
                </c:pt>
                <c:pt idx="7">
                  <c:v>3642</c:v>
                </c:pt>
              </c:numCache>
            </c:numRef>
          </c:val>
          <c:extLst>
            <c:ext xmlns:c16="http://schemas.microsoft.com/office/drawing/2014/chart" uri="{C3380CC4-5D6E-409C-BE32-E72D297353CC}">
              <c16:uniqueId val="{00000000-A832-438A-A3A8-154D567A9818}"/>
            </c:ext>
          </c:extLst>
        </c:ser>
        <c:dLbls>
          <c:showLegendKey val="0"/>
          <c:showVal val="1"/>
          <c:showCatName val="0"/>
          <c:showSerName val="0"/>
          <c:showPercent val="0"/>
          <c:showBubbleSize val="0"/>
        </c:dLbls>
        <c:gapWidth val="219"/>
        <c:overlap val="-27"/>
        <c:axId val="1588141487"/>
        <c:axId val="1261567871"/>
      </c:barChart>
      <c:lineChart>
        <c:grouping val="standard"/>
        <c:varyColors val="0"/>
        <c:ser>
          <c:idx val="1"/>
          <c:order val="1"/>
          <c:tx>
            <c:strRef>
              <c:f>GARANTIAS!$G$1</c:f>
              <c:strCache>
                <c:ptCount val="1"/>
                <c:pt idx="0">
                  <c:v>Promedio Diario</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GARANTIAS!$G$2:$G$9</c:f>
              <c:numCache>
                <c:formatCode>General</c:formatCode>
                <c:ptCount val="8"/>
                <c:pt idx="0">
                  <c:v>21</c:v>
                </c:pt>
                <c:pt idx="1">
                  <c:v>21</c:v>
                </c:pt>
                <c:pt idx="2">
                  <c:v>20</c:v>
                </c:pt>
                <c:pt idx="3">
                  <c:v>23</c:v>
                </c:pt>
                <c:pt idx="4">
                  <c:v>27</c:v>
                </c:pt>
                <c:pt idx="5">
                  <c:v>27</c:v>
                </c:pt>
                <c:pt idx="6">
                  <c:v>27</c:v>
                </c:pt>
                <c:pt idx="7">
                  <c:v>15</c:v>
                </c:pt>
              </c:numCache>
            </c:numRef>
          </c:val>
          <c:smooth val="0"/>
          <c:extLst>
            <c:ext xmlns:c16="http://schemas.microsoft.com/office/drawing/2014/chart" uri="{C3380CC4-5D6E-409C-BE32-E72D297353CC}">
              <c16:uniqueId val="{00000001-A832-438A-A3A8-154D567A9818}"/>
            </c:ext>
          </c:extLst>
        </c:ser>
        <c:dLbls>
          <c:showLegendKey val="0"/>
          <c:showVal val="1"/>
          <c:showCatName val="0"/>
          <c:showSerName val="0"/>
          <c:showPercent val="0"/>
          <c:showBubbleSize val="0"/>
        </c:dLbls>
        <c:marker val="1"/>
        <c:smooth val="0"/>
        <c:axId val="1619896127"/>
        <c:axId val="1261555807"/>
      </c:lineChart>
      <c:catAx>
        <c:axId val="1588141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1261567871"/>
        <c:crosses val="autoZero"/>
        <c:auto val="1"/>
        <c:lblAlgn val="ctr"/>
        <c:lblOffset val="100"/>
        <c:noMultiLvlLbl val="0"/>
      </c:catAx>
      <c:valAx>
        <c:axId val="126156787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1588141487"/>
        <c:crosses val="autoZero"/>
        <c:crossBetween val="between"/>
      </c:valAx>
      <c:valAx>
        <c:axId val="1261555807"/>
        <c:scaling>
          <c:orientation val="minMax"/>
          <c:max val="40"/>
          <c:min val="8"/>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ctr">
              <a:defRPr lang="es-CO" sz="900" b="0" i="0" u="none" strike="noStrike" kern="1200" baseline="0">
                <a:solidFill>
                  <a:schemeClr val="accent6">
                    <a:lumMod val="60000"/>
                    <a:lumOff val="40000"/>
                  </a:schemeClr>
                </a:solidFill>
                <a:latin typeface="+mn-lt"/>
                <a:ea typeface="+mn-ea"/>
                <a:cs typeface="+mn-cs"/>
              </a:defRPr>
            </a:pPr>
            <a:endParaRPr lang="es-CO"/>
          </a:p>
        </c:txPr>
        <c:crossAx val="1619896127"/>
        <c:crosses val="max"/>
        <c:crossBetween val="between"/>
      </c:valAx>
      <c:catAx>
        <c:axId val="1619896127"/>
        <c:scaling>
          <c:orientation val="minMax"/>
        </c:scaling>
        <c:delete val="1"/>
        <c:axPos val="b"/>
        <c:majorTickMark val="out"/>
        <c:minorTickMark val="none"/>
        <c:tickLblPos val="nextTo"/>
        <c:crossAx val="12615558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60000"/>
        <a:lumOff val="40000"/>
      </a:schemeClr>
    </a:solidFill>
    <a:ln w="9525" cap="flat" cmpd="sng" algn="ctr">
      <a:solidFill>
        <a:schemeClr val="tx1">
          <a:lumMod val="15000"/>
          <a:lumOff val="85000"/>
        </a:schemeClr>
      </a:solidFill>
      <a:round/>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43835621414841E-2"/>
          <c:y val="1.0728531095986782E-2"/>
          <c:w val="0.9451638469800836"/>
          <c:h val="0.694438363034249"/>
        </c:manualLayout>
      </c:layout>
      <c:barChart>
        <c:barDir val="col"/>
        <c:grouping val="clustered"/>
        <c:varyColors val="0"/>
        <c:ser>
          <c:idx val="0"/>
          <c:order val="0"/>
          <c:tx>
            <c:strRef>
              <c:f>Hoja2!$B$30</c:f>
              <c:strCache>
                <c:ptCount val="1"/>
                <c:pt idx="0">
                  <c:v>Total Procesos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Hoja2!$A$31:$A$34</c:f>
              <c:strCache>
                <c:ptCount val="4"/>
                <c:pt idx="0">
                  <c:v>Mag. Cesar Augusto Castillo T.</c:v>
                </c:pt>
                <c:pt idx="1">
                  <c:v>Mag. Gloria Ligia Castaño D.</c:v>
                </c:pt>
                <c:pt idx="2">
                  <c:v>Mag. Dennys Marina Garzón O.</c:v>
                </c:pt>
                <c:pt idx="3">
                  <c:v>Mag. Antonio M Toro Ruiz</c:v>
                </c:pt>
              </c:strCache>
            </c:strRef>
          </c:cat>
          <c:val>
            <c:numRef>
              <c:f>Hoja2!$B$31:$B$34</c:f>
              <c:numCache>
                <c:formatCode>#,##0</c:formatCode>
                <c:ptCount val="4"/>
                <c:pt idx="0">
                  <c:v>90</c:v>
                </c:pt>
                <c:pt idx="1">
                  <c:v>91</c:v>
                </c:pt>
                <c:pt idx="2">
                  <c:v>91</c:v>
                </c:pt>
                <c:pt idx="3">
                  <c:v>90</c:v>
                </c:pt>
              </c:numCache>
            </c:numRef>
          </c:val>
          <c:extLst>
            <c:ext xmlns:c16="http://schemas.microsoft.com/office/drawing/2014/chart" uri="{C3380CC4-5D6E-409C-BE32-E72D297353CC}">
              <c16:uniqueId val="{00000000-AC78-4D32-9415-5C03EFA5C0A6}"/>
            </c:ext>
          </c:extLst>
        </c:ser>
        <c:dLbls>
          <c:showLegendKey val="0"/>
          <c:showVal val="1"/>
          <c:showCatName val="0"/>
          <c:showSerName val="0"/>
          <c:showPercent val="0"/>
          <c:showBubbleSize val="0"/>
        </c:dLbls>
        <c:gapWidth val="219"/>
        <c:overlap val="-27"/>
        <c:axId val="223077304"/>
        <c:axId val="223074952"/>
      </c:barChart>
      <c:lineChart>
        <c:grouping val="standard"/>
        <c:varyColors val="0"/>
        <c:ser>
          <c:idx val="1"/>
          <c:order val="1"/>
          <c:tx>
            <c:strRef>
              <c:f>Hoja2!$C$30</c:f>
              <c:strCache>
                <c:ptCount val="1"/>
                <c:pt idx="0">
                  <c:v>Promedio Semanal</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20000"/>
                        <a:lumOff val="80000"/>
                      </a:schemeClr>
                    </a:solidFill>
                    <a:latin typeface="Arial" panose="020B0604020202020204" pitchFamily="34" charset="0"/>
                    <a:ea typeface="Verdana" panose="020B0604030504040204" pitchFamily="34" charset="0"/>
                    <a:cs typeface="Arial"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Hoja2!$C$31:$C$34</c:f>
              <c:numCache>
                <c:formatCode>#,##0</c:formatCode>
                <c:ptCount val="4"/>
                <c:pt idx="0">
                  <c:v>2</c:v>
                </c:pt>
                <c:pt idx="1">
                  <c:v>2</c:v>
                </c:pt>
                <c:pt idx="2">
                  <c:v>2</c:v>
                </c:pt>
                <c:pt idx="3">
                  <c:v>2</c:v>
                </c:pt>
              </c:numCache>
            </c:numRef>
          </c:val>
          <c:smooth val="0"/>
          <c:extLst>
            <c:ext xmlns:c16="http://schemas.microsoft.com/office/drawing/2014/chart" uri="{C3380CC4-5D6E-409C-BE32-E72D297353CC}">
              <c16:uniqueId val="{00000001-AC78-4D32-9415-5C03EFA5C0A6}"/>
            </c:ext>
          </c:extLst>
        </c:ser>
        <c:dLbls>
          <c:showLegendKey val="0"/>
          <c:showVal val="1"/>
          <c:showCatName val="0"/>
          <c:showSerName val="0"/>
          <c:showPercent val="0"/>
          <c:showBubbleSize val="0"/>
        </c:dLbls>
        <c:marker val="1"/>
        <c:smooth val="0"/>
        <c:axId val="223072992"/>
        <c:axId val="223071032"/>
      </c:lineChart>
      <c:catAx>
        <c:axId val="22307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s-CO"/>
          </a:p>
        </c:txPr>
        <c:crossAx val="223074952"/>
        <c:crosses val="autoZero"/>
        <c:auto val="1"/>
        <c:lblAlgn val="ctr"/>
        <c:lblOffset val="100"/>
        <c:noMultiLvlLbl val="0"/>
      </c:catAx>
      <c:valAx>
        <c:axId val="223074952"/>
        <c:scaling>
          <c:orientation val="minMax"/>
          <c:max val="130"/>
          <c:min val="1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accent6">
                    <a:lumMod val="60000"/>
                    <a:lumOff val="40000"/>
                  </a:schemeClr>
                </a:solidFill>
                <a:latin typeface="+mn-lt"/>
                <a:ea typeface="+mn-ea"/>
                <a:cs typeface="+mn-cs"/>
              </a:defRPr>
            </a:pPr>
            <a:endParaRPr lang="es-CO"/>
          </a:p>
        </c:txPr>
        <c:crossAx val="223077304"/>
        <c:crosses val="autoZero"/>
        <c:crossBetween val="between"/>
      </c:valAx>
      <c:valAx>
        <c:axId val="223071032"/>
        <c:scaling>
          <c:orientation val="minMax"/>
          <c:max val="7"/>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accent6">
                    <a:lumMod val="60000"/>
                    <a:lumOff val="40000"/>
                  </a:schemeClr>
                </a:solidFill>
                <a:latin typeface="+mn-lt"/>
                <a:ea typeface="+mn-ea"/>
                <a:cs typeface="+mn-cs"/>
              </a:defRPr>
            </a:pPr>
            <a:endParaRPr lang="es-CO"/>
          </a:p>
        </c:txPr>
        <c:crossAx val="223072992"/>
        <c:crosses val="max"/>
        <c:crossBetween val="between"/>
      </c:valAx>
      <c:catAx>
        <c:axId val="223072992"/>
        <c:scaling>
          <c:orientation val="minMax"/>
        </c:scaling>
        <c:delete val="1"/>
        <c:axPos val="b"/>
        <c:numFmt formatCode="General" sourceLinked="1"/>
        <c:majorTickMark val="out"/>
        <c:minorTickMark val="none"/>
        <c:tickLblPos val="nextTo"/>
        <c:crossAx val="2230710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accent6">
        <a:lumMod val="60000"/>
        <a:lumOff val="40000"/>
      </a:schemeClr>
    </a:solidFill>
    <a:ln w="9525" cap="flat" cmpd="sng" algn="ctr">
      <a:noFill/>
      <a:round/>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Hoja6!$C$24</c:f>
              <c:strCache>
                <c:ptCount val="1"/>
                <c:pt idx="0">
                  <c:v>Procesos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Hoja6!$B$25:$B$28</c:f>
              <c:numCache>
                <c:formatCode>General</c:formatCode>
                <c:ptCount val="4"/>
                <c:pt idx="0">
                  <c:v>2017</c:v>
                </c:pt>
                <c:pt idx="1">
                  <c:v>2018</c:v>
                </c:pt>
                <c:pt idx="2">
                  <c:v>2019</c:v>
                </c:pt>
                <c:pt idx="3">
                  <c:v>2020</c:v>
                </c:pt>
              </c:numCache>
            </c:numRef>
          </c:cat>
          <c:val>
            <c:numRef>
              <c:f>Hoja6!$C$25:$C$28</c:f>
              <c:numCache>
                <c:formatCode>General</c:formatCode>
                <c:ptCount val="4"/>
                <c:pt idx="0">
                  <c:v>1852</c:v>
                </c:pt>
                <c:pt idx="1">
                  <c:v>1747</c:v>
                </c:pt>
                <c:pt idx="2">
                  <c:v>5285</c:v>
                </c:pt>
                <c:pt idx="3">
                  <c:v>6677</c:v>
                </c:pt>
              </c:numCache>
            </c:numRef>
          </c:val>
          <c:extLst>
            <c:ext xmlns:c16="http://schemas.microsoft.com/office/drawing/2014/chart" uri="{C3380CC4-5D6E-409C-BE32-E72D297353CC}">
              <c16:uniqueId val="{00000000-CD7D-4EEB-A925-FF4B65A1C1B1}"/>
            </c:ext>
          </c:extLst>
        </c:ser>
        <c:dLbls>
          <c:dLblPos val="outEnd"/>
          <c:showLegendKey val="0"/>
          <c:showVal val="1"/>
          <c:showCatName val="0"/>
          <c:showSerName val="0"/>
          <c:showPercent val="0"/>
          <c:showBubbleSize val="0"/>
        </c:dLbls>
        <c:gapWidth val="219"/>
        <c:overlap val="-27"/>
        <c:axId val="642947872"/>
        <c:axId val="764585328"/>
      </c:barChart>
      <c:lineChart>
        <c:grouping val="standard"/>
        <c:varyColors val="0"/>
        <c:ser>
          <c:idx val="1"/>
          <c:order val="1"/>
          <c:tx>
            <c:strRef>
              <c:f>Hoja6!$D$24</c:f>
              <c:strCache>
                <c:ptCount val="1"/>
                <c:pt idx="0">
                  <c:v>Promedio día</c:v>
                </c:pt>
              </c:strCache>
            </c:strRef>
          </c:tx>
          <c:spPr>
            <a:ln w="28575" cap="rnd">
              <a:solidFill>
                <a:srgbClr val="C00000"/>
              </a:solidFill>
              <a:round/>
            </a:ln>
            <a:effectLst/>
          </c:spPr>
          <c:marker>
            <c:symbol val="none"/>
          </c:marker>
          <c:dLbls>
            <c:spPr>
              <a:solidFill>
                <a:schemeClr val="accent6">
                  <a:lumMod val="5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Hoja6!$D$25:$D$28</c:f>
              <c:numCache>
                <c:formatCode>General</c:formatCode>
                <c:ptCount val="4"/>
                <c:pt idx="0">
                  <c:v>8</c:v>
                </c:pt>
                <c:pt idx="1">
                  <c:v>7</c:v>
                </c:pt>
                <c:pt idx="2">
                  <c:v>22</c:v>
                </c:pt>
                <c:pt idx="3">
                  <c:v>28</c:v>
                </c:pt>
              </c:numCache>
            </c:numRef>
          </c:val>
          <c:smooth val="0"/>
          <c:extLst>
            <c:ext xmlns:c16="http://schemas.microsoft.com/office/drawing/2014/chart" uri="{C3380CC4-5D6E-409C-BE32-E72D297353CC}">
              <c16:uniqueId val="{00000001-CD7D-4EEB-A925-FF4B65A1C1B1}"/>
            </c:ext>
          </c:extLst>
        </c:ser>
        <c:dLbls>
          <c:showLegendKey val="0"/>
          <c:showVal val="1"/>
          <c:showCatName val="0"/>
          <c:showSerName val="0"/>
          <c:showPercent val="0"/>
          <c:showBubbleSize val="0"/>
        </c:dLbls>
        <c:marker val="1"/>
        <c:smooth val="0"/>
        <c:axId val="643064672"/>
        <c:axId val="764586992"/>
      </c:lineChart>
      <c:catAx>
        <c:axId val="64294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CO"/>
          </a:p>
        </c:txPr>
        <c:crossAx val="764585328"/>
        <c:crosses val="autoZero"/>
        <c:auto val="1"/>
        <c:lblAlgn val="ctr"/>
        <c:lblOffset val="100"/>
        <c:noMultiLvlLbl val="0"/>
      </c:catAx>
      <c:valAx>
        <c:axId val="764585328"/>
        <c:scaling>
          <c:orientation val="minMax"/>
          <c:max val="68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40000"/>
                    <a:lumOff val="60000"/>
                  </a:schemeClr>
                </a:solidFill>
                <a:latin typeface="+mn-lt"/>
                <a:ea typeface="+mn-ea"/>
                <a:cs typeface="+mn-cs"/>
              </a:defRPr>
            </a:pPr>
            <a:endParaRPr lang="es-CO"/>
          </a:p>
        </c:txPr>
        <c:crossAx val="642947872"/>
        <c:crosses val="autoZero"/>
        <c:crossBetween val="between"/>
      </c:valAx>
      <c:valAx>
        <c:axId val="764586992"/>
        <c:scaling>
          <c:orientation val="minMax"/>
          <c:max val="5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40000"/>
                    <a:lumOff val="60000"/>
                  </a:schemeClr>
                </a:solidFill>
                <a:latin typeface="+mn-lt"/>
                <a:ea typeface="+mn-ea"/>
                <a:cs typeface="+mn-cs"/>
              </a:defRPr>
            </a:pPr>
            <a:endParaRPr lang="es-CO"/>
          </a:p>
        </c:txPr>
        <c:crossAx val="643064672"/>
        <c:crosses val="max"/>
        <c:crossBetween val="between"/>
      </c:valAx>
      <c:catAx>
        <c:axId val="643064672"/>
        <c:scaling>
          <c:orientation val="minMax"/>
        </c:scaling>
        <c:delete val="1"/>
        <c:axPos val="b"/>
        <c:majorTickMark val="out"/>
        <c:minorTickMark val="none"/>
        <c:tickLblPos val="nextTo"/>
        <c:crossAx val="7645869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40000"/>
        <a:lumOff val="60000"/>
      </a:schemeClr>
    </a:solid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66779859581734E-2"/>
          <c:y val="2.5428331875182269E-2"/>
          <c:w val="0.85071640242385493"/>
          <c:h val="0.7790715841139263"/>
        </c:manualLayout>
      </c:layout>
      <c:barChart>
        <c:barDir val="col"/>
        <c:grouping val="clustered"/>
        <c:varyColors val="0"/>
        <c:ser>
          <c:idx val="0"/>
          <c:order val="0"/>
          <c:tx>
            <c:strRef>
              <c:f>'CONSOLIDA NOTIFOICAIONES'!$N$3</c:f>
              <c:strCache>
                <c:ptCount val="1"/>
                <c:pt idx="0">
                  <c:v>Notificaciones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 NOTIFOICAIONES'!$M$4:$M$8</c:f>
              <c:numCache>
                <c:formatCode>General</c:formatCode>
                <c:ptCount val="5"/>
                <c:pt idx="0">
                  <c:v>2016</c:v>
                </c:pt>
                <c:pt idx="1">
                  <c:v>2017</c:v>
                </c:pt>
                <c:pt idx="2">
                  <c:v>2018</c:v>
                </c:pt>
                <c:pt idx="3">
                  <c:v>2019</c:v>
                </c:pt>
                <c:pt idx="4">
                  <c:v>2020</c:v>
                </c:pt>
              </c:numCache>
            </c:numRef>
          </c:cat>
          <c:val>
            <c:numRef>
              <c:f>'CONSOLIDA NOTIFOICAIONES'!$N$4:$N$8</c:f>
              <c:numCache>
                <c:formatCode>General</c:formatCode>
                <c:ptCount val="5"/>
                <c:pt idx="0">
                  <c:v>73866</c:v>
                </c:pt>
                <c:pt idx="1">
                  <c:v>109168</c:v>
                </c:pt>
                <c:pt idx="2">
                  <c:v>125291</c:v>
                </c:pt>
                <c:pt idx="3">
                  <c:v>116660</c:v>
                </c:pt>
                <c:pt idx="4">
                  <c:v>71754</c:v>
                </c:pt>
              </c:numCache>
            </c:numRef>
          </c:val>
          <c:extLst>
            <c:ext xmlns:c16="http://schemas.microsoft.com/office/drawing/2014/chart" uri="{C3380CC4-5D6E-409C-BE32-E72D297353CC}">
              <c16:uniqueId val="{00000000-4405-41E7-8F55-5BD05B799510}"/>
            </c:ext>
          </c:extLst>
        </c:ser>
        <c:dLbls>
          <c:showLegendKey val="0"/>
          <c:showVal val="1"/>
          <c:showCatName val="0"/>
          <c:showSerName val="0"/>
          <c:showPercent val="0"/>
          <c:showBubbleSize val="0"/>
        </c:dLbls>
        <c:gapWidth val="219"/>
        <c:overlap val="-27"/>
        <c:axId val="477410880"/>
        <c:axId val="472949120"/>
      </c:barChart>
      <c:lineChart>
        <c:grouping val="standard"/>
        <c:varyColors val="0"/>
        <c:ser>
          <c:idx val="1"/>
          <c:order val="1"/>
          <c:tx>
            <c:strRef>
              <c:f>'CONSOLIDA NOTIFOICAIONES'!$O$3</c:f>
              <c:strCache>
                <c:ptCount val="1"/>
                <c:pt idx="0">
                  <c:v>Promedio 
Diario</c:v>
                </c:pt>
              </c:strCache>
            </c:strRef>
          </c:tx>
          <c:spPr>
            <a:ln w="2857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'CONSOLIDA NOTIFOICAIONES'!$O$4:$O$8</c:f>
              <c:numCache>
                <c:formatCode>General</c:formatCode>
                <c:ptCount val="5"/>
                <c:pt idx="0">
                  <c:v>308</c:v>
                </c:pt>
                <c:pt idx="1">
                  <c:v>455</c:v>
                </c:pt>
                <c:pt idx="2">
                  <c:v>522</c:v>
                </c:pt>
                <c:pt idx="3">
                  <c:v>486</c:v>
                </c:pt>
                <c:pt idx="4">
                  <c:v>299</c:v>
                </c:pt>
              </c:numCache>
            </c:numRef>
          </c:val>
          <c:smooth val="0"/>
          <c:extLst>
            <c:ext xmlns:c16="http://schemas.microsoft.com/office/drawing/2014/chart" uri="{C3380CC4-5D6E-409C-BE32-E72D297353CC}">
              <c16:uniqueId val="{00000001-4405-41E7-8F55-5BD05B799510}"/>
            </c:ext>
          </c:extLst>
        </c:ser>
        <c:dLbls>
          <c:showLegendKey val="0"/>
          <c:showVal val="1"/>
          <c:showCatName val="0"/>
          <c:showSerName val="0"/>
          <c:showPercent val="0"/>
          <c:showBubbleSize val="0"/>
        </c:dLbls>
        <c:marker val="1"/>
        <c:smooth val="0"/>
        <c:axId val="478499136"/>
        <c:axId val="472962016"/>
      </c:lineChart>
      <c:catAx>
        <c:axId val="47741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crossAx val="472949120"/>
        <c:crosses val="autoZero"/>
        <c:auto val="1"/>
        <c:lblAlgn val="ctr"/>
        <c:lblOffset val="100"/>
        <c:noMultiLvlLbl val="0"/>
      </c:catAx>
      <c:valAx>
        <c:axId val="4729491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477410880"/>
        <c:crosses val="autoZero"/>
        <c:crossBetween val="between"/>
      </c:valAx>
      <c:valAx>
        <c:axId val="472962016"/>
        <c:scaling>
          <c:orientation val="minMax"/>
          <c:max val="1200"/>
          <c:min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478499136"/>
        <c:crosses val="max"/>
        <c:crossBetween val="between"/>
      </c:valAx>
      <c:catAx>
        <c:axId val="478499136"/>
        <c:scaling>
          <c:orientation val="minMax"/>
        </c:scaling>
        <c:delete val="1"/>
        <c:axPos val="b"/>
        <c:majorTickMark val="out"/>
        <c:minorTickMark val="none"/>
        <c:tickLblPos val="nextTo"/>
        <c:crossAx val="472962016"/>
        <c:crosses val="autoZero"/>
        <c:auto val="1"/>
        <c:lblAlgn val="ctr"/>
        <c:lblOffset val="100"/>
        <c:noMultiLvlLbl val="0"/>
      </c:catAx>
      <c:spPr>
        <a:noFill/>
        <a:ln>
          <a:noFill/>
        </a:ln>
        <a:effectLst/>
      </c:spPr>
    </c:plotArea>
    <c:legend>
      <c:legendPos val="b"/>
      <c:layout>
        <c:manualLayout>
          <c:xMode val="edge"/>
          <c:yMode val="edge"/>
          <c:x val="0.20876280215829798"/>
          <c:y val="0.91951977694053655"/>
          <c:w val="0.60762219632418257"/>
          <c:h val="8.048022305946332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60000"/>
        <a:lumOff val="40000"/>
      </a:schemeClr>
    </a:solid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solidFill>
                <a:latin typeface="+mn-lt"/>
                <a:ea typeface="+mn-ea"/>
                <a:cs typeface="+mn-cs"/>
              </a:defRPr>
            </a:pPr>
            <a:r>
              <a:rPr lang="es-CO" sz="1300" b="1">
                <a:solidFill>
                  <a:schemeClr val="tx1"/>
                </a:solidFill>
              </a:rPr>
              <a:t>Notificación</a:t>
            </a:r>
            <a:r>
              <a:rPr lang="es-CO" sz="1300" b="1" baseline="0">
                <a:solidFill>
                  <a:schemeClr val="tx1"/>
                </a:solidFill>
              </a:rPr>
              <a:t> Personal</a:t>
            </a:r>
            <a:endParaRPr lang="es-CO" sz="1300" b="1">
              <a:solidFill>
                <a:schemeClr val="tx1"/>
              </a:solidFill>
            </a:endParaRPr>
          </a:p>
        </c:rich>
      </c:tx>
      <c:layout>
        <c:manualLayout>
          <c:xMode val="edge"/>
          <c:yMode val="edge"/>
          <c:x val="0.40394444444444455"/>
          <c:y val="0"/>
        </c:manualLayout>
      </c:layout>
      <c:overlay val="0"/>
      <c:spPr>
        <a:noFill/>
        <a:ln>
          <a:noFill/>
        </a:ln>
        <a:effectLst/>
      </c:spPr>
      <c:txPr>
        <a:bodyPr rot="0" spcFirstLastPara="1" vertOverflow="ellipsis" vert="horz" wrap="square" anchor="ctr" anchorCtr="1"/>
        <a:lstStyle/>
        <a:p>
          <a:pPr>
            <a:defRPr sz="1300" b="1" i="0" u="none" strike="noStrike" kern="1200" spc="0" baseline="0">
              <a:solidFill>
                <a:schemeClr val="tx1"/>
              </a:solidFill>
              <a:latin typeface="+mn-lt"/>
              <a:ea typeface="+mn-ea"/>
              <a:cs typeface="+mn-cs"/>
            </a:defRPr>
          </a:pPr>
          <a:endParaRPr lang="es-CO"/>
        </a:p>
      </c:txPr>
    </c:title>
    <c:autoTitleDeleted val="0"/>
    <c:plotArea>
      <c:layout>
        <c:manualLayout>
          <c:layoutTarget val="inner"/>
          <c:xMode val="edge"/>
          <c:yMode val="edge"/>
          <c:x val="8.7413599946178214E-2"/>
          <c:y val="0.19756049372232212"/>
          <c:w val="0.8463475775808863"/>
          <c:h val="0.6149789054819722"/>
        </c:manualLayout>
      </c:layout>
      <c:barChart>
        <c:barDir val="col"/>
        <c:grouping val="clustered"/>
        <c:varyColors val="0"/>
        <c:ser>
          <c:idx val="0"/>
          <c:order val="0"/>
          <c:tx>
            <c:strRef>
              <c:f>'CONSOLIDA NOTIFOICAIONES'!$C$54</c:f>
              <c:strCache>
                <c:ptCount val="1"/>
                <c:pt idx="0">
                  <c:v>Cantidad</c:v>
                </c:pt>
              </c:strCache>
            </c:strRef>
          </c:tx>
          <c:spPr>
            <a:solidFill>
              <a:schemeClr val="accent6">
                <a:lumMod val="50000"/>
              </a:schemeClr>
            </a:solidFill>
            <a:ln>
              <a:noFill/>
            </a:ln>
            <a:effectLst/>
          </c:spPr>
          <c:invertIfNegative val="0"/>
          <c:dLbls>
            <c:dLbl>
              <c:idx val="4"/>
              <c:layout>
                <c:manualLayout>
                  <c:x val="-1.0185067526415994E-16"/>
                  <c:y val="-0.1388888888888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A8-4AC3-A199-B7142E977028}"/>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 NOTIFOICAIONES'!$B$55:$B$59</c:f>
              <c:numCache>
                <c:formatCode>General</c:formatCode>
                <c:ptCount val="5"/>
                <c:pt idx="0">
                  <c:v>2016</c:v>
                </c:pt>
                <c:pt idx="1">
                  <c:v>2017</c:v>
                </c:pt>
                <c:pt idx="2">
                  <c:v>2018</c:v>
                </c:pt>
                <c:pt idx="3">
                  <c:v>2019</c:v>
                </c:pt>
                <c:pt idx="4">
                  <c:v>2020</c:v>
                </c:pt>
              </c:numCache>
            </c:numRef>
          </c:cat>
          <c:val>
            <c:numRef>
              <c:f>'CONSOLIDA NOTIFOICAIONES'!$C$55:$C$59</c:f>
              <c:numCache>
                <c:formatCode>General</c:formatCode>
                <c:ptCount val="5"/>
                <c:pt idx="0">
                  <c:v>62861</c:v>
                </c:pt>
                <c:pt idx="1">
                  <c:v>95420</c:v>
                </c:pt>
                <c:pt idx="2">
                  <c:v>62079</c:v>
                </c:pt>
                <c:pt idx="3">
                  <c:v>46110</c:v>
                </c:pt>
                <c:pt idx="4">
                  <c:v>24817</c:v>
                </c:pt>
              </c:numCache>
            </c:numRef>
          </c:val>
          <c:extLst>
            <c:ext xmlns:c16="http://schemas.microsoft.com/office/drawing/2014/chart" uri="{C3380CC4-5D6E-409C-BE32-E72D297353CC}">
              <c16:uniqueId val="{00000001-B7A8-4AC3-A199-B7142E977028}"/>
            </c:ext>
          </c:extLst>
        </c:ser>
        <c:dLbls>
          <c:showLegendKey val="0"/>
          <c:showVal val="1"/>
          <c:showCatName val="0"/>
          <c:showSerName val="0"/>
          <c:showPercent val="0"/>
          <c:showBubbleSize val="0"/>
        </c:dLbls>
        <c:gapWidth val="219"/>
        <c:overlap val="-27"/>
        <c:axId val="1616381424"/>
        <c:axId val="1083676576"/>
      </c:barChart>
      <c:lineChart>
        <c:grouping val="standard"/>
        <c:varyColors val="0"/>
        <c:ser>
          <c:idx val="1"/>
          <c:order val="1"/>
          <c:tx>
            <c:strRef>
              <c:f>'CONSOLIDA NOTIFOICAIONES'!$D$54</c:f>
              <c:strCache>
                <c:ptCount val="1"/>
                <c:pt idx="0">
                  <c:v>Promedio día</c:v>
                </c:pt>
              </c:strCache>
            </c:strRef>
          </c:tx>
          <c:spPr>
            <a:ln w="28575" cap="rnd">
              <a:solidFill>
                <a:srgbClr val="C00000"/>
              </a:solidFill>
              <a:round/>
            </a:ln>
            <a:effectLst/>
          </c:spPr>
          <c:marker>
            <c:symbol val="none"/>
          </c:marker>
          <c:dLbls>
            <c:dLbl>
              <c:idx val="4"/>
              <c:layout>
                <c:manualLayout>
                  <c:x val="-4.4736220472441045E-2"/>
                  <c:y val="5.5080927384077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A8-4AC3-A199-B7142E97702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'CONSOLIDA NOTIFOICAIONES'!$D$55:$D$59</c:f>
              <c:numCache>
                <c:formatCode>General</c:formatCode>
                <c:ptCount val="5"/>
                <c:pt idx="0">
                  <c:v>262</c:v>
                </c:pt>
                <c:pt idx="1">
                  <c:v>398</c:v>
                </c:pt>
                <c:pt idx="2">
                  <c:v>259</c:v>
                </c:pt>
                <c:pt idx="3">
                  <c:v>192</c:v>
                </c:pt>
                <c:pt idx="4">
                  <c:v>207</c:v>
                </c:pt>
              </c:numCache>
            </c:numRef>
          </c:val>
          <c:smooth val="0"/>
          <c:extLst>
            <c:ext xmlns:c16="http://schemas.microsoft.com/office/drawing/2014/chart" uri="{C3380CC4-5D6E-409C-BE32-E72D297353CC}">
              <c16:uniqueId val="{00000003-B7A8-4AC3-A199-B7142E977028}"/>
            </c:ext>
          </c:extLst>
        </c:ser>
        <c:dLbls>
          <c:showLegendKey val="0"/>
          <c:showVal val="1"/>
          <c:showCatName val="0"/>
          <c:showSerName val="0"/>
          <c:showPercent val="0"/>
          <c:showBubbleSize val="0"/>
        </c:dLbls>
        <c:marker val="1"/>
        <c:smooth val="0"/>
        <c:axId val="1616340624"/>
        <c:axId val="1083677824"/>
      </c:lineChart>
      <c:catAx>
        <c:axId val="16163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CO"/>
          </a:p>
        </c:txPr>
        <c:crossAx val="1083676576"/>
        <c:crosses val="autoZero"/>
        <c:auto val="1"/>
        <c:lblAlgn val="ctr"/>
        <c:lblOffset val="100"/>
        <c:noMultiLvlLbl val="0"/>
      </c:catAx>
      <c:valAx>
        <c:axId val="1083676576"/>
        <c:scaling>
          <c:orientation val="minMax"/>
          <c:max val="97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1616381424"/>
        <c:crosses val="autoZero"/>
        <c:crossBetween val="between"/>
      </c:valAx>
      <c:valAx>
        <c:axId val="1083677824"/>
        <c:scaling>
          <c:orientation val="minMax"/>
          <c:max val="80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1616340624"/>
        <c:crosses val="max"/>
        <c:crossBetween val="between"/>
      </c:valAx>
      <c:catAx>
        <c:axId val="1616340624"/>
        <c:scaling>
          <c:orientation val="minMax"/>
        </c:scaling>
        <c:delete val="1"/>
        <c:axPos val="b"/>
        <c:majorTickMark val="out"/>
        <c:minorTickMark val="none"/>
        <c:tickLblPos val="nextTo"/>
        <c:crossAx val="10836778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60000"/>
        <a:lumOff val="40000"/>
      </a:schemeClr>
    </a:solid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ysClr val="windowText" lastClr="000000"/>
                </a:solidFill>
                <a:latin typeface="+mn-lt"/>
                <a:ea typeface="+mn-ea"/>
                <a:cs typeface="+mn-cs"/>
              </a:defRPr>
            </a:pPr>
            <a:r>
              <a:rPr lang="es-CO" sz="1300" b="1">
                <a:solidFill>
                  <a:sysClr val="windowText" lastClr="000000"/>
                </a:solidFill>
              </a:rPr>
              <a:t>Notificación</a:t>
            </a:r>
            <a:r>
              <a:rPr lang="es-CO" sz="1300" b="1" baseline="0">
                <a:solidFill>
                  <a:sysClr val="windowText" lastClr="000000"/>
                </a:solidFill>
              </a:rPr>
              <a:t> por Correo Electrónico</a:t>
            </a:r>
            <a:endParaRPr lang="es-CO" sz="1300" b="1">
              <a:solidFill>
                <a:sysClr val="windowText" lastClr="000000"/>
              </a:solidFill>
            </a:endParaRPr>
          </a:p>
        </c:rich>
      </c:tx>
      <c:layout>
        <c:manualLayout>
          <c:xMode val="edge"/>
          <c:yMode val="edge"/>
          <c:x val="0.28307633420822403"/>
          <c:y val="0"/>
        </c:manualLayout>
      </c:layout>
      <c:overlay val="0"/>
      <c:spPr>
        <a:noFill/>
        <a:ln>
          <a:noFill/>
        </a:ln>
        <a:effectLst/>
      </c:spPr>
      <c:txPr>
        <a:bodyPr rot="0" spcFirstLastPara="1" vertOverflow="ellipsis" vert="horz" wrap="square" anchor="ctr" anchorCtr="1"/>
        <a:lstStyle/>
        <a:p>
          <a:pPr>
            <a:defRPr sz="1300" b="1" i="0" u="none" strike="noStrike" kern="1200" spc="0" baseline="0">
              <a:solidFill>
                <a:sysClr val="windowText" lastClr="000000"/>
              </a:solidFill>
              <a:latin typeface="+mn-lt"/>
              <a:ea typeface="+mn-ea"/>
              <a:cs typeface="+mn-cs"/>
            </a:defRPr>
          </a:pPr>
          <a:endParaRPr lang="es-CO"/>
        </a:p>
      </c:txPr>
    </c:title>
    <c:autoTitleDeleted val="0"/>
    <c:plotArea>
      <c:layout>
        <c:manualLayout>
          <c:layoutTarget val="inner"/>
          <c:xMode val="edge"/>
          <c:yMode val="edge"/>
          <c:x val="8.5690700986149893E-2"/>
          <c:y val="0.20411706083085812"/>
          <c:w val="0.84937602623137909"/>
          <c:h val="0.60063924669037017"/>
        </c:manualLayout>
      </c:layout>
      <c:barChart>
        <c:barDir val="col"/>
        <c:grouping val="clustered"/>
        <c:varyColors val="0"/>
        <c:ser>
          <c:idx val="0"/>
          <c:order val="0"/>
          <c:tx>
            <c:strRef>
              <c:f>'CONSOLIDA NOTIFOICAIONES'!$C$68</c:f>
              <c:strCache>
                <c:ptCount val="1"/>
                <c:pt idx="0">
                  <c:v>Cantidad</c:v>
                </c:pt>
              </c:strCache>
            </c:strRef>
          </c:tx>
          <c:spPr>
            <a:solidFill>
              <a:schemeClr val="accent6">
                <a:lumMod val="50000"/>
              </a:schemeClr>
            </a:solidFill>
            <a:ln>
              <a:noFill/>
            </a:ln>
            <a:effectLst/>
          </c:spPr>
          <c:invertIfNegative val="0"/>
          <c:dLbls>
            <c:dLbl>
              <c:idx val="0"/>
              <c:layout>
                <c:manualLayout>
                  <c:x val="-2.5462668816039986E-17"/>
                  <c:y val="-0.134259259259259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0E-4767-92F5-33B30F23BFDA}"/>
                </c:ext>
              </c:extLst>
            </c:dLbl>
            <c:dLbl>
              <c:idx val="1"/>
              <c:layout>
                <c:manualLayout>
                  <c:x val="0"/>
                  <c:y val="-0.125000000000000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0E-4767-92F5-33B30F23BFDA}"/>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 NOTIFOICAIONES'!$B$69:$B$73</c:f>
              <c:numCache>
                <c:formatCode>General</c:formatCode>
                <c:ptCount val="5"/>
                <c:pt idx="0">
                  <c:v>2016</c:v>
                </c:pt>
                <c:pt idx="1">
                  <c:v>2017</c:v>
                </c:pt>
                <c:pt idx="2">
                  <c:v>2018</c:v>
                </c:pt>
                <c:pt idx="3">
                  <c:v>2019</c:v>
                </c:pt>
                <c:pt idx="4">
                  <c:v>2020</c:v>
                </c:pt>
              </c:numCache>
            </c:numRef>
          </c:cat>
          <c:val>
            <c:numRef>
              <c:f>'CONSOLIDA NOTIFOICAIONES'!$C$69:$C$73</c:f>
              <c:numCache>
                <c:formatCode>General</c:formatCode>
                <c:ptCount val="5"/>
                <c:pt idx="0">
                  <c:v>11005</c:v>
                </c:pt>
                <c:pt idx="1">
                  <c:v>13748</c:v>
                </c:pt>
                <c:pt idx="2">
                  <c:v>63212</c:v>
                </c:pt>
                <c:pt idx="3">
                  <c:v>70550</c:v>
                </c:pt>
                <c:pt idx="4">
                  <c:v>46937</c:v>
                </c:pt>
              </c:numCache>
            </c:numRef>
          </c:val>
          <c:extLst>
            <c:ext xmlns:c16="http://schemas.microsoft.com/office/drawing/2014/chart" uri="{C3380CC4-5D6E-409C-BE32-E72D297353CC}">
              <c16:uniqueId val="{00000002-930E-4767-92F5-33B30F23BFDA}"/>
            </c:ext>
          </c:extLst>
        </c:ser>
        <c:dLbls>
          <c:showLegendKey val="0"/>
          <c:showVal val="1"/>
          <c:showCatName val="0"/>
          <c:showSerName val="0"/>
          <c:showPercent val="0"/>
          <c:showBubbleSize val="0"/>
        </c:dLbls>
        <c:gapWidth val="219"/>
        <c:overlap val="-27"/>
        <c:axId val="1087927616"/>
        <c:axId val="1295860016"/>
      </c:barChart>
      <c:lineChart>
        <c:grouping val="standard"/>
        <c:varyColors val="0"/>
        <c:ser>
          <c:idx val="1"/>
          <c:order val="1"/>
          <c:tx>
            <c:strRef>
              <c:f>'CONSOLIDA NOTIFOICAIONES'!$D$68</c:f>
              <c:strCache>
                <c:ptCount val="1"/>
                <c:pt idx="0">
                  <c:v>Promedio día</c:v>
                </c:pt>
              </c:strCache>
            </c:strRef>
          </c:tx>
          <c:spPr>
            <a:ln w="28575" cap="rnd">
              <a:solidFill>
                <a:srgbClr val="C00000"/>
              </a:solidFill>
              <a:round/>
            </a:ln>
            <a:effectLst/>
          </c:spPr>
          <c:marker>
            <c:symbol val="none"/>
          </c:marker>
          <c:dLbls>
            <c:dLbl>
              <c:idx val="0"/>
              <c:layout>
                <c:manualLayout>
                  <c:x val="-3.7694444444444447E-2"/>
                  <c:y val="-3.2882035578885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0E-4767-92F5-33B30F23BFDA}"/>
                </c:ext>
              </c:extLst>
            </c:dLbl>
            <c:dLbl>
              <c:idx val="1"/>
              <c:layout>
                <c:manualLayout>
                  <c:x val="-3.4916666666666721E-2"/>
                  <c:y val="-3.2882035578885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0E-4767-92F5-33B30F23BFDA}"/>
                </c:ext>
              </c:extLst>
            </c:dLbl>
            <c:dLbl>
              <c:idx val="4"/>
              <c:layout>
                <c:manualLayout>
                  <c:x val="-4.4736220472441045E-2"/>
                  <c:y val="4.5821668124817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0E-4767-92F5-33B30F23BFD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'CONSOLIDA NOTIFOICAIONES'!$D$69:$D$73</c:f>
              <c:numCache>
                <c:formatCode>General</c:formatCode>
                <c:ptCount val="5"/>
                <c:pt idx="0">
                  <c:v>46</c:v>
                </c:pt>
                <c:pt idx="1">
                  <c:v>57</c:v>
                </c:pt>
                <c:pt idx="2">
                  <c:v>263</c:v>
                </c:pt>
                <c:pt idx="3">
                  <c:v>294</c:v>
                </c:pt>
                <c:pt idx="4">
                  <c:v>391</c:v>
                </c:pt>
              </c:numCache>
            </c:numRef>
          </c:val>
          <c:smooth val="0"/>
          <c:extLst>
            <c:ext xmlns:c16="http://schemas.microsoft.com/office/drawing/2014/chart" uri="{C3380CC4-5D6E-409C-BE32-E72D297353CC}">
              <c16:uniqueId val="{00000006-930E-4767-92F5-33B30F23BFDA}"/>
            </c:ext>
          </c:extLst>
        </c:ser>
        <c:dLbls>
          <c:showLegendKey val="0"/>
          <c:showVal val="1"/>
          <c:showCatName val="0"/>
          <c:showSerName val="0"/>
          <c:showPercent val="0"/>
          <c:showBubbleSize val="0"/>
        </c:dLbls>
        <c:marker val="1"/>
        <c:smooth val="0"/>
        <c:axId val="1084114368"/>
        <c:axId val="1295860848"/>
      </c:lineChart>
      <c:catAx>
        <c:axId val="108792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crossAx val="1295860016"/>
        <c:crosses val="autoZero"/>
        <c:auto val="1"/>
        <c:lblAlgn val="ctr"/>
        <c:lblOffset val="100"/>
        <c:noMultiLvlLbl val="0"/>
      </c:catAx>
      <c:valAx>
        <c:axId val="1295860016"/>
        <c:scaling>
          <c:orientation val="minMax"/>
          <c:max val="720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1087927616"/>
        <c:crosses val="autoZero"/>
        <c:crossBetween val="between"/>
      </c:valAx>
      <c:valAx>
        <c:axId val="1295860848"/>
        <c:scaling>
          <c:orientation val="minMax"/>
          <c:max val="8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1084114368"/>
        <c:crosses val="max"/>
        <c:crossBetween val="between"/>
      </c:valAx>
      <c:catAx>
        <c:axId val="1084114368"/>
        <c:scaling>
          <c:orientation val="minMax"/>
        </c:scaling>
        <c:delete val="1"/>
        <c:axPos val="b"/>
        <c:majorTickMark val="out"/>
        <c:minorTickMark val="none"/>
        <c:tickLblPos val="nextTo"/>
        <c:crossAx val="12958608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60000"/>
        <a:lumOff val="40000"/>
      </a:schemeClr>
    </a:solid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bestFit"/>
          <c:showLegendKey val="0"/>
          <c:showVal val="1"/>
          <c:showCatName val="0"/>
          <c:showSerName val="0"/>
          <c:showPercent val="0"/>
          <c:showBubbleSize val="0"/>
          <c:showLeaderLines val="0"/>
        </c:dLbls>
      </c:pie3DChart>
      <c:spPr>
        <a:noFill/>
        <a:ln w="25400">
          <a:noFill/>
        </a:ln>
        <a:effectLst/>
      </c:spPr>
    </c:plotArea>
    <c:plotVisOnly val="1"/>
    <c:dispBlanksAs val="gap"/>
    <c:showDLblsOverMax val="0"/>
  </c:chart>
  <c:spPr>
    <a:solidFill>
      <a:schemeClr val="accent6">
        <a:lumMod val="60000"/>
        <a:lumOff val="40000"/>
      </a:schemeClr>
    </a:solidFill>
    <a:ln w="9525" cap="flat" cmpd="sng" algn="ctr">
      <a:no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0B2-479E-A122-64AFEEDA06D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0B2-479E-A122-64AFEEDA06D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0B2-479E-A122-64AFEEDA06D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0B2-479E-A122-64AFEEDA06D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0B2-479E-A122-64AFEEDA06D2}"/>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0B2-479E-A122-64AFEEDA06D2}"/>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D0B2-479E-A122-64AFEEDA06D2}"/>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D0B2-479E-A122-64AFEEDA06D2}"/>
              </c:ext>
            </c:extLst>
          </c:dPt>
          <c:dLbls>
            <c:dLbl>
              <c:idx val="0"/>
              <c:layout>
                <c:manualLayout>
                  <c:x val="1.6943312596135483E-2"/>
                  <c:y val="2.1493067554911403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0B2-479E-A122-64AFEEDA06D2}"/>
                </c:ext>
              </c:extLst>
            </c:dLbl>
            <c:dLbl>
              <c:idx val="1"/>
              <c:layout>
                <c:manualLayout>
                  <c:x val="5.6371148839686504E-2"/>
                  <c:y val="-1.3742024294951228E-4"/>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0B2-479E-A122-64AFEEDA06D2}"/>
                </c:ext>
              </c:extLst>
            </c:dLbl>
            <c:dLbl>
              <c:idx val="7"/>
              <c:layout>
                <c:manualLayout>
                  <c:x val="1.5306138892760942E-2"/>
                  <c:y val="1.0746533777455701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0B2-479E-A122-64AFEEDA06D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Hoja1!$A$15:$A$22</c:f>
              <c:numCache>
                <c:formatCode>"Juzgado"\ 0\ "Control Garantías"</c:formatCode>
                <c:ptCount val="8"/>
                <c:pt idx="0">
                  <c:v>1</c:v>
                </c:pt>
                <c:pt idx="1">
                  <c:v>2</c:v>
                </c:pt>
                <c:pt idx="2">
                  <c:v>3</c:v>
                </c:pt>
                <c:pt idx="3">
                  <c:v>4</c:v>
                </c:pt>
                <c:pt idx="4">
                  <c:v>5</c:v>
                </c:pt>
                <c:pt idx="5">
                  <c:v>6</c:v>
                </c:pt>
                <c:pt idx="6">
                  <c:v>7</c:v>
                </c:pt>
                <c:pt idx="7">
                  <c:v>8</c:v>
                </c:pt>
              </c:numCache>
            </c:numRef>
          </c:cat>
          <c:val>
            <c:numRef>
              <c:f>Hoja1!$F$15:$F$22</c:f>
              <c:numCache>
                <c:formatCode>General</c:formatCode>
                <c:ptCount val="8"/>
                <c:pt idx="0">
                  <c:v>454</c:v>
                </c:pt>
                <c:pt idx="1">
                  <c:v>475</c:v>
                </c:pt>
                <c:pt idx="2">
                  <c:v>464</c:v>
                </c:pt>
                <c:pt idx="3">
                  <c:v>436</c:v>
                </c:pt>
                <c:pt idx="4">
                  <c:v>441</c:v>
                </c:pt>
                <c:pt idx="5">
                  <c:v>495</c:v>
                </c:pt>
                <c:pt idx="6">
                  <c:v>420</c:v>
                </c:pt>
                <c:pt idx="7">
                  <c:v>457</c:v>
                </c:pt>
              </c:numCache>
            </c:numRef>
          </c:val>
          <c:extLst>
            <c:ext xmlns:c16="http://schemas.microsoft.com/office/drawing/2014/chart" uri="{C3380CC4-5D6E-409C-BE32-E72D297353CC}">
              <c16:uniqueId val="{00000010-D0B2-479E-A122-64AFEEDA06D2}"/>
            </c:ext>
          </c:extLst>
        </c:ser>
        <c:dLbls>
          <c:dLblPos val="bestFit"/>
          <c:showLegendKey val="0"/>
          <c:showVal val="1"/>
          <c:showCatName val="0"/>
          <c:showSerName val="0"/>
          <c:showPercent val="0"/>
          <c:showBubbleSize val="0"/>
          <c:showLeaderLines val="1"/>
        </c:dLbls>
      </c:pie3DChart>
      <c:spPr>
        <a:solidFill>
          <a:schemeClr val="accent6">
            <a:lumMod val="60000"/>
            <a:lumOff val="40000"/>
          </a:schemeClr>
        </a:solidFill>
        <a:ln>
          <a:noFill/>
        </a:ln>
        <a:effectLst/>
      </c:spPr>
    </c:plotArea>
    <c:plotVisOnly val="1"/>
    <c:dispBlanksAs val="gap"/>
    <c:showDLblsOverMax val="0"/>
  </c:chart>
  <c:spPr>
    <a:solidFill>
      <a:schemeClr val="accent6">
        <a:lumMod val="60000"/>
        <a:lumOff val="40000"/>
      </a:schemeClr>
    </a:solid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66162060471197E-2"/>
          <c:y val="5.6132563605119055E-2"/>
          <c:w val="0.8736207998362957"/>
          <c:h val="0.75089311181253082"/>
        </c:manualLayout>
      </c:layout>
      <c:barChart>
        <c:barDir val="col"/>
        <c:grouping val="clustered"/>
        <c:varyColors val="0"/>
        <c:ser>
          <c:idx val="0"/>
          <c:order val="0"/>
          <c:tx>
            <c:strRef>
              <c:f>PROCESOS!$I$11</c:f>
              <c:strCache>
                <c:ptCount val="1"/>
                <c:pt idx="0">
                  <c:v>Total</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PROCESOS!$H$12:$H$17</c:f>
              <c:numCache>
                <c:formatCode>General</c:formatCode>
                <c:ptCount val="6"/>
                <c:pt idx="0">
                  <c:v>2015</c:v>
                </c:pt>
                <c:pt idx="1">
                  <c:v>2016</c:v>
                </c:pt>
                <c:pt idx="2">
                  <c:v>2017</c:v>
                </c:pt>
                <c:pt idx="3">
                  <c:v>2018</c:v>
                </c:pt>
                <c:pt idx="4">
                  <c:v>2019</c:v>
                </c:pt>
                <c:pt idx="5">
                  <c:v>2020</c:v>
                </c:pt>
              </c:numCache>
            </c:numRef>
          </c:cat>
          <c:val>
            <c:numRef>
              <c:f>PROCESOS!$I$12:$I$17</c:f>
              <c:numCache>
                <c:formatCode>General</c:formatCode>
                <c:ptCount val="6"/>
                <c:pt idx="0">
                  <c:v>2223</c:v>
                </c:pt>
                <c:pt idx="1">
                  <c:v>2394</c:v>
                </c:pt>
                <c:pt idx="2">
                  <c:v>2580</c:v>
                </c:pt>
                <c:pt idx="3">
                  <c:v>2274</c:v>
                </c:pt>
                <c:pt idx="4">
                  <c:v>2227</c:v>
                </c:pt>
                <c:pt idx="5">
                  <c:v>1554</c:v>
                </c:pt>
              </c:numCache>
            </c:numRef>
          </c:val>
          <c:extLst>
            <c:ext xmlns:c16="http://schemas.microsoft.com/office/drawing/2014/chart" uri="{C3380CC4-5D6E-409C-BE32-E72D297353CC}">
              <c16:uniqueId val="{00000000-DF6E-491F-BE1C-E5EF24DC5EE8}"/>
            </c:ext>
          </c:extLst>
        </c:ser>
        <c:dLbls>
          <c:dLblPos val="ctr"/>
          <c:showLegendKey val="0"/>
          <c:showVal val="1"/>
          <c:showCatName val="0"/>
          <c:showSerName val="0"/>
          <c:showPercent val="0"/>
          <c:showBubbleSize val="0"/>
        </c:dLbls>
        <c:gapWidth val="219"/>
        <c:overlap val="-27"/>
        <c:axId val="201545032"/>
        <c:axId val="199352168"/>
      </c:barChart>
      <c:lineChart>
        <c:grouping val="standard"/>
        <c:varyColors val="0"/>
        <c:ser>
          <c:idx val="1"/>
          <c:order val="1"/>
          <c:tx>
            <c:strRef>
              <c:f>PROCESOS!$J$11</c:f>
              <c:strCache>
                <c:ptCount val="1"/>
                <c:pt idx="0">
                  <c:v>Promedio Diario</c:v>
                </c:pt>
              </c:strCache>
            </c:strRef>
          </c:tx>
          <c:spPr>
            <a:ln w="28575" cap="rnd">
              <a:solidFill>
                <a:srgbClr val="FF0000"/>
              </a:solidFill>
              <a:round/>
            </a:ln>
            <a:effectLst/>
          </c:spPr>
          <c:marker>
            <c:symbol val="none"/>
          </c:marker>
          <c:dLbls>
            <c:dLbl>
              <c:idx val="0"/>
              <c:layout>
                <c:manualLayout>
                  <c:x val="-3.6290201472776687E-2"/>
                  <c:y val="-4.8648221791103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6E-491F-BE1C-E5EF24DC5EE8}"/>
                </c:ext>
              </c:extLst>
            </c:dLbl>
            <c:dLbl>
              <c:idx val="1"/>
              <c:layout>
                <c:manualLayout>
                  <c:x val="-3.6290201472776687E-2"/>
                  <c:y val="-4.8648221791103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6E-491F-BE1C-E5EF24DC5EE8}"/>
                </c:ext>
              </c:extLst>
            </c:dLbl>
            <c:dLbl>
              <c:idx val="2"/>
              <c:layout>
                <c:manualLayout>
                  <c:x val="-3.6290201472776687E-2"/>
                  <c:y val="-6.3616905419134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6E-491F-BE1C-E5EF24DC5EE8}"/>
                </c:ext>
              </c:extLst>
            </c:dLbl>
            <c:dLbl>
              <c:idx val="3"/>
              <c:layout>
                <c:manualLayout>
                  <c:x val="-3.6290201472776687E-2"/>
                  <c:y val="-4.8648221791103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6E-491F-BE1C-E5EF24DC5EE8}"/>
                </c:ext>
              </c:extLst>
            </c:dLbl>
            <c:dLbl>
              <c:idx val="4"/>
              <c:layout>
                <c:manualLayout>
                  <c:x val="-3.6290201472776687E-2"/>
                  <c:y val="-4.8648221791103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6E-491F-BE1C-E5EF24DC5EE8}"/>
                </c:ext>
              </c:extLst>
            </c:dLbl>
            <c:dLbl>
              <c:idx val="5"/>
              <c:layout>
                <c:manualLayout>
                  <c:x val="-2.7201752821378971E-2"/>
                  <c:y val="-2.9937367256063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6E-491F-BE1C-E5EF24DC5EE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PROCESOS!$J$12:$J$17</c:f>
              <c:numCache>
                <c:formatCode>General</c:formatCode>
                <c:ptCount val="6"/>
                <c:pt idx="0">
                  <c:v>10</c:v>
                </c:pt>
                <c:pt idx="1">
                  <c:v>10</c:v>
                </c:pt>
                <c:pt idx="2">
                  <c:v>11</c:v>
                </c:pt>
                <c:pt idx="3">
                  <c:v>10</c:v>
                </c:pt>
                <c:pt idx="4">
                  <c:v>10</c:v>
                </c:pt>
                <c:pt idx="5">
                  <c:v>6</c:v>
                </c:pt>
              </c:numCache>
            </c:numRef>
          </c:val>
          <c:smooth val="0"/>
          <c:extLst>
            <c:ext xmlns:c16="http://schemas.microsoft.com/office/drawing/2014/chart" uri="{C3380CC4-5D6E-409C-BE32-E72D297353CC}">
              <c16:uniqueId val="{00000001-DF6E-491F-BE1C-E5EF24DC5EE8}"/>
            </c:ext>
          </c:extLst>
        </c:ser>
        <c:dLbls>
          <c:dLblPos val="ctr"/>
          <c:showLegendKey val="0"/>
          <c:showVal val="1"/>
          <c:showCatName val="0"/>
          <c:showSerName val="0"/>
          <c:showPercent val="0"/>
          <c:showBubbleSize val="0"/>
        </c:dLbls>
        <c:marker val="1"/>
        <c:smooth val="0"/>
        <c:axId val="202542416"/>
        <c:axId val="202547512"/>
      </c:lineChart>
      <c:catAx>
        <c:axId val="20154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s-CO"/>
          </a:p>
        </c:txPr>
        <c:crossAx val="199352168"/>
        <c:crosses val="autoZero"/>
        <c:auto val="1"/>
        <c:lblAlgn val="ctr"/>
        <c:lblOffset val="100"/>
        <c:noMultiLvlLbl val="0"/>
      </c:catAx>
      <c:valAx>
        <c:axId val="199352168"/>
        <c:scaling>
          <c:orientation val="minMax"/>
          <c:max val="26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201545032"/>
        <c:crosses val="autoZero"/>
        <c:crossBetween val="between"/>
      </c:valAx>
      <c:valAx>
        <c:axId val="202547512"/>
        <c:scaling>
          <c:orientation val="minMax"/>
          <c:max val="20"/>
          <c:min val="2"/>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202542416"/>
        <c:crosses val="max"/>
        <c:crossBetween val="between"/>
      </c:valAx>
      <c:catAx>
        <c:axId val="202542416"/>
        <c:scaling>
          <c:orientation val="minMax"/>
        </c:scaling>
        <c:delete val="1"/>
        <c:axPos val="b"/>
        <c:majorTickMark val="out"/>
        <c:minorTickMark val="none"/>
        <c:tickLblPos val="nextTo"/>
        <c:crossAx val="202547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s-CO"/>
        </a:p>
      </c:txPr>
    </c:legend>
    <c:plotVisOnly val="1"/>
    <c:dispBlanksAs val="gap"/>
    <c:showDLblsOverMax val="0"/>
  </c:chart>
  <c:spPr>
    <a:solidFill>
      <a:schemeClr val="accent6">
        <a:lumMod val="60000"/>
        <a:lumOff val="40000"/>
      </a:schemeClr>
    </a:solidFill>
    <a:ln w="9525" cap="flat" cmpd="sng" algn="ctr">
      <a:no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26225830719875E-2"/>
          <c:y val="6.0148446538278222E-2"/>
          <c:w val="0.88299735311712879"/>
          <c:h val="0.65549449816088701"/>
        </c:manualLayout>
      </c:layout>
      <c:barChart>
        <c:barDir val="col"/>
        <c:grouping val="clustered"/>
        <c:varyColors val="0"/>
        <c:ser>
          <c:idx val="0"/>
          <c:order val="0"/>
          <c:tx>
            <c:strRef>
              <c:f>PROCESOS!$J$40</c:f>
              <c:strCache>
                <c:ptCount val="1"/>
                <c:pt idx="0">
                  <c:v>Total</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PROCESOS!$I$41:$I$46</c:f>
              <c:numCache>
                <c:formatCode>General</c:formatCode>
                <c:ptCount val="6"/>
                <c:pt idx="0">
                  <c:v>2015</c:v>
                </c:pt>
                <c:pt idx="1">
                  <c:v>2016</c:v>
                </c:pt>
                <c:pt idx="2">
                  <c:v>2017</c:v>
                </c:pt>
                <c:pt idx="3">
                  <c:v>2018</c:v>
                </c:pt>
                <c:pt idx="4">
                  <c:v>2019</c:v>
                </c:pt>
                <c:pt idx="5">
                  <c:v>2020</c:v>
                </c:pt>
              </c:numCache>
            </c:numRef>
          </c:cat>
          <c:val>
            <c:numRef>
              <c:f>PROCESOS!$J$41:$J$46</c:f>
              <c:numCache>
                <c:formatCode>General</c:formatCode>
                <c:ptCount val="6"/>
                <c:pt idx="0">
                  <c:v>526</c:v>
                </c:pt>
                <c:pt idx="1">
                  <c:v>679</c:v>
                </c:pt>
                <c:pt idx="2">
                  <c:v>708</c:v>
                </c:pt>
                <c:pt idx="3">
                  <c:v>616</c:v>
                </c:pt>
                <c:pt idx="4">
                  <c:v>586</c:v>
                </c:pt>
                <c:pt idx="5">
                  <c:v>269</c:v>
                </c:pt>
              </c:numCache>
            </c:numRef>
          </c:val>
          <c:extLst>
            <c:ext xmlns:c16="http://schemas.microsoft.com/office/drawing/2014/chart" uri="{C3380CC4-5D6E-409C-BE32-E72D297353CC}">
              <c16:uniqueId val="{00000000-8B23-400A-A36C-ECDDECFBFDFB}"/>
            </c:ext>
          </c:extLst>
        </c:ser>
        <c:dLbls>
          <c:showLegendKey val="0"/>
          <c:showVal val="1"/>
          <c:showCatName val="0"/>
          <c:showSerName val="0"/>
          <c:showPercent val="0"/>
          <c:showBubbleSize val="0"/>
        </c:dLbls>
        <c:gapWidth val="219"/>
        <c:overlap val="-27"/>
        <c:axId val="202544768"/>
        <c:axId val="202541632"/>
      </c:barChart>
      <c:lineChart>
        <c:grouping val="standard"/>
        <c:varyColors val="0"/>
        <c:ser>
          <c:idx val="1"/>
          <c:order val="1"/>
          <c:tx>
            <c:strRef>
              <c:f>PROCESOS!$K$40</c:f>
              <c:strCache>
                <c:ptCount val="1"/>
                <c:pt idx="0">
                  <c:v>Promedio Diario</c:v>
                </c:pt>
              </c:strCache>
            </c:strRef>
          </c:tx>
          <c:spPr>
            <a:ln w="28575" cap="rnd">
              <a:solidFill>
                <a:srgbClr val="FF0000"/>
              </a:solidFill>
              <a:round/>
            </a:ln>
            <a:effectLst/>
          </c:spPr>
          <c:marker>
            <c:symbol val="none"/>
          </c:marker>
          <c:dLbls>
            <c:dLbl>
              <c:idx val="0"/>
              <c:layout>
                <c:manualLayout>
                  <c:x val="-3.3430430747151699E-2"/>
                  <c:y val="-5.4680405943889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23-400A-A36C-ECDDECFBFDFB}"/>
                </c:ext>
              </c:extLst>
            </c:dLbl>
            <c:dLbl>
              <c:idx val="1"/>
              <c:layout>
                <c:manualLayout>
                  <c:x val="-2.4515649214577957E-2"/>
                  <c:y val="-7.6552568321445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23-400A-A36C-ECDDECFBFDFB}"/>
                </c:ext>
              </c:extLst>
            </c:dLbl>
            <c:dLbl>
              <c:idx val="2"/>
              <c:layout>
                <c:manualLayout>
                  <c:x val="-2.4515649214577915E-2"/>
                  <c:y val="-7.6552568321445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23-400A-A36C-ECDDECFBFDFB}"/>
                </c:ext>
              </c:extLst>
            </c:dLbl>
            <c:dLbl>
              <c:idx val="3"/>
              <c:layout>
                <c:manualLayout>
                  <c:x val="-2.8973039980864725E-2"/>
                  <c:y val="-7.6552568321445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23-400A-A36C-ECDDECFBFDFB}"/>
                </c:ext>
              </c:extLst>
            </c:dLbl>
            <c:dLbl>
              <c:idx val="4"/>
              <c:layout>
                <c:manualLayout>
                  <c:x val="-2.4515649214577915E-2"/>
                  <c:y val="-7.6552568321445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23-400A-A36C-ECDDECFBFDFB}"/>
                </c:ext>
              </c:extLst>
            </c:dLbl>
            <c:dLbl>
              <c:idx val="5"/>
              <c:layout>
                <c:manualLayout>
                  <c:x val="-2.8973039980864809E-2"/>
                  <c:y val="-6.5616487132667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23-400A-A36C-ECDDECFBFDFB}"/>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lumMod val="40000"/>
                        <a:lumOff val="60000"/>
                      </a:schemeClr>
                    </a:solidFill>
                    <a:latin typeface="Verdana" panose="020B0604030504040204" pitchFamily="34" charset="0"/>
                    <a:ea typeface="Verdana" panose="020B0604030504040204" pitchFamily="34" charset="0"/>
                    <a:cs typeface="Verdan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PROCESOS!$K$41:$K$46</c:f>
              <c:numCache>
                <c:formatCode>General</c:formatCode>
                <c:ptCount val="6"/>
                <c:pt idx="0">
                  <c:v>2</c:v>
                </c:pt>
                <c:pt idx="1">
                  <c:v>3</c:v>
                </c:pt>
                <c:pt idx="2">
                  <c:v>3</c:v>
                </c:pt>
                <c:pt idx="3">
                  <c:v>3</c:v>
                </c:pt>
                <c:pt idx="4">
                  <c:v>3</c:v>
                </c:pt>
                <c:pt idx="5">
                  <c:v>1</c:v>
                </c:pt>
              </c:numCache>
            </c:numRef>
          </c:val>
          <c:smooth val="0"/>
          <c:extLst>
            <c:ext xmlns:c16="http://schemas.microsoft.com/office/drawing/2014/chart" uri="{C3380CC4-5D6E-409C-BE32-E72D297353CC}">
              <c16:uniqueId val="{00000001-8B23-400A-A36C-ECDDECFBFDFB}"/>
            </c:ext>
          </c:extLst>
        </c:ser>
        <c:dLbls>
          <c:showLegendKey val="0"/>
          <c:showVal val="1"/>
          <c:showCatName val="0"/>
          <c:showSerName val="0"/>
          <c:showPercent val="0"/>
          <c:showBubbleSize val="0"/>
        </c:dLbls>
        <c:marker val="1"/>
        <c:smooth val="0"/>
        <c:axId val="202540456"/>
        <c:axId val="202542024"/>
      </c:lineChart>
      <c:catAx>
        <c:axId val="20254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202541632"/>
        <c:crosses val="autoZero"/>
        <c:auto val="1"/>
        <c:lblAlgn val="ctr"/>
        <c:lblOffset val="100"/>
        <c:noMultiLvlLbl val="0"/>
      </c:catAx>
      <c:valAx>
        <c:axId val="202541632"/>
        <c:scaling>
          <c:orientation val="minMax"/>
          <c:max val="73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202544768"/>
        <c:crosses val="autoZero"/>
        <c:crossBetween val="between"/>
      </c:valAx>
      <c:valAx>
        <c:axId val="202542024"/>
        <c:scaling>
          <c:orientation val="minMax"/>
          <c:max val="1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202540456"/>
        <c:crosses val="max"/>
        <c:crossBetween val="between"/>
      </c:valAx>
      <c:catAx>
        <c:axId val="202540456"/>
        <c:scaling>
          <c:orientation val="minMax"/>
        </c:scaling>
        <c:delete val="1"/>
        <c:axPos val="b"/>
        <c:numFmt formatCode="General" sourceLinked="1"/>
        <c:majorTickMark val="out"/>
        <c:minorTickMark val="none"/>
        <c:tickLblPos val="nextTo"/>
        <c:crossAx val="202542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accent6">
        <a:lumMod val="60000"/>
        <a:lumOff val="40000"/>
      </a:schemeClr>
    </a:solidFill>
    <a:ln w="9525" cap="flat" cmpd="sng" algn="ctr">
      <a:noFill/>
      <a:round/>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Recuperado_Hoja1!$L$48</c:f>
              <c:strCache>
                <c:ptCount val="1"/>
                <c:pt idx="0">
                  <c:v>Reparto Total</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Recuperado_Hoja1!$K$49:$K$51</c:f>
              <c:strCache>
                <c:ptCount val="3"/>
                <c:pt idx="0">
                  <c:v>Juzgado 1 Penal Mpal de Conocimiento</c:v>
                </c:pt>
                <c:pt idx="1">
                  <c:v>Juzgado 2 Penal Mpal de Conocimiento</c:v>
                </c:pt>
                <c:pt idx="2">
                  <c:v>Juzgado 3 Penal Mpal de Conocimiento</c:v>
                </c:pt>
              </c:strCache>
            </c:strRef>
          </c:cat>
          <c:val>
            <c:numRef>
              <c:f>Recuperado_Hoja1!$L$49:$L$51</c:f>
              <c:numCache>
                <c:formatCode>General</c:formatCode>
                <c:ptCount val="3"/>
                <c:pt idx="0">
                  <c:v>90</c:v>
                </c:pt>
                <c:pt idx="1">
                  <c:v>91</c:v>
                </c:pt>
                <c:pt idx="2">
                  <c:v>88</c:v>
                </c:pt>
              </c:numCache>
            </c:numRef>
          </c:val>
          <c:extLst>
            <c:ext xmlns:c16="http://schemas.microsoft.com/office/drawing/2014/chart" uri="{C3380CC4-5D6E-409C-BE32-E72D297353CC}">
              <c16:uniqueId val="{00000000-057F-4B2D-B578-01E9E8216325}"/>
            </c:ext>
          </c:extLst>
        </c:ser>
        <c:dLbls>
          <c:showLegendKey val="0"/>
          <c:showVal val="1"/>
          <c:showCatName val="0"/>
          <c:showSerName val="0"/>
          <c:showPercent val="0"/>
          <c:showBubbleSize val="0"/>
        </c:dLbls>
        <c:gapWidth val="219"/>
        <c:overlap val="-27"/>
        <c:axId val="202546336"/>
        <c:axId val="202547904"/>
      </c:barChart>
      <c:lineChart>
        <c:grouping val="standard"/>
        <c:varyColors val="0"/>
        <c:ser>
          <c:idx val="1"/>
          <c:order val="1"/>
          <c:tx>
            <c:strRef>
              <c:f>Recuperado_Hoja1!$M$48</c:f>
              <c:strCache>
                <c:ptCount val="1"/>
                <c:pt idx="0">
                  <c:v>Promedio Semanal</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Recuperado_Hoja1!$M$49:$M$51</c:f>
              <c:numCache>
                <c:formatCode>General</c:formatCode>
                <c:ptCount val="3"/>
                <c:pt idx="0">
                  <c:v>2</c:v>
                </c:pt>
                <c:pt idx="1">
                  <c:v>2</c:v>
                </c:pt>
                <c:pt idx="2">
                  <c:v>2</c:v>
                </c:pt>
              </c:numCache>
            </c:numRef>
          </c:val>
          <c:smooth val="0"/>
          <c:extLst>
            <c:ext xmlns:c16="http://schemas.microsoft.com/office/drawing/2014/chart" uri="{C3380CC4-5D6E-409C-BE32-E72D297353CC}">
              <c16:uniqueId val="{00000001-057F-4B2D-B578-01E9E8216325}"/>
            </c:ext>
          </c:extLst>
        </c:ser>
        <c:dLbls>
          <c:showLegendKey val="0"/>
          <c:showVal val="1"/>
          <c:showCatName val="0"/>
          <c:showSerName val="0"/>
          <c:showPercent val="0"/>
          <c:showBubbleSize val="0"/>
        </c:dLbls>
        <c:marker val="1"/>
        <c:smooth val="0"/>
        <c:axId val="202545944"/>
        <c:axId val="202545160"/>
      </c:lineChart>
      <c:catAx>
        <c:axId val="202546336"/>
        <c:scaling>
          <c:orientation val="minMax"/>
        </c:scaling>
        <c:delete val="0"/>
        <c:axPos val="b"/>
        <c:numFmt formatCode="General" sourceLinked="1"/>
        <c:majorTickMark val="none"/>
        <c:minorTickMark val="none"/>
        <c:tickLblPos val="nextTo"/>
        <c:spPr>
          <a:solidFill>
            <a:schemeClr val="accent6">
              <a:lumMod val="60000"/>
              <a:lumOff val="40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202547904"/>
        <c:crosses val="autoZero"/>
        <c:auto val="1"/>
        <c:lblAlgn val="ctr"/>
        <c:lblOffset val="100"/>
        <c:noMultiLvlLbl val="0"/>
      </c:catAx>
      <c:valAx>
        <c:axId val="202547904"/>
        <c:scaling>
          <c:orientation val="minMax"/>
          <c:min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202546336"/>
        <c:crosses val="autoZero"/>
        <c:crossBetween val="between"/>
      </c:valAx>
      <c:valAx>
        <c:axId val="202545160"/>
        <c:scaling>
          <c:orientation val="minMax"/>
          <c:max val="5"/>
          <c:min val="0.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202545944"/>
        <c:crosses val="max"/>
        <c:crossBetween val="between"/>
      </c:valAx>
      <c:catAx>
        <c:axId val="202545944"/>
        <c:scaling>
          <c:orientation val="minMax"/>
        </c:scaling>
        <c:delete val="1"/>
        <c:axPos val="b"/>
        <c:majorTickMark val="out"/>
        <c:minorTickMark val="none"/>
        <c:tickLblPos val="nextTo"/>
        <c:crossAx val="202545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CO"/>
        </a:p>
      </c:txPr>
    </c:legend>
    <c:plotVisOnly val="1"/>
    <c:dispBlanksAs val="gap"/>
    <c:showDLblsOverMax val="0"/>
  </c:chart>
  <c:spPr>
    <a:solidFill>
      <a:schemeClr val="accent6">
        <a:lumMod val="60000"/>
        <a:lumOff val="40000"/>
      </a:schemeClr>
    </a:solidFill>
    <a:ln w="9525" cap="flat" cmpd="sng" algn="ctr">
      <a:noFill/>
      <a:round/>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PROCESOS!$J$73</c:f>
              <c:strCache>
                <c:ptCount val="1"/>
                <c:pt idx="0">
                  <c:v>Total Procesos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PROCESOS!$I$74:$I$79</c:f>
              <c:numCache>
                <c:formatCode>General</c:formatCode>
                <c:ptCount val="6"/>
                <c:pt idx="0">
                  <c:v>2015</c:v>
                </c:pt>
                <c:pt idx="1">
                  <c:v>2016</c:v>
                </c:pt>
                <c:pt idx="2">
                  <c:v>2017</c:v>
                </c:pt>
                <c:pt idx="3">
                  <c:v>2018</c:v>
                </c:pt>
                <c:pt idx="4">
                  <c:v>2019</c:v>
                </c:pt>
                <c:pt idx="5">
                  <c:v>2020</c:v>
                </c:pt>
              </c:numCache>
            </c:numRef>
          </c:cat>
          <c:val>
            <c:numRef>
              <c:f>PROCESOS!$J$74:$J$79</c:f>
              <c:numCache>
                <c:formatCode>General</c:formatCode>
                <c:ptCount val="6"/>
                <c:pt idx="0">
                  <c:v>933</c:v>
                </c:pt>
                <c:pt idx="1">
                  <c:v>963</c:v>
                </c:pt>
                <c:pt idx="2">
                  <c:v>1134</c:v>
                </c:pt>
                <c:pt idx="3">
                  <c:v>956</c:v>
                </c:pt>
                <c:pt idx="4">
                  <c:v>991</c:v>
                </c:pt>
                <c:pt idx="5">
                  <c:v>788</c:v>
                </c:pt>
              </c:numCache>
            </c:numRef>
          </c:val>
          <c:extLst>
            <c:ext xmlns:c16="http://schemas.microsoft.com/office/drawing/2014/chart" uri="{C3380CC4-5D6E-409C-BE32-E72D297353CC}">
              <c16:uniqueId val="{00000000-FDEF-4FE8-A255-817804054367}"/>
            </c:ext>
          </c:extLst>
        </c:ser>
        <c:dLbls>
          <c:showLegendKey val="0"/>
          <c:showVal val="1"/>
          <c:showCatName val="0"/>
          <c:showSerName val="0"/>
          <c:showPercent val="0"/>
          <c:showBubbleSize val="0"/>
        </c:dLbls>
        <c:gapWidth val="219"/>
        <c:overlap val="-27"/>
        <c:axId val="202541240"/>
        <c:axId val="202546728"/>
      </c:barChart>
      <c:lineChart>
        <c:grouping val="standard"/>
        <c:varyColors val="0"/>
        <c:ser>
          <c:idx val="1"/>
          <c:order val="1"/>
          <c:tx>
            <c:strRef>
              <c:f>PROCESOS!$K$73</c:f>
              <c:strCache>
                <c:ptCount val="1"/>
                <c:pt idx="0">
                  <c:v>Promedio diario</c:v>
                </c:pt>
              </c:strCache>
            </c:strRef>
          </c:tx>
          <c:spPr>
            <a:ln w="28575" cap="rnd">
              <a:solidFill>
                <a:srgbClr val="FF0000"/>
              </a:solidFill>
              <a:round/>
            </a:ln>
            <a:effectLst/>
          </c:spPr>
          <c:marker>
            <c:symbol val="none"/>
          </c:marker>
          <c:dLbls>
            <c:dLbl>
              <c:idx val="0"/>
              <c:layout>
                <c:manualLayout>
                  <c:x val="-2.0371386596340527E-2"/>
                  <c:y val="-6.0129159328068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EF-4FE8-A255-817804054367}"/>
                </c:ext>
              </c:extLst>
            </c:dLbl>
            <c:dLbl>
              <c:idx val="1"/>
              <c:layout>
                <c:manualLayout>
                  <c:x val="-2.7161848795120704E-2"/>
                  <c:y val="-5.6592149955829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EF-4FE8-A255-817804054367}"/>
                </c:ext>
              </c:extLst>
            </c:dLbl>
            <c:dLbl>
              <c:idx val="2"/>
              <c:layout>
                <c:manualLayout>
                  <c:x val="-2.7161848795120704E-2"/>
                  <c:y val="-3.5370093722393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EF-4FE8-A255-817804054367}"/>
                </c:ext>
              </c:extLst>
            </c:dLbl>
            <c:dLbl>
              <c:idx val="3"/>
              <c:layout>
                <c:manualLayout>
                  <c:x val="-2.2634873995933922E-2"/>
                  <c:y val="-6.0129159328068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EF-4FE8-A255-817804054367}"/>
                </c:ext>
              </c:extLst>
            </c:dLbl>
            <c:dLbl>
              <c:idx val="4"/>
              <c:layout>
                <c:manualLayout>
                  <c:x val="-2.4898361395527313E-2"/>
                  <c:y val="-3.5370093722393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EF-4FE8-A255-817804054367}"/>
                </c:ext>
              </c:extLst>
            </c:dLbl>
            <c:dLbl>
              <c:idx val="5"/>
              <c:layout>
                <c:manualLayout>
                  <c:x val="-2.9425336194714262E-2"/>
                  <c:y val="-5.659214995582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EF-4FE8-A255-81780405436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20000"/>
                        <a:lumOff val="8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PROCESOS!$K$74:$K$79</c:f>
              <c:numCache>
                <c:formatCode>General</c:formatCode>
                <c:ptCount val="6"/>
                <c:pt idx="0">
                  <c:v>4</c:v>
                </c:pt>
                <c:pt idx="1">
                  <c:v>4</c:v>
                </c:pt>
                <c:pt idx="2">
                  <c:v>5</c:v>
                </c:pt>
                <c:pt idx="3">
                  <c:v>4</c:v>
                </c:pt>
                <c:pt idx="4">
                  <c:v>4</c:v>
                </c:pt>
                <c:pt idx="5">
                  <c:v>3</c:v>
                </c:pt>
              </c:numCache>
            </c:numRef>
          </c:val>
          <c:smooth val="0"/>
          <c:extLst>
            <c:ext xmlns:c16="http://schemas.microsoft.com/office/drawing/2014/chart" uri="{C3380CC4-5D6E-409C-BE32-E72D297353CC}">
              <c16:uniqueId val="{00000001-FDEF-4FE8-A255-817804054367}"/>
            </c:ext>
          </c:extLst>
        </c:ser>
        <c:dLbls>
          <c:showLegendKey val="0"/>
          <c:showVal val="1"/>
          <c:showCatName val="0"/>
          <c:showSerName val="0"/>
          <c:showPercent val="0"/>
          <c:showBubbleSize val="0"/>
        </c:dLbls>
        <c:marker val="1"/>
        <c:smooth val="0"/>
        <c:axId val="202543200"/>
        <c:axId val="202542808"/>
      </c:lineChart>
      <c:catAx>
        <c:axId val="20254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s-CO"/>
          </a:p>
        </c:txPr>
        <c:crossAx val="202546728"/>
        <c:crosses val="autoZero"/>
        <c:auto val="1"/>
        <c:lblAlgn val="ctr"/>
        <c:lblOffset val="100"/>
        <c:noMultiLvlLbl val="0"/>
      </c:catAx>
      <c:valAx>
        <c:axId val="202546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202541240"/>
        <c:crosses val="autoZero"/>
        <c:crossBetween val="between"/>
      </c:valAx>
      <c:valAx>
        <c:axId val="202542808"/>
        <c:scaling>
          <c:orientation val="minMax"/>
          <c:max val="14"/>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202543200"/>
        <c:crosses val="max"/>
        <c:crossBetween val="between"/>
      </c:valAx>
      <c:catAx>
        <c:axId val="202543200"/>
        <c:scaling>
          <c:orientation val="minMax"/>
        </c:scaling>
        <c:delete val="1"/>
        <c:axPos val="b"/>
        <c:numFmt formatCode="General" sourceLinked="1"/>
        <c:majorTickMark val="out"/>
        <c:minorTickMark val="none"/>
        <c:tickLblPos val="nextTo"/>
        <c:crossAx val="202542808"/>
        <c:crosses val="autoZero"/>
        <c:auto val="1"/>
        <c:lblAlgn val="ctr"/>
        <c:lblOffset val="100"/>
        <c:noMultiLvlLbl val="0"/>
      </c:catAx>
      <c:spPr>
        <a:noFill/>
        <a:ln>
          <a:noFill/>
        </a:ln>
        <a:effectLst/>
      </c:spPr>
    </c:plotArea>
    <c:plotVisOnly val="1"/>
    <c:dispBlanksAs val="gap"/>
    <c:showDLblsOverMax val="0"/>
  </c:chart>
  <c:spPr>
    <a:solidFill>
      <a:schemeClr val="accent6">
        <a:lumMod val="60000"/>
        <a:lumOff val="40000"/>
      </a:schemeClr>
    </a:solidFill>
    <a:ln w="9525" cap="flat" cmpd="sng" algn="ctr">
      <a:noFill/>
      <a:round/>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Hoja2!$C$15</c:f>
              <c:strCache>
                <c:ptCount val="1"/>
                <c:pt idx="0">
                  <c:v>Total Procesos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Hoja2!$B$16:$B$21</c:f>
              <c:numCache>
                <c:formatCode>General</c:formatCode>
                <c:ptCount val="6"/>
                <c:pt idx="0">
                  <c:v>2015</c:v>
                </c:pt>
                <c:pt idx="1">
                  <c:v>2016</c:v>
                </c:pt>
                <c:pt idx="2">
                  <c:v>2017</c:v>
                </c:pt>
                <c:pt idx="3">
                  <c:v>2018</c:v>
                </c:pt>
                <c:pt idx="4">
                  <c:v>2019</c:v>
                </c:pt>
                <c:pt idx="5">
                  <c:v>2020</c:v>
                </c:pt>
              </c:numCache>
            </c:numRef>
          </c:cat>
          <c:val>
            <c:numRef>
              <c:f>Hoja2!$C$16:$C$21</c:f>
              <c:numCache>
                <c:formatCode>General</c:formatCode>
                <c:ptCount val="6"/>
                <c:pt idx="0">
                  <c:v>165</c:v>
                </c:pt>
                <c:pt idx="1">
                  <c:v>161</c:v>
                </c:pt>
                <c:pt idx="2">
                  <c:v>217</c:v>
                </c:pt>
                <c:pt idx="3">
                  <c:v>178</c:v>
                </c:pt>
                <c:pt idx="4">
                  <c:v>166</c:v>
                </c:pt>
                <c:pt idx="5">
                  <c:v>135</c:v>
                </c:pt>
              </c:numCache>
            </c:numRef>
          </c:val>
          <c:extLst>
            <c:ext xmlns:c16="http://schemas.microsoft.com/office/drawing/2014/chart" uri="{C3380CC4-5D6E-409C-BE32-E72D297353CC}">
              <c16:uniqueId val="{00000000-0622-4E80-A8EC-EE1FF9108C05}"/>
            </c:ext>
          </c:extLst>
        </c:ser>
        <c:dLbls>
          <c:showLegendKey val="0"/>
          <c:showVal val="1"/>
          <c:showCatName val="0"/>
          <c:showSerName val="0"/>
          <c:showPercent val="0"/>
          <c:showBubbleSize val="0"/>
        </c:dLbls>
        <c:gapWidth val="219"/>
        <c:overlap val="-27"/>
        <c:axId val="202540848"/>
        <c:axId val="223077696"/>
      </c:barChart>
      <c:lineChart>
        <c:grouping val="standard"/>
        <c:varyColors val="0"/>
        <c:ser>
          <c:idx val="1"/>
          <c:order val="1"/>
          <c:tx>
            <c:strRef>
              <c:f>Hoja2!$D$15</c:f>
              <c:strCache>
                <c:ptCount val="1"/>
                <c:pt idx="0">
                  <c:v>Promedio semanal</c:v>
                </c:pt>
              </c:strCache>
            </c:strRef>
          </c:tx>
          <c:spPr>
            <a:ln w="28575" cap="rnd">
              <a:solidFill>
                <a:srgbClr val="FF0000"/>
              </a:solidFill>
              <a:round/>
            </a:ln>
            <a:effectLst/>
          </c:spPr>
          <c:marker>
            <c:symbol val="none"/>
          </c:marker>
          <c:dLbls>
            <c:dLbl>
              <c:idx val="0"/>
              <c:layout>
                <c:manualLayout>
                  <c:x val="-2.5561536127558123E-2"/>
                  <c:y val="-8.0711618024323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22-4E80-A8EC-EE1FF9108C05}"/>
                </c:ext>
              </c:extLst>
            </c:dLbl>
            <c:dLbl>
              <c:idx val="1"/>
              <c:layout>
                <c:manualLayout>
                  <c:x val="-2.3431408116928263E-2"/>
                  <c:y val="-6.7259681686936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22-4E80-A8EC-EE1FF9108C05}"/>
                </c:ext>
              </c:extLst>
            </c:dLbl>
            <c:dLbl>
              <c:idx val="2"/>
              <c:layout>
                <c:manualLayout>
                  <c:x val="-2.7691664138187945E-2"/>
                  <c:y val="-5.3807745349549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22-4E80-A8EC-EE1FF9108C05}"/>
                </c:ext>
              </c:extLst>
            </c:dLbl>
            <c:dLbl>
              <c:idx val="3"/>
              <c:layout>
                <c:manualLayout>
                  <c:x val="-2.5561536127558102E-2"/>
                  <c:y val="-5.3807745349549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22-4E80-A8EC-EE1FF9108C05}"/>
                </c:ext>
              </c:extLst>
            </c:dLbl>
            <c:dLbl>
              <c:idx val="4"/>
              <c:layout>
                <c:manualLayout>
                  <c:x val="-2.130128010629842E-2"/>
                  <c:y val="-4.035580901216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22-4E80-A8EC-EE1FF9108C05}"/>
                </c:ext>
              </c:extLst>
            </c:dLbl>
            <c:dLbl>
              <c:idx val="5"/>
              <c:layout>
                <c:manualLayout>
                  <c:x val="-2.3431408116928263E-2"/>
                  <c:y val="-4.035580901216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22-4E80-A8EC-EE1FF9108C0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40000"/>
                        <a:lumOff val="6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Hoja2!$D$16:$D$21</c:f>
              <c:numCache>
                <c:formatCode>General</c:formatCode>
                <c:ptCount val="6"/>
                <c:pt idx="0">
                  <c:v>3</c:v>
                </c:pt>
                <c:pt idx="1">
                  <c:v>4</c:v>
                </c:pt>
                <c:pt idx="2">
                  <c:v>5</c:v>
                </c:pt>
                <c:pt idx="3">
                  <c:v>4</c:v>
                </c:pt>
                <c:pt idx="4">
                  <c:v>3</c:v>
                </c:pt>
                <c:pt idx="5">
                  <c:v>3</c:v>
                </c:pt>
              </c:numCache>
            </c:numRef>
          </c:val>
          <c:smooth val="0"/>
          <c:extLst>
            <c:ext xmlns:c16="http://schemas.microsoft.com/office/drawing/2014/chart" uri="{C3380CC4-5D6E-409C-BE32-E72D297353CC}">
              <c16:uniqueId val="{00000007-0622-4E80-A8EC-EE1FF9108C05}"/>
            </c:ext>
          </c:extLst>
        </c:ser>
        <c:dLbls>
          <c:showLegendKey val="0"/>
          <c:showVal val="1"/>
          <c:showCatName val="0"/>
          <c:showSerName val="0"/>
          <c:showPercent val="0"/>
          <c:showBubbleSize val="0"/>
        </c:dLbls>
        <c:marker val="1"/>
        <c:smooth val="0"/>
        <c:axId val="223075736"/>
        <c:axId val="223073384"/>
      </c:lineChart>
      <c:catAx>
        <c:axId val="20254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223077696"/>
        <c:crosses val="autoZero"/>
        <c:auto val="1"/>
        <c:lblAlgn val="ctr"/>
        <c:lblOffset val="100"/>
        <c:noMultiLvlLbl val="0"/>
      </c:catAx>
      <c:valAx>
        <c:axId val="223077696"/>
        <c:scaling>
          <c:orientation val="minMax"/>
          <c:max val="23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60000"/>
                    <a:lumOff val="40000"/>
                  </a:schemeClr>
                </a:solidFill>
                <a:latin typeface="+mn-lt"/>
                <a:ea typeface="+mn-ea"/>
                <a:cs typeface="+mn-cs"/>
              </a:defRPr>
            </a:pPr>
            <a:endParaRPr lang="es-CO"/>
          </a:p>
        </c:txPr>
        <c:crossAx val="202540848"/>
        <c:crosses val="autoZero"/>
        <c:crossBetween val="between"/>
      </c:valAx>
      <c:valAx>
        <c:axId val="223073384"/>
        <c:scaling>
          <c:orientation val="minMax"/>
          <c:max val="1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6">
                    <a:lumMod val="60000"/>
                    <a:lumOff val="40000"/>
                  </a:schemeClr>
                </a:solidFill>
                <a:latin typeface="+mn-lt"/>
                <a:ea typeface="+mn-ea"/>
                <a:cs typeface="+mn-cs"/>
              </a:defRPr>
            </a:pPr>
            <a:endParaRPr lang="es-CO"/>
          </a:p>
        </c:txPr>
        <c:crossAx val="223075736"/>
        <c:crosses val="max"/>
        <c:crossBetween val="between"/>
      </c:valAx>
      <c:catAx>
        <c:axId val="223075736"/>
        <c:scaling>
          <c:orientation val="minMax"/>
        </c:scaling>
        <c:delete val="1"/>
        <c:axPos val="b"/>
        <c:numFmt formatCode="General" sourceLinked="1"/>
        <c:majorTickMark val="out"/>
        <c:minorTickMark val="none"/>
        <c:tickLblPos val="nextTo"/>
        <c:crossAx val="223073384"/>
        <c:crosses val="autoZero"/>
        <c:auto val="1"/>
        <c:lblAlgn val="ctr"/>
        <c:lblOffset val="100"/>
        <c:noMultiLvlLbl val="0"/>
      </c:catAx>
      <c:spPr>
        <a:noFill/>
        <a:ln>
          <a:noFill/>
        </a:ln>
        <a:effectLst/>
      </c:spPr>
    </c:plotArea>
    <c:plotVisOnly val="1"/>
    <c:dispBlanksAs val="gap"/>
    <c:showDLblsOverMax val="0"/>
  </c:chart>
  <c:spPr>
    <a:solidFill>
      <a:schemeClr val="accent6">
        <a:lumMod val="60000"/>
        <a:lumOff val="40000"/>
      </a:schemeClr>
    </a:solidFill>
    <a:ln w="9525" cap="flat" cmpd="sng" algn="ctr">
      <a:noFill/>
      <a:roun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Hoja2!$C$16</c:f>
              <c:strCache>
                <c:ptCount val="1"/>
                <c:pt idx="0">
                  <c:v>Reparto Total</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Hoja2!$B$17:$B$22</c:f>
              <c:numCache>
                <c:formatCode>General</c:formatCode>
                <c:ptCount val="6"/>
                <c:pt idx="0">
                  <c:v>2015</c:v>
                </c:pt>
                <c:pt idx="1">
                  <c:v>2016</c:v>
                </c:pt>
                <c:pt idx="2">
                  <c:v>2017</c:v>
                </c:pt>
                <c:pt idx="3">
                  <c:v>2018</c:v>
                </c:pt>
                <c:pt idx="4">
                  <c:v>2019</c:v>
                </c:pt>
                <c:pt idx="5">
                  <c:v>2020</c:v>
                </c:pt>
              </c:numCache>
            </c:numRef>
          </c:cat>
          <c:val>
            <c:numRef>
              <c:f>Hoja2!$C$17:$C$22</c:f>
              <c:numCache>
                <c:formatCode>General</c:formatCode>
                <c:ptCount val="6"/>
                <c:pt idx="0">
                  <c:v>542</c:v>
                </c:pt>
                <c:pt idx="1">
                  <c:v>551</c:v>
                </c:pt>
                <c:pt idx="2">
                  <c:v>443</c:v>
                </c:pt>
                <c:pt idx="3">
                  <c:v>511</c:v>
                </c:pt>
                <c:pt idx="4">
                  <c:v>471</c:v>
                </c:pt>
                <c:pt idx="5">
                  <c:v>362</c:v>
                </c:pt>
              </c:numCache>
            </c:numRef>
          </c:val>
          <c:extLst>
            <c:ext xmlns:c16="http://schemas.microsoft.com/office/drawing/2014/chart" uri="{C3380CC4-5D6E-409C-BE32-E72D297353CC}">
              <c16:uniqueId val="{00000000-FB39-4264-A155-75FF19F52549}"/>
            </c:ext>
          </c:extLst>
        </c:ser>
        <c:dLbls>
          <c:showLegendKey val="0"/>
          <c:showVal val="1"/>
          <c:showCatName val="0"/>
          <c:showSerName val="0"/>
          <c:showPercent val="0"/>
          <c:showBubbleSize val="0"/>
        </c:dLbls>
        <c:gapWidth val="219"/>
        <c:overlap val="-27"/>
        <c:axId val="223071424"/>
        <c:axId val="223071816"/>
      </c:barChart>
      <c:lineChart>
        <c:grouping val="standard"/>
        <c:varyColors val="0"/>
        <c:ser>
          <c:idx val="1"/>
          <c:order val="1"/>
          <c:tx>
            <c:strRef>
              <c:f>Hoja2!$D$16</c:f>
              <c:strCache>
                <c:ptCount val="1"/>
                <c:pt idx="0">
                  <c:v>Promedio diario</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Verdana" panose="020B0604030504040204" pitchFamily="34" charset="0"/>
                    <a:cs typeface="Arial"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Hoja2!$D$17:$D$22</c:f>
              <c:numCache>
                <c:formatCode>General</c:formatCode>
                <c:ptCount val="6"/>
                <c:pt idx="0">
                  <c:v>2</c:v>
                </c:pt>
                <c:pt idx="1">
                  <c:v>2</c:v>
                </c:pt>
                <c:pt idx="2">
                  <c:v>2</c:v>
                </c:pt>
                <c:pt idx="3">
                  <c:v>2</c:v>
                </c:pt>
                <c:pt idx="4">
                  <c:v>2</c:v>
                </c:pt>
                <c:pt idx="5">
                  <c:v>1</c:v>
                </c:pt>
              </c:numCache>
            </c:numRef>
          </c:val>
          <c:smooth val="0"/>
          <c:extLst>
            <c:ext xmlns:c16="http://schemas.microsoft.com/office/drawing/2014/chart" uri="{C3380CC4-5D6E-409C-BE32-E72D297353CC}">
              <c16:uniqueId val="{00000001-FB39-4264-A155-75FF19F52549}"/>
            </c:ext>
          </c:extLst>
        </c:ser>
        <c:dLbls>
          <c:showLegendKey val="0"/>
          <c:showVal val="1"/>
          <c:showCatName val="0"/>
          <c:showSerName val="0"/>
          <c:showPercent val="0"/>
          <c:showBubbleSize val="0"/>
        </c:dLbls>
        <c:marker val="1"/>
        <c:smooth val="0"/>
        <c:axId val="223076912"/>
        <c:axId val="223074168"/>
      </c:lineChart>
      <c:catAx>
        <c:axId val="22307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s-CO"/>
          </a:p>
        </c:txPr>
        <c:crossAx val="223071816"/>
        <c:crosses val="autoZero"/>
        <c:auto val="1"/>
        <c:lblAlgn val="ctr"/>
        <c:lblOffset val="100"/>
        <c:noMultiLvlLbl val="0"/>
      </c:catAx>
      <c:valAx>
        <c:axId val="223071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accent6">
                    <a:lumMod val="60000"/>
                    <a:lumOff val="40000"/>
                  </a:schemeClr>
                </a:solidFill>
                <a:latin typeface="+mn-lt"/>
                <a:ea typeface="+mn-ea"/>
                <a:cs typeface="+mn-cs"/>
              </a:defRPr>
            </a:pPr>
            <a:endParaRPr lang="es-CO"/>
          </a:p>
        </c:txPr>
        <c:crossAx val="223071424"/>
        <c:crosses val="autoZero"/>
        <c:crossBetween val="between"/>
      </c:valAx>
      <c:valAx>
        <c:axId val="223074168"/>
        <c:scaling>
          <c:orientation val="minMax"/>
          <c:max val="7"/>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accent6">
                    <a:lumMod val="60000"/>
                    <a:lumOff val="40000"/>
                  </a:schemeClr>
                </a:solidFill>
                <a:latin typeface="+mn-lt"/>
                <a:ea typeface="+mn-ea"/>
                <a:cs typeface="+mn-cs"/>
              </a:defRPr>
            </a:pPr>
            <a:endParaRPr lang="es-CO"/>
          </a:p>
        </c:txPr>
        <c:crossAx val="223076912"/>
        <c:crosses val="max"/>
        <c:crossBetween val="between"/>
      </c:valAx>
      <c:catAx>
        <c:axId val="223076912"/>
        <c:scaling>
          <c:orientation val="minMax"/>
        </c:scaling>
        <c:delete val="1"/>
        <c:axPos val="b"/>
        <c:numFmt formatCode="General" sourceLinked="1"/>
        <c:majorTickMark val="out"/>
        <c:minorTickMark val="none"/>
        <c:tickLblPos val="nextTo"/>
        <c:crossAx val="2230741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accent6">
        <a:lumMod val="60000"/>
        <a:lumOff val="40000"/>
      </a:schemeClr>
    </a:solid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jfif"/><Relationship Id="rId5" Type="http://schemas.openxmlformats.org/officeDocument/2006/relationships/image" Target="../media/image13.png"/><Relationship Id="rId4" Type="http://schemas.openxmlformats.org/officeDocument/2006/relationships/image" Target="../media/image12.jfif"/></Relationships>
</file>

<file path=ppt/diagrams/_rels/data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jfif"/><Relationship Id="rId5" Type="http://schemas.openxmlformats.org/officeDocument/2006/relationships/image" Target="../media/image13.png"/><Relationship Id="rId4" Type="http://schemas.openxmlformats.org/officeDocument/2006/relationships/image" Target="../media/image12.jfif"/></Relationships>
</file>

<file path=ppt/diagrams/_rels/drawing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8CBED-FFAE-4E24-A14D-7C6A5CA739C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CO"/>
        </a:p>
      </dgm:t>
    </dgm:pt>
    <dgm:pt modelId="{175AB3C4-541B-4DD8-941D-1C0B428CAEFA}">
      <dgm:prSet phldrT="[Texto]" custT="1"/>
      <dgm:spPr/>
      <dgm:t>
        <a:bodyPr/>
        <a:lstStyle/>
        <a:p>
          <a:r>
            <a:rPr lang="es-CO" sz="1100" dirty="0">
              <a:solidFill>
                <a:schemeClr val="tx1"/>
              </a:solidFill>
            </a:rPr>
            <a:t>Centro de Servicios de los Juzgados Penales de Manizales</a:t>
          </a:r>
        </a:p>
      </dgm:t>
    </dgm:pt>
    <dgm:pt modelId="{B4A87576-0CE8-4E4D-B35B-1E8C7677A5EE}" type="parTrans" cxnId="{46BB722B-E20F-40E4-8948-5D577B6B1F60}">
      <dgm:prSet/>
      <dgm:spPr/>
      <dgm:t>
        <a:bodyPr/>
        <a:lstStyle/>
        <a:p>
          <a:endParaRPr lang="es-CO" sz="1100">
            <a:solidFill>
              <a:schemeClr val="tx1"/>
            </a:solidFill>
          </a:endParaRPr>
        </a:p>
      </dgm:t>
    </dgm:pt>
    <dgm:pt modelId="{ADEDF528-2B8E-4334-89CF-45479EDD45AB}" type="sibTrans" cxnId="{46BB722B-E20F-40E4-8948-5D577B6B1F60}">
      <dgm:prSet/>
      <dgm:spPr/>
      <dgm:t>
        <a:bodyPr/>
        <a:lstStyle/>
        <a:p>
          <a:endParaRPr lang="es-CO" sz="1100">
            <a:solidFill>
              <a:schemeClr val="tx1"/>
            </a:solidFill>
          </a:endParaRPr>
        </a:p>
      </dgm:t>
    </dgm:pt>
    <dgm:pt modelId="{7EBFED98-9B09-436E-BB49-AFE7CDB55C6F}">
      <dgm:prSet phldrT="[Texto]" custT="1"/>
      <dgm:spPr/>
      <dgm:t>
        <a:bodyPr/>
        <a:lstStyle/>
        <a:p>
          <a:r>
            <a:rPr lang="es-CO" sz="1100" dirty="0">
              <a:solidFill>
                <a:schemeClr val="tx1"/>
              </a:solidFill>
            </a:rPr>
            <a:t>4 Despachos Sala Penal del Tribunal Superior de Caldas</a:t>
          </a:r>
        </a:p>
      </dgm:t>
    </dgm:pt>
    <dgm:pt modelId="{6BF1D078-6791-4B9E-87BC-F571478B8BE4}" type="parTrans" cxnId="{B0BFDF7D-D263-41A8-8BFC-43F8EE67B704}">
      <dgm:prSet/>
      <dgm:spPr/>
      <dgm:t>
        <a:bodyPr/>
        <a:lstStyle/>
        <a:p>
          <a:endParaRPr lang="es-CO" sz="1100">
            <a:solidFill>
              <a:schemeClr val="tx1"/>
            </a:solidFill>
          </a:endParaRPr>
        </a:p>
      </dgm:t>
    </dgm:pt>
    <dgm:pt modelId="{8B06463F-91F4-4A44-9195-849377AC73A6}" type="sibTrans" cxnId="{B0BFDF7D-D263-41A8-8BFC-43F8EE67B704}">
      <dgm:prSet/>
      <dgm:spPr/>
      <dgm:t>
        <a:bodyPr/>
        <a:lstStyle/>
        <a:p>
          <a:endParaRPr lang="es-CO" sz="1100">
            <a:solidFill>
              <a:schemeClr val="tx1"/>
            </a:solidFill>
          </a:endParaRPr>
        </a:p>
      </dgm:t>
    </dgm:pt>
    <dgm:pt modelId="{F4046C69-88E3-456B-89AE-D0AB452C51F3}">
      <dgm:prSet phldrT="[Texto]" custT="1"/>
      <dgm:spPr/>
      <dgm:t>
        <a:bodyPr/>
        <a:lstStyle/>
        <a:p>
          <a:r>
            <a:rPr lang="es-CO" sz="1100" dirty="0">
              <a:solidFill>
                <a:schemeClr val="tx1"/>
              </a:solidFill>
            </a:rPr>
            <a:t>7 Juzgados Penales del Circuito</a:t>
          </a:r>
        </a:p>
      </dgm:t>
    </dgm:pt>
    <dgm:pt modelId="{E355658E-3C29-42EB-9645-A774F0DF5CA8}" type="parTrans" cxnId="{5CEF047A-9460-4D94-B2C6-D49E44FF89D4}">
      <dgm:prSet/>
      <dgm:spPr/>
      <dgm:t>
        <a:bodyPr/>
        <a:lstStyle/>
        <a:p>
          <a:endParaRPr lang="es-CO" sz="1100">
            <a:solidFill>
              <a:schemeClr val="tx1"/>
            </a:solidFill>
          </a:endParaRPr>
        </a:p>
      </dgm:t>
    </dgm:pt>
    <dgm:pt modelId="{367D9184-F610-488C-BE4E-D4B62549EAB6}" type="sibTrans" cxnId="{5CEF047A-9460-4D94-B2C6-D49E44FF89D4}">
      <dgm:prSet/>
      <dgm:spPr/>
      <dgm:t>
        <a:bodyPr/>
        <a:lstStyle/>
        <a:p>
          <a:endParaRPr lang="es-CO" sz="1100">
            <a:solidFill>
              <a:schemeClr val="tx1"/>
            </a:solidFill>
          </a:endParaRPr>
        </a:p>
      </dgm:t>
    </dgm:pt>
    <dgm:pt modelId="{7B39017D-A67F-4870-BEE3-0B38DE703F79}">
      <dgm:prSet phldrT="[Texto]" custT="1"/>
      <dgm:spPr/>
      <dgm:t>
        <a:bodyPr/>
        <a:lstStyle/>
        <a:p>
          <a:r>
            <a:rPr lang="es-CO" sz="1100" dirty="0">
              <a:solidFill>
                <a:schemeClr val="tx1"/>
              </a:solidFill>
            </a:rPr>
            <a:t>8 Juzgados Penales Municipales de Control de Garantías</a:t>
          </a:r>
        </a:p>
      </dgm:t>
    </dgm:pt>
    <dgm:pt modelId="{B8BEC7ED-BA1A-4885-8F84-A9B9B9D1ACD6}" type="parTrans" cxnId="{31F142EB-E7E4-445A-B43F-98DD63700869}">
      <dgm:prSet/>
      <dgm:spPr/>
      <dgm:t>
        <a:bodyPr/>
        <a:lstStyle/>
        <a:p>
          <a:endParaRPr lang="es-CO" sz="1100">
            <a:solidFill>
              <a:schemeClr val="tx1"/>
            </a:solidFill>
          </a:endParaRPr>
        </a:p>
      </dgm:t>
    </dgm:pt>
    <dgm:pt modelId="{D722BD50-41B8-4822-BB51-9C131964B116}" type="sibTrans" cxnId="{31F142EB-E7E4-445A-B43F-98DD63700869}">
      <dgm:prSet/>
      <dgm:spPr/>
      <dgm:t>
        <a:bodyPr/>
        <a:lstStyle/>
        <a:p>
          <a:endParaRPr lang="es-CO" sz="1100">
            <a:solidFill>
              <a:schemeClr val="tx1"/>
            </a:solidFill>
          </a:endParaRPr>
        </a:p>
      </dgm:t>
    </dgm:pt>
    <dgm:pt modelId="{DC88434F-FE83-49D9-B985-6BA4F2533B94}">
      <dgm:prSet custT="1"/>
      <dgm:spPr/>
      <dgm:t>
        <a:bodyPr/>
        <a:lstStyle/>
        <a:p>
          <a:r>
            <a:rPr lang="es-CO" sz="1100" dirty="0">
              <a:solidFill>
                <a:schemeClr val="tx1"/>
              </a:solidFill>
            </a:rPr>
            <a:t>1 Juzgado Penal del Circuito Especializado</a:t>
          </a:r>
        </a:p>
      </dgm:t>
    </dgm:pt>
    <dgm:pt modelId="{6C9A3345-730C-426A-8C22-A09D208330CA}" type="parTrans" cxnId="{AD60032C-FFA2-45B2-8C3C-01756918F3D5}">
      <dgm:prSet/>
      <dgm:spPr/>
      <dgm:t>
        <a:bodyPr/>
        <a:lstStyle/>
        <a:p>
          <a:endParaRPr lang="es-CO" sz="1100">
            <a:solidFill>
              <a:schemeClr val="tx1"/>
            </a:solidFill>
          </a:endParaRPr>
        </a:p>
      </dgm:t>
    </dgm:pt>
    <dgm:pt modelId="{6ABAB52F-A202-49C0-AABC-DBC8922D9609}" type="sibTrans" cxnId="{AD60032C-FFA2-45B2-8C3C-01756918F3D5}">
      <dgm:prSet/>
      <dgm:spPr/>
      <dgm:t>
        <a:bodyPr/>
        <a:lstStyle/>
        <a:p>
          <a:endParaRPr lang="es-CO" sz="1100">
            <a:solidFill>
              <a:schemeClr val="tx1"/>
            </a:solidFill>
          </a:endParaRPr>
        </a:p>
      </dgm:t>
    </dgm:pt>
    <dgm:pt modelId="{14E750DE-2097-4AC9-80AD-91F63875DC1F}">
      <dgm:prSet custT="1"/>
      <dgm:spPr/>
      <dgm:t>
        <a:bodyPr/>
        <a:lstStyle/>
        <a:p>
          <a:r>
            <a:rPr lang="es-CO" sz="1100" dirty="0">
              <a:solidFill>
                <a:schemeClr val="tx1"/>
              </a:solidFill>
            </a:rPr>
            <a:t>3 Juzgado Penales Municipales con Función de Conocimiento</a:t>
          </a:r>
        </a:p>
      </dgm:t>
    </dgm:pt>
    <dgm:pt modelId="{F0C7A6B8-A220-4FCD-9E15-EF1BC000509D}" type="parTrans" cxnId="{36189EE9-0665-4D61-8E74-B1B244531D9C}">
      <dgm:prSet/>
      <dgm:spPr/>
      <dgm:t>
        <a:bodyPr/>
        <a:lstStyle/>
        <a:p>
          <a:endParaRPr lang="es-CO" sz="1100">
            <a:solidFill>
              <a:schemeClr val="tx1"/>
            </a:solidFill>
          </a:endParaRPr>
        </a:p>
      </dgm:t>
    </dgm:pt>
    <dgm:pt modelId="{AC8ACDF4-168D-43EE-A6EB-AFF48F674790}" type="sibTrans" cxnId="{36189EE9-0665-4D61-8E74-B1B244531D9C}">
      <dgm:prSet/>
      <dgm:spPr/>
      <dgm:t>
        <a:bodyPr/>
        <a:lstStyle/>
        <a:p>
          <a:endParaRPr lang="es-CO" sz="1100">
            <a:solidFill>
              <a:schemeClr val="tx1"/>
            </a:solidFill>
          </a:endParaRPr>
        </a:p>
      </dgm:t>
    </dgm:pt>
    <dgm:pt modelId="{A9C8C455-103D-4FC8-9784-5854E58EC089}" type="pres">
      <dgm:prSet presAssocID="{9A68CBED-FFAE-4E24-A14D-7C6A5CA739CC}" presName="Name0" presStyleCnt="0">
        <dgm:presLayoutVars>
          <dgm:chMax val="1"/>
          <dgm:dir/>
          <dgm:animLvl val="ctr"/>
          <dgm:resizeHandles val="exact"/>
        </dgm:presLayoutVars>
      </dgm:prSet>
      <dgm:spPr/>
    </dgm:pt>
    <dgm:pt modelId="{F7CFA7D2-DD8B-4F46-8A01-831249B17409}" type="pres">
      <dgm:prSet presAssocID="{175AB3C4-541B-4DD8-941D-1C0B428CAEFA}" presName="centerShape" presStyleLbl="node0" presStyleIdx="0" presStyleCnt="1" custLinFactNeighborX="-2055" custLinFactNeighborY="-822"/>
      <dgm:spPr/>
    </dgm:pt>
    <dgm:pt modelId="{2CD53FC0-3819-4322-B966-062943B2D5E1}" type="pres">
      <dgm:prSet presAssocID="{7EBFED98-9B09-436E-BB49-AFE7CDB55C6F}" presName="node" presStyleLbl="node1" presStyleIdx="0" presStyleCnt="5" custScaleX="149822" custScaleY="95899">
        <dgm:presLayoutVars>
          <dgm:bulletEnabled val="1"/>
        </dgm:presLayoutVars>
      </dgm:prSet>
      <dgm:spPr/>
    </dgm:pt>
    <dgm:pt modelId="{A9F883EA-B5D5-49ED-B62C-9079EE911C73}" type="pres">
      <dgm:prSet presAssocID="{7EBFED98-9B09-436E-BB49-AFE7CDB55C6F}" presName="dummy" presStyleCnt="0"/>
      <dgm:spPr/>
    </dgm:pt>
    <dgm:pt modelId="{1830FDFE-E47E-492A-8E52-1A74E2D71FEF}" type="pres">
      <dgm:prSet presAssocID="{8B06463F-91F4-4A44-9195-849377AC73A6}" presName="sibTrans" presStyleLbl="sibTrans2D1" presStyleIdx="0" presStyleCnt="5"/>
      <dgm:spPr/>
    </dgm:pt>
    <dgm:pt modelId="{D2F3A0CA-8303-48F5-84B4-3FD1AE726EDD}" type="pres">
      <dgm:prSet presAssocID="{F4046C69-88E3-456B-89AE-D0AB452C51F3}" presName="node" presStyleLbl="node1" presStyleIdx="1" presStyleCnt="5" custScaleX="149922" custScaleY="100429" custRadScaleRad="116460" custRadScaleInc="11622">
        <dgm:presLayoutVars>
          <dgm:bulletEnabled val="1"/>
        </dgm:presLayoutVars>
      </dgm:prSet>
      <dgm:spPr/>
    </dgm:pt>
    <dgm:pt modelId="{7052821D-A1EF-4EEA-8881-14C3FE1D001D}" type="pres">
      <dgm:prSet presAssocID="{F4046C69-88E3-456B-89AE-D0AB452C51F3}" presName="dummy" presStyleCnt="0"/>
      <dgm:spPr/>
    </dgm:pt>
    <dgm:pt modelId="{66BFA55F-CEBA-4809-BC4E-C955DD3BC3BC}" type="pres">
      <dgm:prSet presAssocID="{367D9184-F610-488C-BE4E-D4B62549EAB6}" presName="sibTrans" presStyleLbl="sibTrans2D1" presStyleIdx="1" presStyleCnt="5"/>
      <dgm:spPr/>
    </dgm:pt>
    <dgm:pt modelId="{F320F3DE-DAC2-43E1-8668-302D83DC2FC2}" type="pres">
      <dgm:prSet presAssocID="{7B39017D-A67F-4870-BEE3-0B38DE703F79}" presName="node" presStyleLbl="node1" presStyleIdx="2" presStyleCnt="5" custScaleX="147198" custScaleY="93216" custRadScaleRad="104525" custRadScaleInc="-13691">
        <dgm:presLayoutVars>
          <dgm:bulletEnabled val="1"/>
        </dgm:presLayoutVars>
      </dgm:prSet>
      <dgm:spPr/>
    </dgm:pt>
    <dgm:pt modelId="{36BBC8B1-C785-46ED-9624-AEC0AF1E5094}" type="pres">
      <dgm:prSet presAssocID="{7B39017D-A67F-4870-BEE3-0B38DE703F79}" presName="dummy" presStyleCnt="0"/>
      <dgm:spPr/>
    </dgm:pt>
    <dgm:pt modelId="{44984C99-5044-484E-9794-1A4BB5CC99BE}" type="pres">
      <dgm:prSet presAssocID="{D722BD50-41B8-4822-BB51-9C131964B116}" presName="sibTrans" presStyleLbl="sibTrans2D1" presStyleIdx="2" presStyleCnt="5"/>
      <dgm:spPr/>
    </dgm:pt>
    <dgm:pt modelId="{88C38A16-7E2E-4374-8E21-42D54A302750}" type="pres">
      <dgm:prSet presAssocID="{14E750DE-2097-4AC9-80AD-91F63875DC1F}" presName="node" presStyleLbl="node1" presStyleIdx="3" presStyleCnt="5" custScaleX="147869" custScaleY="90869" custRadScaleRad="106640" custRadScaleInc="19395">
        <dgm:presLayoutVars>
          <dgm:bulletEnabled val="1"/>
        </dgm:presLayoutVars>
      </dgm:prSet>
      <dgm:spPr/>
    </dgm:pt>
    <dgm:pt modelId="{7C75C790-19F5-4686-8ED7-750C1FE8EFBB}" type="pres">
      <dgm:prSet presAssocID="{14E750DE-2097-4AC9-80AD-91F63875DC1F}" presName="dummy" presStyleCnt="0"/>
      <dgm:spPr/>
    </dgm:pt>
    <dgm:pt modelId="{C84EDE5F-E0AA-458D-99C8-06B9B4A6EBCC}" type="pres">
      <dgm:prSet presAssocID="{AC8ACDF4-168D-43EE-A6EB-AFF48F674790}" presName="sibTrans" presStyleLbl="sibTrans2D1" presStyleIdx="3" presStyleCnt="5"/>
      <dgm:spPr/>
    </dgm:pt>
    <dgm:pt modelId="{0A17FB91-8F45-4C89-80E1-06AF91B808F0}" type="pres">
      <dgm:prSet presAssocID="{DC88434F-FE83-49D9-B985-6BA4F2533B94}" presName="node" presStyleLbl="node1" presStyleIdx="4" presStyleCnt="5" custScaleX="133409" custRadScaleRad="113387" custRadScaleInc="-9102">
        <dgm:presLayoutVars>
          <dgm:bulletEnabled val="1"/>
        </dgm:presLayoutVars>
      </dgm:prSet>
      <dgm:spPr/>
    </dgm:pt>
    <dgm:pt modelId="{123C426A-E285-4215-8B65-561F3B09805C}" type="pres">
      <dgm:prSet presAssocID="{DC88434F-FE83-49D9-B985-6BA4F2533B94}" presName="dummy" presStyleCnt="0"/>
      <dgm:spPr/>
    </dgm:pt>
    <dgm:pt modelId="{31920C86-A7BE-4A89-9DE4-B2932EEF1F9B}" type="pres">
      <dgm:prSet presAssocID="{6ABAB52F-A202-49C0-AABC-DBC8922D9609}" presName="sibTrans" presStyleLbl="sibTrans2D1" presStyleIdx="4" presStyleCnt="5"/>
      <dgm:spPr/>
    </dgm:pt>
  </dgm:ptLst>
  <dgm:cxnLst>
    <dgm:cxn modelId="{AB13C41F-F8D7-4C0A-9A8E-8EA57C26C5F8}" type="presOf" srcId="{D722BD50-41B8-4822-BB51-9C131964B116}" destId="{44984C99-5044-484E-9794-1A4BB5CC99BE}" srcOrd="0" destOrd="0" presId="urn:microsoft.com/office/officeart/2005/8/layout/radial6"/>
    <dgm:cxn modelId="{B7DE9422-DD99-448C-81DE-BAFBED150A65}" type="presOf" srcId="{AC8ACDF4-168D-43EE-A6EB-AFF48F674790}" destId="{C84EDE5F-E0AA-458D-99C8-06B9B4A6EBCC}" srcOrd="0" destOrd="0" presId="urn:microsoft.com/office/officeart/2005/8/layout/radial6"/>
    <dgm:cxn modelId="{411CFE23-F4CE-4797-B16A-7CEF965D5095}" type="presOf" srcId="{7B39017D-A67F-4870-BEE3-0B38DE703F79}" destId="{F320F3DE-DAC2-43E1-8668-302D83DC2FC2}" srcOrd="0" destOrd="0" presId="urn:microsoft.com/office/officeart/2005/8/layout/radial6"/>
    <dgm:cxn modelId="{46BB722B-E20F-40E4-8948-5D577B6B1F60}" srcId="{9A68CBED-FFAE-4E24-A14D-7C6A5CA739CC}" destId="{175AB3C4-541B-4DD8-941D-1C0B428CAEFA}" srcOrd="0" destOrd="0" parTransId="{B4A87576-0CE8-4E4D-B35B-1E8C7677A5EE}" sibTransId="{ADEDF528-2B8E-4334-89CF-45479EDD45AB}"/>
    <dgm:cxn modelId="{AD60032C-FFA2-45B2-8C3C-01756918F3D5}" srcId="{175AB3C4-541B-4DD8-941D-1C0B428CAEFA}" destId="{DC88434F-FE83-49D9-B985-6BA4F2533B94}" srcOrd="4" destOrd="0" parTransId="{6C9A3345-730C-426A-8C22-A09D208330CA}" sibTransId="{6ABAB52F-A202-49C0-AABC-DBC8922D9609}"/>
    <dgm:cxn modelId="{77F71D60-49FE-40E3-B717-A35BC6CF8645}" type="presOf" srcId="{DC88434F-FE83-49D9-B985-6BA4F2533B94}" destId="{0A17FB91-8F45-4C89-80E1-06AF91B808F0}" srcOrd="0" destOrd="0" presId="urn:microsoft.com/office/officeart/2005/8/layout/radial6"/>
    <dgm:cxn modelId="{27125270-E79F-456F-982E-165BFEB4D189}" type="presOf" srcId="{14E750DE-2097-4AC9-80AD-91F63875DC1F}" destId="{88C38A16-7E2E-4374-8E21-42D54A302750}" srcOrd="0" destOrd="0" presId="urn:microsoft.com/office/officeart/2005/8/layout/radial6"/>
    <dgm:cxn modelId="{5CEF047A-9460-4D94-B2C6-D49E44FF89D4}" srcId="{175AB3C4-541B-4DD8-941D-1C0B428CAEFA}" destId="{F4046C69-88E3-456B-89AE-D0AB452C51F3}" srcOrd="1" destOrd="0" parTransId="{E355658E-3C29-42EB-9645-A774F0DF5CA8}" sibTransId="{367D9184-F610-488C-BE4E-D4B62549EAB6}"/>
    <dgm:cxn modelId="{B0BFDF7D-D263-41A8-8BFC-43F8EE67B704}" srcId="{175AB3C4-541B-4DD8-941D-1C0B428CAEFA}" destId="{7EBFED98-9B09-436E-BB49-AFE7CDB55C6F}" srcOrd="0" destOrd="0" parTransId="{6BF1D078-6791-4B9E-87BC-F571478B8BE4}" sibTransId="{8B06463F-91F4-4A44-9195-849377AC73A6}"/>
    <dgm:cxn modelId="{0E5B9A8C-A50D-48FE-907B-09926B906859}" type="presOf" srcId="{367D9184-F610-488C-BE4E-D4B62549EAB6}" destId="{66BFA55F-CEBA-4809-BC4E-C955DD3BC3BC}" srcOrd="0" destOrd="0" presId="urn:microsoft.com/office/officeart/2005/8/layout/radial6"/>
    <dgm:cxn modelId="{A6FDEAC4-A2E7-4333-B393-1EF75F60D201}" type="presOf" srcId="{175AB3C4-541B-4DD8-941D-1C0B428CAEFA}" destId="{F7CFA7D2-DD8B-4F46-8A01-831249B17409}" srcOrd="0" destOrd="0" presId="urn:microsoft.com/office/officeart/2005/8/layout/radial6"/>
    <dgm:cxn modelId="{CB4E70CC-DCE9-40A1-8ACA-942394FF6753}" type="presOf" srcId="{9A68CBED-FFAE-4E24-A14D-7C6A5CA739CC}" destId="{A9C8C455-103D-4FC8-9784-5854E58EC089}" srcOrd="0" destOrd="0" presId="urn:microsoft.com/office/officeart/2005/8/layout/radial6"/>
    <dgm:cxn modelId="{8F73E1E0-0488-4C5C-900E-5A13D5196285}" type="presOf" srcId="{6ABAB52F-A202-49C0-AABC-DBC8922D9609}" destId="{31920C86-A7BE-4A89-9DE4-B2932EEF1F9B}" srcOrd="0" destOrd="0" presId="urn:microsoft.com/office/officeart/2005/8/layout/radial6"/>
    <dgm:cxn modelId="{ED68A7E1-E381-4DAE-86AC-999568BFE00F}" type="presOf" srcId="{8B06463F-91F4-4A44-9195-849377AC73A6}" destId="{1830FDFE-E47E-492A-8E52-1A74E2D71FEF}" srcOrd="0" destOrd="0" presId="urn:microsoft.com/office/officeart/2005/8/layout/radial6"/>
    <dgm:cxn modelId="{36189EE9-0665-4D61-8E74-B1B244531D9C}" srcId="{175AB3C4-541B-4DD8-941D-1C0B428CAEFA}" destId="{14E750DE-2097-4AC9-80AD-91F63875DC1F}" srcOrd="3" destOrd="0" parTransId="{F0C7A6B8-A220-4FCD-9E15-EF1BC000509D}" sibTransId="{AC8ACDF4-168D-43EE-A6EB-AFF48F674790}"/>
    <dgm:cxn modelId="{31F142EB-E7E4-445A-B43F-98DD63700869}" srcId="{175AB3C4-541B-4DD8-941D-1C0B428CAEFA}" destId="{7B39017D-A67F-4870-BEE3-0B38DE703F79}" srcOrd="2" destOrd="0" parTransId="{B8BEC7ED-BA1A-4885-8F84-A9B9B9D1ACD6}" sibTransId="{D722BD50-41B8-4822-BB51-9C131964B116}"/>
    <dgm:cxn modelId="{9657FFEF-33EC-4270-88E4-7D87E38D1536}" type="presOf" srcId="{7EBFED98-9B09-436E-BB49-AFE7CDB55C6F}" destId="{2CD53FC0-3819-4322-B966-062943B2D5E1}" srcOrd="0" destOrd="0" presId="urn:microsoft.com/office/officeart/2005/8/layout/radial6"/>
    <dgm:cxn modelId="{7B6226F5-95C4-4422-930C-D2864D9BFAFB}" type="presOf" srcId="{F4046C69-88E3-456B-89AE-D0AB452C51F3}" destId="{D2F3A0CA-8303-48F5-84B4-3FD1AE726EDD}" srcOrd="0" destOrd="0" presId="urn:microsoft.com/office/officeart/2005/8/layout/radial6"/>
    <dgm:cxn modelId="{F6227517-DDD1-4D34-A728-527C1D0A97BE}" type="presParOf" srcId="{A9C8C455-103D-4FC8-9784-5854E58EC089}" destId="{F7CFA7D2-DD8B-4F46-8A01-831249B17409}" srcOrd="0" destOrd="0" presId="urn:microsoft.com/office/officeart/2005/8/layout/radial6"/>
    <dgm:cxn modelId="{58709A5A-5630-4238-B86A-E0F917855CA5}" type="presParOf" srcId="{A9C8C455-103D-4FC8-9784-5854E58EC089}" destId="{2CD53FC0-3819-4322-B966-062943B2D5E1}" srcOrd="1" destOrd="0" presId="urn:microsoft.com/office/officeart/2005/8/layout/radial6"/>
    <dgm:cxn modelId="{AFB671FF-535A-4B9C-ACD0-2B9268AEE65E}" type="presParOf" srcId="{A9C8C455-103D-4FC8-9784-5854E58EC089}" destId="{A9F883EA-B5D5-49ED-B62C-9079EE911C73}" srcOrd="2" destOrd="0" presId="urn:microsoft.com/office/officeart/2005/8/layout/radial6"/>
    <dgm:cxn modelId="{7605D980-31F3-4C28-AF2E-DABD49C4ED26}" type="presParOf" srcId="{A9C8C455-103D-4FC8-9784-5854E58EC089}" destId="{1830FDFE-E47E-492A-8E52-1A74E2D71FEF}" srcOrd="3" destOrd="0" presId="urn:microsoft.com/office/officeart/2005/8/layout/radial6"/>
    <dgm:cxn modelId="{F14FD0DC-2AB0-4A20-811A-2047248C2345}" type="presParOf" srcId="{A9C8C455-103D-4FC8-9784-5854E58EC089}" destId="{D2F3A0CA-8303-48F5-84B4-3FD1AE726EDD}" srcOrd="4" destOrd="0" presId="urn:microsoft.com/office/officeart/2005/8/layout/radial6"/>
    <dgm:cxn modelId="{7715FDDC-429E-4E53-804C-FA834F402A42}" type="presParOf" srcId="{A9C8C455-103D-4FC8-9784-5854E58EC089}" destId="{7052821D-A1EF-4EEA-8881-14C3FE1D001D}" srcOrd="5" destOrd="0" presId="urn:microsoft.com/office/officeart/2005/8/layout/radial6"/>
    <dgm:cxn modelId="{E58E2B77-3430-4EDC-9E9E-C48EC9B0E210}" type="presParOf" srcId="{A9C8C455-103D-4FC8-9784-5854E58EC089}" destId="{66BFA55F-CEBA-4809-BC4E-C955DD3BC3BC}" srcOrd="6" destOrd="0" presId="urn:microsoft.com/office/officeart/2005/8/layout/radial6"/>
    <dgm:cxn modelId="{D045FAB9-463B-45B6-B883-1D14EC58FD4B}" type="presParOf" srcId="{A9C8C455-103D-4FC8-9784-5854E58EC089}" destId="{F320F3DE-DAC2-43E1-8668-302D83DC2FC2}" srcOrd="7" destOrd="0" presId="urn:microsoft.com/office/officeart/2005/8/layout/radial6"/>
    <dgm:cxn modelId="{00179351-DBAD-4DD0-BFD0-4B9B704E85EA}" type="presParOf" srcId="{A9C8C455-103D-4FC8-9784-5854E58EC089}" destId="{36BBC8B1-C785-46ED-9624-AEC0AF1E5094}" srcOrd="8" destOrd="0" presId="urn:microsoft.com/office/officeart/2005/8/layout/radial6"/>
    <dgm:cxn modelId="{A9A0B43E-C657-4FEA-BE2D-5BBD50132A8F}" type="presParOf" srcId="{A9C8C455-103D-4FC8-9784-5854E58EC089}" destId="{44984C99-5044-484E-9794-1A4BB5CC99BE}" srcOrd="9" destOrd="0" presId="urn:microsoft.com/office/officeart/2005/8/layout/radial6"/>
    <dgm:cxn modelId="{7D0AA41C-75A9-4CE8-8E61-EAA4F5AD745B}" type="presParOf" srcId="{A9C8C455-103D-4FC8-9784-5854E58EC089}" destId="{88C38A16-7E2E-4374-8E21-42D54A302750}" srcOrd="10" destOrd="0" presId="urn:microsoft.com/office/officeart/2005/8/layout/radial6"/>
    <dgm:cxn modelId="{511CD9FB-0517-4AA8-8CCC-18E2CD7BD74A}" type="presParOf" srcId="{A9C8C455-103D-4FC8-9784-5854E58EC089}" destId="{7C75C790-19F5-4686-8ED7-750C1FE8EFBB}" srcOrd="11" destOrd="0" presId="urn:microsoft.com/office/officeart/2005/8/layout/radial6"/>
    <dgm:cxn modelId="{9F03B5AD-9D8A-4A90-B4F7-E78DEEAD5F29}" type="presParOf" srcId="{A9C8C455-103D-4FC8-9784-5854E58EC089}" destId="{C84EDE5F-E0AA-458D-99C8-06B9B4A6EBCC}" srcOrd="12" destOrd="0" presId="urn:microsoft.com/office/officeart/2005/8/layout/radial6"/>
    <dgm:cxn modelId="{CB062368-2280-4539-9FF5-B112853EB588}" type="presParOf" srcId="{A9C8C455-103D-4FC8-9784-5854E58EC089}" destId="{0A17FB91-8F45-4C89-80E1-06AF91B808F0}" srcOrd="13" destOrd="0" presId="urn:microsoft.com/office/officeart/2005/8/layout/radial6"/>
    <dgm:cxn modelId="{DA88BE46-9E53-4985-B9BA-F496CA22A2A1}" type="presParOf" srcId="{A9C8C455-103D-4FC8-9784-5854E58EC089}" destId="{123C426A-E285-4215-8B65-561F3B09805C}" srcOrd="14" destOrd="0" presId="urn:microsoft.com/office/officeart/2005/8/layout/radial6"/>
    <dgm:cxn modelId="{7506E961-74D1-4FD8-B8F9-F0BE03930894}" type="presParOf" srcId="{A9C8C455-103D-4FC8-9784-5854E58EC089}" destId="{31920C86-A7BE-4A89-9DE4-B2932EEF1F9B}"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1207DB-8AB9-444A-82CA-42AFAE3805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D8B1F28D-78D2-43B6-8A09-F9608AF930FF}">
      <dgm:prSet/>
      <dgm:spPr>
        <a:solidFill>
          <a:schemeClr val="accent6">
            <a:lumMod val="50000"/>
          </a:schemeClr>
        </a:solidFill>
      </dgm:spPr>
      <dgm:t>
        <a:bodyPr/>
        <a:lstStyle/>
        <a:p>
          <a:pPr algn="ctr"/>
          <a:r>
            <a:rPr lang="es-ES" b="1"/>
            <a:t>Mapa de Procesos</a:t>
          </a:r>
          <a:endParaRPr lang="es-CO"/>
        </a:p>
      </dgm:t>
    </dgm:pt>
    <dgm:pt modelId="{E7105839-ED19-47E0-BF8F-00F3D73D2CF0}" type="parTrans" cxnId="{BE378504-9E46-44A8-A21E-71F712E0713C}">
      <dgm:prSet/>
      <dgm:spPr/>
      <dgm:t>
        <a:bodyPr/>
        <a:lstStyle/>
        <a:p>
          <a:pPr algn="ctr"/>
          <a:endParaRPr lang="es-CO"/>
        </a:p>
      </dgm:t>
    </dgm:pt>
    <dgm:pt modelId="{A046E749-0F5B-4142-A0A1-E9C784A880AE}" type="sibTrans" cxnId="{BE378504-9E46-44A8-A21E-71F712E0713C}">
      <dgm:prSet/>
      <dgm:spPr/>
      <dgm:t>
        <a:bodyPr/>
        <a:lstStyle/>
        <a:p>
          <a:pPr algn="ctr"/>
          <a:endParaRPr lang="es-CO"/>
        </a:p>
      </dgm:t>
    </dgm:pt>
    <dgm:pt modelId="{50B4B41B-EFF9-40AA-88BC-3F4004465827}" type="pres">
      <dgm:prSet presAssocID="{EE1207DB-8AB9-444A-82CA-42AFAE38050C}" presName="linear" presStyleCnt="0">
        <dgm:presLayoutVars>
          <dgm:animLvl val="lvl"/>
          <dgm:resizeHandles val="exact"/>
        </dgm:presLayoutVars>
      </dgm:prSet>
      <dgm:spPr/>
    </dgm:pt>
    <dgm:pt modelId="{172338BE-75A8-438D-83CA-4DAE541506EE}" type="pres">
      <dgm:prSet presAssocID="{D8B1F28D-78D2-43B6-8A09-F9608AF930FF}" presName="parentText" presStyleLbl="node1" presStyleIdx="0" presStyleCnt="1" custLinFactY="100000" custLinFactNeighborX="-9014" custLinFactNeighborY="121889">
        <dgm:presLayoutVars>
          <dgm:chMax val="0"/>
          <dgm:bulletEnabled val="1"/>
        </dgm:presLayoutVars>
      </dgm:prSet>
      <dgm:spPr/>
    </dgm:pt>
  </dgm:ptLst>
  <dgm:cxnLst>
    <dgm:cxn modelId="{BE378504-9E46-44A8-A21E-71F712E0713C}" srcId="{EE1207DB-8AB9-444A-82CA-42AFAE38050C}" destId="{D8B1F28D-78D2-43B6-8A09-F9608AF930FF}" srcOrd="0" destOrd="0" parTransId="{E7105839-ED19-47E0-BF8F-00F3D73D2CF0}" sibTransId="{A046E749-0F5B-4142-A0A1-E9C784A880AE}"/>
    <dgm:cxn modelId="{0EEED477-7A62-4E2C-818A-6E4D032086E7}" type="presOf" srcId="{EE1207DB-8AB9-444A-82CA-42AFAE38050C}" destId="{50B4B41B-EFF9-40AA-88BC-3F4004465827}" srcOrd="0" destOrd="0" presId="urn:microsoft.com/office/officeart/2005/8/layout/vList2"/>
    <dgm:cxn modelId="{BED531AB-31EB-4556-A98F-ED060E9625D4}" type="presOf" srcId="{D8B1F28D-78D2-43B6-8A09-F9608AF930FF}" destId="{172338BE-75A8-438D-83CA-4DAE541506EE}" srcOrd="0" destOrd="0" presId="urn:microsoft.com/office/officeart/2005/8/layout/vList2"/>
    <dgm:cxn modelId="{F9CAACCE-CC37-4E4C-97BA-EEF2863655E2}" type="presParOf" srcId="{50B4B41B-EFF9-40AA-88BC-3F4004465827}" destId="{172338BE-75A8-438D-83CA-4DAE541506EE}" srcOrd="0" destOrd="0" presId="urn:microsoft.com/office/officeart/2005/8/layout/vList2"/>
  </dgm:cxnLst>
  <dgm:bg>
    <a:solidFill>
      <a:schemeClr val="accent6">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01330E-AC73-4457-A9EE-2CB9D586F0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FB8B3069-144B-4F09-99A5-D5C2E1B59683}">
      <dgm:prSet/>
      <dgm:spPr>
        <a:solidFill>
          <a:schemeClr val="accent6">
            <a:lumMod val="50000"/>
          </a:schemeClr>
        </a:solidFill>
      </dgm:spPr>
      <dgm:t>
        <a:bodyPr/>
        <a:lstStyle/>
        <a:p>
          <a:pPr algn="ctr"/>
          <a:r>
            <a:rPr lang="es-CO" b="1"/>
            <a:t>Insumos e Inventario</a:t>
          </a:r>
          <a:endParaRPr lang="es-CO"/>
        </a:p>
      </dgm:t>
    </dgm:pt>
    <dgm:pt modelId="{D3AE8058-CFDC-4A0B-9E8D-CEF147551318}" type="parTrans" cxnId="{9B50E8B7-8C89-4681-A4FD-C31CEA065452}">
      <dgm:prSet/>
      <dgm:spPr/>
      <dgm:t>
        <a:bodyPr/>
        <a:lstStyle/>
        <a:p>
          <a:endParaRPr lang="es-CO"/>
        </a:p>
      </dgm:t>
    </dgm:pt>
    <dgm:pt modelId="{92814AA1-5E97-4E3C-AB76-48A51F282D65}" type="sibTrans" cxnId="{9B50E8B7-8C89-4681-A4FD-C31CEA065452}">
      <dgm:prSet/>
      <dgm:spPr/>
      <dgm:t>
        <a:bodyPr/>
        <a:lstStyle/>
        <a:p>
          <a:endParaRPr lang="es-CO"/>
        </a:p>
      </dgm:t>
    </dgm:pt>
    <dgm:pt modelId="{BDE632AF-4F2F-4B84-911E-53B5EC1E8231}" type="pres">
      <dgm:prSet presAssocID="{BF01330E-AC73-4457-A9EE-2CB9D586F044}" presName="linear" presStyleCnt="0">
        <dgm:presLayoutVars>
          <dgm:animLvl val="lvl"/>
          <dgm:resizeHandles val="exact"/>
        </dgm:presLayoutVars>
      </dgm:prSet>
      <dgm:spPr/>
    </dgm:pt>
    <dgm:pt modelId="{261A8DE9-7806-480E-B2D3-34ABFFDB5F2A}" type="pres">
      <dgm:prSet presAssocID="{FB8B3069-144B-4F09-99A5-D5C2E1B59683}" presName="parentText" presStyleLbl="node1" presStyleIdx="0" presStyleCnt="1">
        <dgm:presLayoutVars>
          <dgm:chMax val="0"/>
          <dgm:bulletEnabled val="1"/>
        </dgm:presLayoutVars>
      </dgm:prSet>
      <dgm:spPr/>
    </dgm:pt>
  </dgm:ptLst>
  <dgm:cxnLst>
    <dgm:cxn modelId="{250C4B84-5884-4A85-98B1-4A0F38999D23}" type="presOf" srcId="{BF01330E-AC73-4457-A9EE-2CB9D586F044}" destId="{BDE632AF-4F2F-4B84-911E-53B5EC1E8231}" srcOrd="0" destOrd="0" presId="urn:microsoft.com/office/officeart/2005/8/layout/vList2"/>
    <dgm:cxn modelId="{539E5CAA-3483-4057-AD7B-E13DC95DB10B}" type="presOf" srcId="{FB8B3069-144B-4F09-99A5-D5C2E1B59683}" destId="{261A8DE9-7806-480E-B2D3-34ABFFDB5F2A}" srcOrd="0" destOrd="0" presId="urn:microsoft.com/office/officeart/2005/8/layout/vList2"/>
    <dgm:cxn modelId="{9B50E8B7-8C89-4681-A4FD-C31CEA065452}" srcId="{BF01330E-AC73-4457-A9EE-2CB9D586F044}" destId="{FB8B3069-144B-4F09-99A5-D5C2E1B59683}" srcOrd="0" destOrd="0" parTransId="{D3AE8058-CFDC-4A0B-9E8D-CEF147551318}" sibTransId="{92814AA1-5E97-4E3C-AB76-48A51F282D65}"/>
    <dgm:cxn modelId="{28D8338D-4BDA-4774-A291-48D9CC3149D7}" type="presParOf" srcId="{BDE632AF-4F2F-4B84-911E-53B5EC1E8231}" destId="{261A8DE9-7806-480E-B2D3-34ABFFDB5F2A}" srcOrd="0" destOrd="0" presId="urn:microsoft.com/office/officeart/2005/8/layout/vList2"/>
  </dgm:cxnLst>
  <dgm:bg>
    <a:solidFill>
      <a:schemeClr val="accent6">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D06FAD-D11B-4154-8303-C3957D5DF5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FCDD1B07-23F0-4103-B8D4-9675F8BFB5D3}">
      <dgm:prSet/>
      <dgm:spPr>
        <a:solidFill>
          <a:schemeClr val="accent6">
            <a:lumMod val="50000"/>
          </a:schemeClr>
        </a:solidFill>
      </dgm:spPr>
      <dgm:t>
        <a:bodyPr/>
        <a:lstStyle/>
        <a:p>
          <a:pPr algn="ctr"/>
          <a:r>
            <a:rPr lang="es-ES" b="1"/>
            <a:t>Actualización Protocolos Operativos</a:t>
          </a:r>
          <a:endParaRPr lang="es-CO"/>
        </a:p>
      </dgm:t>
    </dgm:pt>
    <dgm:pt modelId="{0E03FC0D-76AF-4507-B05B-8254C6B07AE2}" type="parTrans" cxnId="{08DA8764-7DBC-4DC2-A5BE-244A9CE66725}">
      <dgm:prSet/>
      <dgm:spPr/>
      <dgm:t>
        <a:bodyPr/>
        <a:lstStyle/>
        <a:p>
          <a:pPr algn="ctr"/>
          <a:endParaRPr lang="es-CO"/>
        </a:p>
      </dgm:t>
    </dgm:pt>
    <dgm:pt modelId="{6B54C3D9-4B1B-4A67-ADEA-33423F594B55}" type="sibTrans" cxnId="{08DA8764-7DBC-4DC2-A5BE-244A9CE66725}">
      <dgm:prSet/>
      <dgm:spPr/>
      <dgm:t>
        <a:bodyPr/>
        <a:lstStyle/>
        <a:p>
          <a:pPr algn="ctr"/>
          <a:endParaRPr lang="es-CO"/>
        </a:p>
      </dgm:t>
    </dgm:pt>
    <dgm:pt modelId="{F2248790-82EB-447C-A82C-770F86182904}" type="pres">
      <dgm:prSet presAssocID="{B1D06FAD-D11B-4154-8303-C3957D5DF5DD}" presName="linear" presStyleCnt="0">
        <dgm:presLayoutVars>
          <dgm:animLvl val="lvl"/>
          <dgm:resizeHandles val="exact"/>
        </dgm:presLayoutVars>
      </dgm:prSet>
      <dgm:spPr/>
    </dgm:pt>
    <dgm:pt modelId="{4B513356-A74C-464F-9FEF-48AABFF9C806}" type="pres">
      <dgm:prSet presAssocID="{FCDD1B07-23F0-4103-B8D4-9675F8BFB5D3}" presName="parentText" presStyleLbl="node1" presStyleIdx="0" presStyleCnt="1">
        <dgm:presLayoutVars>
          <dgm:chMax val="0"/>
          <dgm:bulletEnabled val="1"/>
        </dgm:presLayoutVars>
      </dgm:prSet>
      <dgm:spPr/>
    </dgm:pt>
  </dgm:ptLst>
  <dgm:cxnLst>
    <dgm:cxn modelId="{08DA8764-7DBC-4DC2-A5BE-244A9CE66725}" srcId="{B1D06FAD-D11B-4154-8303-C3957D5DF5DD}" destId="{FCDD1B07-23F0-4103-B8D4-9675F8BFB5D3}" srcOrd="0" destOrd="0" parTransId="{0E03FC0D-76AF-4507-B05B-8254C6B07AE2}" sibTransId="{6B54C3D9-4B1B-4A67-ADEA-33423F594B55}"/>
    <dgm:cxn modelId="{CF2E7CD4-0748-4D6F-B445-33C9FA42EF17}" type="presOf" srcId="{B1D06FAD-D11B-4154-8303-C3957D5DF5DD}" destId="{F2248790-82EB-447C-A82C-770F86182904}" srcOrd="0" destOrd="0" presId="urn:microsoft.com/office/officeart/2005/8/layout/vList2"/>
    <dgm:cxn modelId="{77CA5BD9-6DD7-4756-917B-F65308F0AA98}" type="presOf" srcId="{FCDD1B07-23F0-4103-B8D4-9675F8BFB5D3}" destId="{4B513356-A74C-464F-9FEF-48AABFF9C806}" srcOrd="0" destOrd="0" presId="urn:microsoft.com/office/officeart/2005/8/layout/vList2"/>
    <dgm:cxn modelId="{E9EB093B-7DE1-46AE-87E1-6DABB775AAE3}" type="presParOf" srcId="{F2248790-82EB-447C-A82C-770F86182904}" destId="{4B513356-A74C-464F-9FEF-48AABFF9C806}" srcOrd="0" destOrd="0" presId="urn:microsoft.com/office/officeart/2005/8/layout/vList2"/>
  </dgm:cxnLst>
  <dgm:bg>
    <a:solidFill>
      <a:schemeClr val="accent6">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E6BA06-EC00-4BFE-96F9-9392C13F21E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O"/>
        </a:p>
      </dgm:t>
    </dgm:pt>
    <dgm:pt modelId="{0BC878F5-617A-44B7-AF32-B620C87A3E7B}">
      <dgm:prSet phldrT="[Texto]"/>
      <dgm:spPr/>
      <dgm:t>
        <a:bodyPr/>
        <a:lstStyle/>
        <a:p>
          <a:r>
            <a:rPr lang="es-CO" dirty="0">
              <a:solidFill>
                <a:schemeClr val="tx1"/>
              </a:solidFill>
            </a:rPr>
            <a:t>Monitorear el Reparto</a:t>
          </a:r>
        </a:p>
      </dgm:t>
    </dgm:pt>
    <dgm:pt modelId="{6D4A25F8-8C02-453D-B4A2-40116BCA5D63}" type="parTrans" cxnId="{E369A27B-ECA2-4BCA-8B6C-2A11A38898F9}">
      <dgm:prSet/>
      <dgm:spPr/>
      <dgm:t>
        <a:bodyPr/>
        <a:lstStyle/>
        <a:p>
          <a:endParaRPr lang="es-CO">
            <a:solidFill>
              <a:schemeClr val="tx1"/>
            </a:solidFill>
          </a:endParaRPr>
        </a:p>
      </dgm:t>
    </dgm:pt>
    <dgm:pt modelId="{3C83760E-4E45-4B21-A42C-D6CA81EF92D1}" type="sibTrans" cxnId="{E369A27B-ECA2-4BCA-8B6C-2A11A38898F9}">
      <dgm:prSet/>
      <dgm:spPr/>
      <dgm:t>
        <a:bodyPr/>
        <a:lstStyle/>
        <a:p>
          <a:endParaRPr lang="es-CO">
            <a:solidFill>
              <a:schemeClr val="tx1"/>
            </a:solidFill>
          </a:endParaRPr>
        </a:p>
      </dgm:t>
    </dgm:pt>
    <dgm:pt modelId="{8EC5F369-D157-423F-BA00-F15F44202888}">
      <dgm:prSet phldrT="[Texto]"/>
      <dgm:spPr/>
      <dgm:t>
        <a:bodyPr/>
        <a:lstStyle/>
        <a:p>
          <a:r>
            <a:rPr lang="es-CO" dirty="0">
              <a:solidFill>
                <a:schemeClr val="tx1"/>
              </a:solidFill>
            </a:rPr>
            <a:t>Desactivación de Despachos Judiciales</a:t>
          </a:r>
        </a:p>
      </dgm:t>
    </dgm:pt>
    <dgm:pt modelId="{2CFED12F-4DFB-4A8C-868F-6E42152B02BD}" type="parTrans" cxnId="{1EC9513C-9AE8-40DF-B8BC-0DF10C0D52D9}">
      <dgm:prSet/>
      <dgm:spPr/>
      <dgm:t>
        <a:bodyPr/>
        <a:lstStyle/>
        <a:p>
          <a:endParaRPr lang="es-CO">
            <a:solidFill>
              <a:schemeClr val="tx1"/>
            </a:solidFill>
          </a:endParaRPr>
        </a:p>
      </dgm:t>
    </dgm:pt>
    <dgm:pt modelId="{36BD76A7-0ACF-4EC7-A2C6-2BC578246B42}" type="sibTrans" cxnId="{1EC9513C-9AE8-40DF-B8BC-0DF10C0D52D9}">
      <dgm:prSet/>
      <dgm:spPr/>
      <dgm:t>
        <a:bodyPr/>
        <a:lstStyle/>
        <a:p>
          <a:endParaRPr lang="es-CO">
            <a:solidFill>
              <a:schemeClr val="tx1"/>
            </a:solidFill>
          </a:endParaRPr>
        </a:p>
      </dgm:t>
    </dgm:pt>
    <dgm:pt modelId="{47233A98-164F-4B96-8AC6-B4FDE5FD9998}">
      <dgm:prSet phldrT="[Texto]"/>
      <dgm:spPr/>
      <dgm:t>
        <a:bodyPr/>
        <a:lstStyle/>
        <a:p>
          <a:r>
            <a:rPr lang="es-CO" dirty="0">
              <a:solidFill>
                <a:schemeClr val="tx1"/>
              </a:solidFill>
            </a:rPr>
            <a:t>Registrar Novedades de Reparto</a:t>
          </a:r>
        </a:p>
      </dgm:t>
    </dgm:pt>
    <dgm:pt modelId="{78C5F4A5-A95C-42E1-894F-44F6D9D31AE3}" type="parTrans" cxnId="{280ADCAC-E603-4328-926F-B2A936D2CE7F}">
      <dgm:prSet/>
      <dgm:spPr/>
      <dgm:t>
        <a:bodyPr/>
        <a:lstStyle/>
        <a:p>
          <a:endParaRPr lang="es-CO">
            <a:solidFill>
              <a:schemeClr val="tx1"/>
            </a:solidFill>
          </a:endParaRPr>
        </a:p>
      </dgm:t>
    </dgm:pt>
    <dgm:pt modelId="{C8F213C3-12EA-4A5B-8981-72119EBDDDAB}" type="sibTrans" cxnId="{280ADCAC-E603-4328-926F-B2A936D2CE7F}">
      <dgm:prSet/>
      <dgm:spPr/>
      <dgm:t>
        <a:bodyPr/>
        <a:lstStyle/>
        <a:p>
          <a:endParaRPr lang="es-CO">
            <a:solidFill>
              <a:schemeClr val="tx1"/>
            </a:solidFill>
          </a:endParaRPr>
        </a:p>
      </dgm:t>
    </dgm:pt>
    <dgm:pt modelId="{28EBA946-2FAD-4BB4-9303-B5BC787F4F69}">
      <dgm:prSet phldrT="[Texto]"/>
      <dgm:spPr/>
      <dgm:t>
        <a:bodyPr/>
        <a:lstStyle/>
        <a:p>
          <a:r>
            <a:rPr lang="es-CO" dirty="0">
              <a:solidFill>
                <a:schemeClr val="tx1"/>
              </a:solidFill>
            </a:rPr>
            <a:t>Director del Reparto</a:t>
          </a:r>
        </a:p>
      </dgm:t>
    </dgm:pt>
    <dgm:pt modelId="{66443C19-1567-40B8-AE38-BC6B1D05D998}" type="parTrans" cxnId="{BE76A5AD-AD7C-45D5-A697-8A38C2EF312E}">
      <dgm:prSet/>
      <dgm:spPr/>
      <dgm:t>
        <a:bodyPr/>
        <a:lstStyle/>
        <a:p>
          <a:endParaRPr lang="es-CO">
            <a:solidFill>
              <a:schemeClr val="tx1"/>
            </a:solidFill>
          </a:endParaRPr>
        </a:p>
      </dgm:t>
    </dgm:pt>
    <dgm:pt modelId="{254DE8A0-67CD-4CAC-848E-2D09013C008C}" type="sibTrans" cxnId="{BE76A5AD-AD7C-45D5-A697-8A38C2EF312E}">
      <dgm:prSet/>
      <dgm:spPr/>
      <dgm:t>
        <a:bodyPr/>
        <a:lstStyle/>
        <a:p>
          <a:endParaRPr lang="es-CO">
            <a:solidFill>
              <a:schemeClr val="tx1"/>
            </a:solidFill>
          </a:endParaRPr>
        </a:p>
      </dgm:t>
    </dgm:pt>
    <dgm:pt modelId="{8C73BC1A-7FBB-47B8-B3B6-13B775DD2D9D}">
      <dgm:prSet phldrT="[Texto]"/>
      <dgm:spPr/>
      <dgm:t>
        <a:bodyPr/>
        <a:lstStyle/>
        <a:p>
          <a:r>
            <a:rPr lang="es-CO" dirty="0">
              <a:solidFill>
                <a:schemeClr val="tx1"/>
              </a:solidFill>
            </a:rPr>
            <a:t>Presentar Informes Estadísticos</a:t>
          </a:r>
        </a:p>
      </dgm:t>
    </dgm:pt>
    <dgm:pt modelId="{6B73D375-7DC0-4C5D-AC92-B6C50E791A8C}" type="parTrans" cxnId="{8D6D7319-7941-4CC5-8AE5-2841303037F7}">
      <dgm:prSet/>
      <dgm:spPr/>
      <dgm:t>
        <a:bodyPr/>
        <a:lstStyle/>
        <a:p>
          <a:endParaRPr lang="es-CO"/>
        </a:p>
      </dgm:t>
    </dgm:pt>
    <dgm:pt modelId="{906D37A0-404F-45EB-861F-CBAE6BEB030B}" type="sibTrans" cxnId="{8D6D7319-7941-4CC5-8AE5-2841303037F7}">
      <dgm:prSet/>
      <dgm:spPr/>
      <dgm:t>
        <a:bodyPr/>
        <a:lstStyle/>
        <a:p>
          <a:endParaRPr lang="es-CO"/>
        </a:p>
      </dgm:t>
    </dgm:pt>
    <dgm:pt modelId="{B0F21C56-A01D-4679-A640-6F5F499DD533}" type="pres">
      <dgm:prSet presAssocID="{6EE6BA06-EC00-4BFE-96F9-9392C13F21EB}" presName="linear" presStyleCnt="0">
        <dgm:presLayoutVars>
          <dgm:dir/>
          <dgm:animLvl val="lvl"/>
          <dgm:resizeHandles val="exact"/>
        </dgm:presLayoutVars>
      </dgm:prSet>
      <dgm:spPr/>
    </dgm:pt>
    <dgm:pt modelId="{16210B70-BFD3-4C40-8529-EAAF18A38922}" type="pres">
      <dgm:prSet presAssocID="{28EBA946-2FAD-4BB4-9303-B5BC787F4F69}" presName="parentLin" presStyleCnt="0"/>
      <dgm:spPr/>
    </dgm:pt>
    <dgm:pt modelId="{5AFDD9A7-0370-4361-99CE-F6A2B6184401}" type="pres">
      <dgm:prSet presAssocID="{28EBA946-2FAD-4BB4-9303-B5BC787F4F69}" presName="parentLeftMargin" presStyleLbl="node1" presStyleIdx="0" presStyleCnt="5"/>
      <dgm:spPr/>
    </dgm:pt>
    <dgm:pt modelId="{D649F28C-8F16-4295-A89F-0A3A920C8503}" type="pres">
      <dgm:prSet presAssocID="{28EBA946-2FAD-4BB4-9303-B5BC787F4F69}" presName="parentText" presStyleLbl="node1" presStyleIdx="0" presStyleCnt="5">
        <dgm:presLayoutVars>
          <dgm:chMax val="0"/>
          <dgm:bulletEnabled val="1"/>
        </dgm:presLayoutVars>
      </dgm:prSet>
      <dgm:spPr/>
    </dgm:pt>
    <dgm:pt modelId="{44A6E427-5527-40C5-922F-FD188DB163A0}" type="pres">
      <dgm:prSet presAssocID="{28EBA946-2FAD-4BB4-9303-B5BC787F4F69}" presName="negativeSpace" presStyleCnt="0"/>
      <dgm:spPr/>
    </dgm:pt>
    <dgm:pt modelId="{7D0902BE-8856-42A1-A3AB-54563FC4C922}" type="pres">
      <dgm:prSet presAssocID="{28EBA946-2FAD-4BB4-9303-B5BC787F4F69}" presName="childText" presStyleLbl="conFgAcc1" presStyleIdx="0" presStyleCnt="5">
        <dgm:presLayoutVars>
          <dgm:bulletEnabled val="1"/>
        </dgm:presLayoutVars>
      </dgm:prSet>
      <dgm:spPr/>
    </dgm:pt>
    <dgm:pt modelId="{2A8DEDEC-DF3A-458A-9A1A-3472214373B1}" type="pres">
      <dgm:prSet presAssocID="{254DE8A0-67CD-4CAC-848E-2D09013C008C}" presName="spaceBetweenRectangles" presStyleCnt="0"/>
      <dgm:spPr/>
    </dgm:pt>
    <dgm:pt modelId="{1BA3AF2F-5B75-40E5-B812-A549F74EB925}" type="pres">
      <dgm:prSet presAssocID="{0BC878F5-617A-44B7-AF32-B620C87A3E7B}" presName="parentLin" presStyleCnt="0"/>
      <dgm:spPr/>
    </dgm:pt>
    <dgm:pt modelId="{1FA87215-EC68-44C9-A4A4-4F981B689A57}" type="pres">
      <dgm:prSet presAssocID="{0BC878F5-617A-44B7-AF32-B620C87A3E7B}" presName="parentLeftMargin" presStyleLbl="node1" presStyleIdx="0" presStyleCnt="5"/>
      <dgm:spPr/>
    </dgm:pt>
    <dgm:pt modelId="{9CF77154-DFD5-49B9-941C-469AF0733762}" type="pres">
      <dgm:prSet presAssocID="{0BC878F5-617A-44B7-AF32-B620C87A3E7B}" presName="parentText" presStyleLbl="node1" presStyleIdx="1" presStyleCnt="5">
        <dgm:presLayoutVars>
          <dgm:chMax val="0"/>
          <dgm:bulletEnabled val="1"/>
        </dgm:presLayoutVars>
      </dgm:prSet>
      <dgm:spPr/>
    </dgm:pt>
    <dgm:pt modelId="{41CD75BE-72CB-42AA-83D8-EDD08C77313E}" type="pres">
      <dgm:prSet presAssocID="{0BC878F5-617A-44B7-AF32-B620C87A3E7B}" presName="negativeSpace" presStyleCnt="0"/>
      <dgm:spPr/>
    </dgm:pt>
    <dgm:pt modelId="{57E4E875-95AB-4D5F-AE85-92DD982BF7B8}" type="pres">
      <dgm:prSet presAssocID="{0BC878F5-617A-44B7-AF32-B620C87A3E7B}" presName="childText" presStyleLbl="conFgAcc1" presStyleIdx="1" presStyleCnt="5">
        <dgm:presLayoutVars>
          <dgm:bulletEnabled val="1"/>
        </dgm:presLayoutVars>
      </dgm:prSet>
      <dgm:spPr/>
    </dgm:pt>
    <dgm:pt modelId="{2294E904-C792-4DAC-BF80-DA1C620ECAB5}" type="pres">
      <dgm:prSet presAssocID="{3C83760E-4E45-4B21-A42C-D6CA81EF92D1}" presName="spaceBetweenRectangles" presStyleCnt="0"/>
      <dgm:spPr/>
    </dgm:pt>
    <dgm:pt modelId="{8246AF4D-42E8-474A-8213-C83E5DBAF66C}" type="pres">
      <dgm:prSet presAssocID="{8EC5F369-D157-423F-BA00-F15F44202888}" presName="parentLin" presStyleCnt="0"/>
      <dgm:spPr/>
    </dgm:pt>
    <dgm:pt modelId="{855ADB51-640E-4321-8437-9FD95F9A7EDA}" type="pres">
      <dgm:prSet presAssocID="{8EC5F369-D157-423F-BA00-F15F44202888}" presName="parentLeftMargin" presStyleLbl="node1" presStyleIdx="1" presStyleCnt="5"/>
      <dgm:spPr/>
    </dgm:pt>
    <dgm:pt modelId="{57D0FC45-422B-4A94-848D-E6749E126DE6}" type="pres">
      <dgm:prSet presAssocID="{8EC5F369-D157-423F-BA00-F15F44202888}" presName="parentText" presStyleLbl="node1" presStyleIdx="2" presStyleCnt="5">
        <dgm:presLayoutVars>
          <dgm:chMax val="0"/>
          <dgm:bulletEnabled val="1"/>
        </dgm:presLayoutVars>
      </dgm:prSet>
      <dgm:spPr/>
    </dgm:pt>
    <dgm:pt modelId="{0084A6EA-EE79-411D-814B-91E5D0AC734C}" type="pres">
      <dgm:prSet presAssocID="{8EC5F369-D157-423F-BA00-F15F44202888}" presName="negativeSpace" presStyleCnt="0"/>
      <dgm:spPr/>
    </dgm:pt>
    <dgm:pt modelId="{54E86556-A786-446D-AD79-21102D7E0FDE}" type="pres">
      <dgm:prSet presAssocID="{8EC5F369-D157-423F-BA00-F15F44202888}" presName="childText" presStyleLbl="conFgAcc1" presStyleIdx="2" presStyleCnt="5">
        <dgm:presLayoutVars>
          <dgm:bulletEnabled val="1"/>
        </dgm:presLayoutVars>
      </dgm:prSet>
      <dgm:spPr/>
    </dgm:pt>
    <dgm:pt modelId="{A23F719D-3432-4188-912D-739A7D119576}" type="pres">
      <dgm:prSet presAssocID="{36BD76A7-0ACF-4EC7-A2C6-2BC578246B42}" presName="spaceBetweenRectangles" presStyleCnt="0"/>
      <dgm:spPr/>
    </dgm:pt>
    <dgm:pt modelId="{86805612-DF38-410F-8E26-DF68D51A23B6}" type="pres">
      <dgm:prSet presAssocID="{47233A98-164F-4B96-8AC6-B4FDE5FD9998}" presName="parentLin" presStyleCnt="0"/>
      <dgm:spPr/>
    </dgm:pt>
    <dgm:pt modelId="{FCF85757-0953-42C2-8F2B-7D843E4360AA}" type="pres">
      <dgm:prSet presAssocID="{47233A98-164F-4B96-8AC6-B4FDE5FD9998}" presName="parentLeftMargin" presStyleLbl="node1" presStyleIdx="2" presStyleCnt="5"/>
      <dgm:spPr/>
    </dgm:pt>
    <dgm:pt modelId="{8832F9F6-56B7-4652-A66C-0ED3164E338B}" type="pres">
      <dgm:prSet presAssocID="{47233A98-164F-4B96-8AC6-B4FDE5FD9998}" presName="parentText" presStyleLbl="node1" presStyleIdx="3" presStyleCnt="5">
        <dgm:presLayoutVars>
          <dgm:chMax val="0"/>
          <dgm:bulletEnabled val="1"/>
        </dgm:presLayoutVars>
      </dgm:prSet>
      <dgm:spPr/>
    </dgm:pt>
    <dgm:pt modelId="{8B00991E-0F3A-47B4-8026-1E98DE1F3E5D}" type="pres">
      <dgm:prSet presAssocID="{47233A98-164F-4B96-8AC6-B4FDE5FD9998}" presName="negativeSpace" presStyleCnt="0"/>
      <dgm:spPr/>
    </dgm:pt>
    <dgm:pt modelId="{6545DFFA-5E2F-4CF3-9AF2-2238C6002241}" type="pres">
      <dgm:prSet presAssocID="{47233A98-164F-4B96-8AC6-B4FDE5FD9998}" presName="childText" presStyleLbl="conFgAcc1" presStyleIdx="3" presStyleCnt="5" custLinFactNeighborX="781" custLinFactNeighborY="13237">
        <dgm:presLayoutVars>
          <dgm:bulletEnabled val="1"/>
        </dgm:presLayoutVars>
      </dgm:prSet>
      <dgm:spPr/>
    </dgm:pt>
    <dgm:pt modelId="{3D5CAF26-A7EE-4140-8400-1CC98C88542D}" type="pres">
      <dgm:prSet presAssocID="{C8F213C3-12EA-4A5B-8981-72119EBDDDAB}" presName="spaceBetweenRectangles" presStyleCnt="0"/>
      <dgm:spPr/>
    </dgm:pt>
    <dgm:pt modelId="{D62D9E3C-A884-4210-9835-0B727D68CB98}" type="pres">
      <dgm:prSet presAssocID="{8C73BC1A-7FBB-47B8-B3B6-13B775DD2D9D}" presName="parentLin" presStyleCnt="0"/>
      <dgm:spPr/>
    </dgm:pt>
    <dgm:pt modelId="{E5DC80A0-EEFD-4A03-93E9-2EE25D9C953F}" type="pres">
      <dgm:prSet presAssocID="{8C73BC1A-7FBB-47B8-B3B6-13B775DD2D9D}" presName="parentLeftMargin" presStyleLbl="node1" presStyleIdx="3" presStyleCnt="5"/>
      <dgm:spPr/>
    </dgm:pt>
    <dgm:pt modelId="{FDC6C314-703A-4DA9-B741-8EBFFE5771F8}" type="pres">
      <dgm:prSet presAssocID="{8C73BC1A-7FBB-47B8-B3B6-13B775DD2D9D}" presName="parentText" presStyleLbl="node1" presStyleIdx="4" presStyleCnt="5">
        <dgm:presLayoutVars>
          <dgm:chMax val="0"/>
          <dgm:bulletEnabled val="1"/>
        </dgm:presLayoutVars>
      </dgm:prSet>
      <dgm:spPr/>
    </dgm:pt>
    <dgm:pt modelId="{C1ECE83B-8292-4CDE-B452-1D6900847058}" type="pres">
      <dgm:prSet presAssocID="{8C73BC1A-7FBB-47B8-B3B6-13B775DD2D9D}" presName="negativeSpace" presStyleCnt="0"/>
      <dgm:spPr/>
    </dgm:pt>
    <dgm:pt modelId="{22727AE9-8421-40AF-9BD4-6E3F3E3BF44D}" type="pres">
      <dgm:prSet presAssocID="{8C73BC1A-7FBB-47B8-B3B6-13B775DD2D9D}" presName="childText" presStyleLbl="conFgAcc1" presStyleIdx="4" presStyleCnt="5">
        <dgm:presLayoutVars>
          <dgm:bulletEnabled val="1"/>
        </dgm:presLayoutVars>
      </dgm:prSet>
      <dgm:spPr/>
    </dgm:pt>
  </dgm:ptLst>
  <dgm:cxnLst>
    <dgm:cxn modelId="{8988E807-F18F-4374-9FFE-24A3AF2A20CA}" type="presOf" srcId="{47233A98-164F-4B96-8AC6-B4FDE5FD9998}" destId="{8832F9F6-56B7-4652-A66C-0ED3164E338B}" srcOrd="1" destOrd="0" presId="urn:microsoft.com/office/officeart/2005/8/layout/list1"/>
    <dgm:cxn modelId="{C4726F0C-65F7-4A8B-8641-7D9B5F01AAE5}" type="presOf" srcId="{0BC878F5-617A-44B7-AF32-B620C87A3E7B}" destId="{9CF77154-DFD5-49B9-941C-469AF0733762}" srcOrd="1" destOrd="0" presId="urn:microsoft.com/office/officeart/2005/8/layout/list1"/>
    <dgm:cxn modelId="{8D6D7319-7941-4CC5-8AE5-2841303037F7}" srcId="{6EE6BA06-EC00-4BFE-96F9-9392C13F21EB}" destId="{8C73BC1A-7FBB-47B8-B3B6-13B775DD2D9D}" srcOrd="4" destOrd="0" parTransId="{6B73D375-7DC0-4C5D-AC92-B6C50E791A8C}" sibTransId="{906D37A0-404F-45EB-861F-CBAE6BEB030B}"/>
    <dgm:cxn modelId="{C027BF1B-40CB-4ACB-81FD-398D3FC7F725}" type="presOf" srcId="{47233A98-164F-4B96-8AC6-B4FDE5FD9998}" destId="{FCF85757-0953-42C2-8F2B-7D843E4360AA}" srcOrd="0" destOrd="0" presId="urn:microsoft.com/office/officeart/2005/8/layout/list1"/>
    <dgm:cxn modelId="{1EC9513C-9AE8-40DF-B8BC-0DF10C0D52D9}" srcId="{6EE6BA06-EC00-4BFE-96F9-9392C13F21EB}" destId="{8EC5F369-D157-423F-BA00-F15F44202888}" srcOrd="2" destOrd="0" parTransId="{2CFED12F-4DFB-4A8C-868F-6E42152B02BD}" sibTransId="{36BD76A7-0ACF-4EC7-A2C6-2BC578246B42}"/>
    <dgm:cxn modelId="{5949754D-DEA5-465C-98E1-7B4BBDB7C3EC}" type="presOf" srcId="{8EC5F369-D157-423F-BA00-F15F44202888}" destId="{855ADB51-640E-4321-8437-9FD95F9A7EDA}" srcOrd="0" destOrd="0" presId="urn:microsoft.com/office/officeart/2005/8/layout/list1"/>
    <dgm:cxn modelId="{1FA4AE4E-37D5-481D-962A-E86A84861267}" type="presOf" srcId="{28EBA946-2FAD-4BB4-9303-B5BC787F4F69}" destId="{5AFDD9A7-0370-4361-99CE-F6A2B6184401}" srcOrd="0" destOrd="0" presId="urn:microsoft.com/office/officeart/2005/8/layout/list1"/>
    <dgm:cxn modelId="{E369A27B-ECA2-4BCA-8B6C-2A11A38898F9}" srcId="{6EE6BA06-EC00-4BFE-96F9-9392C13F21EB}" destId="{0BC878F5-617A-44B7-AF32-B620C87A3E7B}" srcOrd="1" destOrd="0" parTransId="{6D4A25F8-8C02-453D-B4A2-40116BCA5D63}" sibTransId="{3C83760E-4E45-4B21-A42C-D6CA81EF92D1}"/>
    <dgm:cxn modelId="{3024FB95-5145-40C1-AA78-6D44FF02EE23}" type="presOf" srcId="{8C73BC1A-7FBB-47B8-B3B6-13B775DD2D9D}" destId="{E5DC80A0-EEFD-4A03-93E9-2EE25D9C953F}" srcOrd="0" destOrd="0" presId="urn:microsoft.com/office/officeart/2005/8/layout/list1"/>
    <dgm:cxn modelId="{9942939A-83F7-4643-A113-0BD4B491AB09}" type="presOf" srcId="{28EBA946-2FAD-4BB4-9303-B5BC787F4F69}" destId="{D649F28C-8F16-4295-A89F-0A3A920C8503}" srcOrd="1" destOrd="0" presId="urn:microsoft.com/office/officeart/2005/8/layout/list1"/>
    <dgm:cxn modelId="{F85E9EAC-69F8-46A6-A899-6C1A63BE5AD4}" type="presOf" srcId="{6EE6BA06-EC00-4BFE-96F9-9392C13F21EB}" destId="{B0F21C56-A01D-4679-A640-6F5F499DD533}" srcOrd="0" destOrd="0" presId="urn:microsoft.com/office/officeart/2005/8/layout/list1"/>
    <dgm:cxn modelId="{280ADCAC-E603-4328-926F-B2A936D2CE7F}" srcId="{6EE6BA06-EC00-4BFE-96F9-9392C13F21EB}" destId="{47233A98-164F-4B96-8AC6-B4FDE5FD9998}" srcOrd="3" destOrd="0" parTransId="{78C5F4A5-A95C-42E1-894F-44F6D9D31AE3}" sibTransId="{C8F213C3-12EA-4A5B-8981-72119EBDDDAB}"/>
    <dgm:cxn modelId="{BE76A5AD-AD7C-45D5-A697-8A38C2EF312E}" srcId="{6EE6BA06-EC00-4BFE-96F9-9392C13F21EB}" destId="{28EBA946-2FAD-4BB4-9303-B5BC787F4F69}" srcOrd="0" destOrd="0" parTransId="{66443C19-1567-40B8-AE38-BC6B1D05D998}" sibTransId="{254DE8A0-67CD-4CAC-848E-2D09013C008C}"/>
    <dgm:cxn modelId="{F294D8BC-8B55-4B9A-83C4-6600A8FB0DB8}" type="presOf" srcId="{8EC5F369-D157-423F-BA00-F15F44202888}" destId="{57D0FC45-422B-4A94-848D-E6749E126DE6}" srcOrd="1" destOrd="0" presId="urn:microsoft.com/office/officeart/2005/8/layout/list1"/>
    <dgm:cxn modelId="{47B1F9D7-A6A7-49DC-ABA7-C89653217FF0}" type="presOf" srcId="{0BC878F5-617A-44B7-AF32-B620C87A3E7B}" destId="{1FA87215-EC68-44C9-A4A4-4F981B689A57}" srcOrd="0" destOrd="0" presId="urn:microsoft.com/office/officeart/2005/8/layout/list1"/>
    <dgm:cxn modelId="{D94D23DB-3B4D-48A3-8D41-AF82E0FD96BD}" type="presOf" srcId="{8C73BC1A-7FBB-47B8-B3B6-13B775DD2D9D}" destId="{FDC6C314-703A-4DA9-B741-8EBFFE5771F8}" srcOrd="1" destOrd="0" presId="urn:microsoft.com/office/officeart/2005/8/layout/list1"/>
    <dgm:cxn modelId="{4AB15734-4859-4EBF-85AA-356E45AC6A29}" type="presParOf" srcId="{B0F21C56-A01D-4679-A640-6F5F499DD533}" destId="{16210B70-BFD3-4C40-8529-EAAF18A38922}" srcOrd="0" destOrd="0" presId="urn:microsoft.com/office/officeart/2005/8/layout/list1"/>
    <dgm:cxn modelId="{64931E89-C0F2-4599-9420-4CEB5EBEE7F7}" type="presParOf" srcId="{16210B70-BFD3-4C40-8529-EAAF18A38922}" destId="{5AFDD9A7-0370-4361-99CE-F6A2B6184401}" srcOrd="0" destOrd="0" presId="urn:microsoft.com/office/officeart/2005/8/layout/list1"/>
    <dgm:cxn modelId="{9984B189-AA0A-4C91-98BE-2C0B9B4FD895}" type="presParOf" srcId="{16210B70-BFD3-4C40-8529-EAAF18A38922}" destId="{D649F28C-8F16-4295-A89F-0A3A920C8503}" srcOrd="1" destOrd="0" presId="urn:microsoft.com/office/officeart/2005/8/layout/list1"/>
    <dgm:cxn modelId="{BDE2EC24-D88F-4EC3-BCCD-3C5C30BD6FF3}" type="presParOf" srcId="{B0F21C56-A01D-4679-A640-6F5F499DD533}" destId="{44A6E427-5527-40C5-922F-FD188DB163A0}" srcOrd="1" destOrd="0" presId="urn:microsoft.com/office/officeart/2005/8/layout/list1"/>
    <dgm:cxn modelId="{8245E77E-C140-4528-99C3-E5A46E7512E6}" type="presParOf" srcId="{B0F21C56-A01D-4679-A640-6F5F499DD533}" destId="{7D0902BE-8856-42A1-A3AB-54563FC4C922}" srcOrd="2" destOrd="0" presId="urn:microsoft.com/office/officeart/2005/8/layout/list1"/>
    <dgm:cxn modelId="{0A7BA56A-BAFB-4257-A0CF-060EB443DBB1}" type="presParOf" srcId="{B0F21C56-A01D-4679-A640-6F5F499DD533}" destId="{2A8DEDEC-DF3A-458A-9A1A-3472214373B1}" srcOrd="3" destOrd="0" presId="urn:microsoft.com/office/officeart/2005/8/layout/list1"/>
    <dgm:cxn modelId="{4BD38632-637D-463B-BAB7-257D267518AC}" type="presParOf" srcId="{B0F21C56-A01D-4679-A640-6F5F499DD533}" destId="{1BA3AF2F-5B75-40E5-B812-A549F74EB925}" srcOrd="4" destOrd="0" presId="urn:microsoft.com/office/officeart/2005/8/layout/list1"/>
    <dgm:cxn modelId="{B71594B7-FC56-46EE-B264-BF97F6223FAE}" type="presParOf" srcId="{1BA3AF2F-5B75-40E5-B812-A549F74EB925}" destId="{1FA87215-EC68-44C9-A4A4-4F981B689A57}" srcOrd="0" destOrd="0" presId="urn:microsoft.com/office/officeart/2005/8/layout/list1"/>
    <dgm:cxn modelId="{D10CD70D-6027-42F7-9E0D-CE93939E0420}" type="presParOf" srcId="{1BA3AF2F-5B75-40E5-B812-A549F74EB925}" destId="{9CF77154-DFD5-49B9-941C-469AF0733762}" srcOrd="1" destOrd="0" presId="urn:microsoft.com/office/officeart/2005/8/layout/list1"/>
    <dgm:cxn modelId="{20ED66FC-4DD1-479C-9A13-5106DFAE21D3}" type="presParOf" srcId="{B0F21C56-A01D-4679-A640-6F5F499DD533}" destId="{41CD75BE-72CB-42AA-83D8-EDD08C77313E}" srcOrd="5" destOrd="0" presId="urn:microsoft.com/office/officeart/2005/8/layout/list1"/>
    <dgm:cxn modelId="{A3B2A3CE-C7CB-44CB-B410-C944C94B4936}" type="presParOf" srcId="{B0F21C56-A01D-4679-A640-6F5F499DD533}" destId="{57E4E875-95AB-4D5F-AE85-92DD982BF7B8}" srcOrd="6" destOrd="0" presId="urn:microsoft.com/office/officeart/2005/8/layout/list1"/>
    <dgm:cxn modelId="{CE6FA5AD-29CF-458C-AC3F-375F1379FEFB}" type="presParOf" srcId="{B0F21C56-A01D-4679-A640-6F5F499DD533}" destId="{2294E904-C792-4DAC-BF80-DA1C620ECAB5}" srcOrd="7" destOrd="0" presId="urn:microsoft.com/office/officeart/2005/8/layout/list1"/>
    <dgm:cxn modelId="{E8824D4E-8AAE-4BB9-85FF-C84AB5DB66C7}" type="presParOf" srcId="{B0F21C56-A01D-4679-A640-6F5F499DD533}" destId="{8246AF4D-42E8-474A-8213-C83E5DBAF66C}" srcOrd="8" destOrd="0" presId="urn:microsoft.com/office/officeart/2005/8/layout/list1"/>
    <dgm:cxn modelId="{6075289B-E3BB-48CD-B198-67B4E23D1A85}" type="presParOf" srcId="{8246AF4D-42E8-474A-8213-C83E5DBAF66C}" destId="{855ADB51-640E-4321-8437-9FD95F9A7EDA}" srcOrd="0" destOrd="0" presId="urn:microsoft.com/office/officeart/2005/8/layout/list1"/>
    <dgm:cxn modelId="{34BB3985-E089-407A-A673-3C8354680279}" type="presParOf" srcId="{8246AF4D-42E8-474A-8213-C83E5DBAF66C}" destId="{57D0FC45-422B-4A94-848D-E6749E126DE6}" srcOrd="1" destOrd="0" presId="urn:microsoft.com/office/officeart/2005/8/layout/list1"/>
    <dgm:cxn modelId="{86D98F17-8FBA-4E9A-B579-3C76219EFE08}" type="presParOf" srcId="{B0F21C56-A01D-4679-A640-6F5F499DD533}" destId="{0084A6EA-EE79-411D-814B-91E5D0AC734C}" srcOrd="9" destOrd="0" presId="urn:microsoft.com/office/officeart/2005/8/layout/list1"/>
    <dgm:cxn modelId="{620ACB9E-0C9B-4CCA-8C7D-4621AA35290B}" type="presParOf" srcId="{B0F21C56-A01D-4679-A640-6F5F499DD533}" destId="{54E86556-A786-446D-AD79-21102D7E0FDE}" srcOrd="10" destOrd="0" presId="urn:microsoft.com/office/officeart/2005/8/layout/list1"/>
    <dgm:cxn modelId="{5FE5B502-7F12-4F02-BCE6-81DF8EA58CD1}" type="presParOf" srcId="{B0F21C56-A01D-4679-A640-6F5F499DD533}" destId="{A23F719D-3432-4188-912D-739A7D119576}" srcOrd="11" destOrd="0" presId="urn:microsoft.com/office/officeart/2005/8/layout/list1"/>
    <dgm:cxn modelId="{469F5BFD-3BFE-41EE-987F-49B29D6B8379}" type="presParOf" srcId="{B0F21C56-A01D-4679-A640-6F5F499DD533}" destId="{86805612-DF38-410F-8E26-DF68D51A23B6}" srcOrd="12" destOrd="0" presId="urn:microsoft.com/office/officeart/2005/8/layout/list1"/>
    <dgm:cxn modelId="{D50E04CB-0DDC-4313-97DF-34B95FD3689E}" type="presParOf" srcId="{86805612-DF38-410F-8E26-DF68D51A23B6}" destId="{FCF85757-0953-42C2-8F2B-7D843E4360AA}" srcOrd="0" destOrd="0" presId="urn:microsoft.com/office/officeart/2005/8/layout/list1"/>
    <dgm:cxn modelId="{BC2D623E-17C9-4998-8A9C-6DF21D5E7C5F}" type="presParOf" srcId="{86805612-DF38-410F-8E26-DF68D51A23B6}" destId="{8832F9F6-56B7-4652-A66C-0ED3164E338B}" srcOrd="1" destOrd="0" presId="urn:microsoft.com/office/officeart/2005/8/layout/list1"/>
    <dgm:cxn modelId="{FFCCC26F-0037-4EB2-8077-CE87E032A791}" type="presParOf" srcId="{B0F21C56-A01D-4679-A640-6F5F499DD533}" destId="{8B00991E-0F3A-47B4-8026-1E98DE1F3E5D}" srcOrd="13" destOrd="0" presId="urn:microsoft.com/office/officeart/2005/8/layout/list1"/>
    <dgm:cxn modelId="{78C2D350-D346-4541-AE06-E4B2A96EBECC}" type="presParOf" srcId="{B0F21C56-A01D-4679-A640-6F5F499DD533}" destId="{6545DFFA-5E2F-4CF3-9AF2-2238C6002241}" srcOrd="14" destOrd="0" presId="urn:microsoft.com/office/officeart/2005/8/layout/list1"/>
    <dgm:cxn modelId="{05470536-C888-49DA-A0A0-7746BCE4D8D2}" type="presParOf" srcId="{B0F21C56-A01D-4679-A640-6F5F499DD533}" destId="{3D5CAF26-A7EE-4140-8400-1CC98C88542D}" srcOrd="15" destOrd="0" presId="urn:microsoft.com/office/officeart/2005/8/layout/list1"/>
    <dgm:cxn modelId="{DCC1B6B1-9001-419E-8EE5-8329F922DE74}" type="presParOf" srcId="{B0F21C56-A01D-4679-A640-6F5F499DD533}" destId="{D62D9E3C-A884-4210-9835-0B727D68CB98}" srcOrd="16" destOrd="0" presId="urn:microsoft.com/office/officeart/2005/8/layout/list1"/>
    <dgm:cxn modelId="{96BD589F-381D-4772-9D34-15BD40680B52}" type="presParOf" srcId="{D62D9E3C-A884-4210-9835-0B727D68CB98}" destId="{E5DC80A0-EEFD-4A03-93E9-2EE25D9C953F}" srcOrd="0" destOrd="0" presId="urn:microsoft.com/office/officeart/2005/8/layout/list1"/>
    <dgm:cxn modelId="{84E98A4F-56D6-4C80-90BE-859A19BD9860}" type="presParOf" srcId="{D62D9E3C-A884-4210-9835-0B727D68CB98}" destId="{FDC6C314-703A-4DA9-B741-8EBFFE5771F8}" srcOrd="1" destOrd="0" presId="urn:microsoft.com/office/officeart/2005/8/layout/list1"/>
    <dgm:cxn modelId="{70F0FF5D-E661-4BD3-A5C3-E4802A989CC7}" type="presParOf" srcId="{B0F21C56-A01D-4679-A640-6F5F499DD533}" destId="{C1ECE83B-8292-4CDE-B452-1D6900847058}" srcOrd="17" destOrd="0" presId="urn:microsoft.com/office/officeart/2005/8/layout/list1"/>
    <dgm:cxn modelId="{8A7A5C14-08DA-4F03-B6DD-3B9F3AD146FB}" type="presParOf" srcId="{B0F21C56-A01D-4679-A640-6F5F499DD533}" destId="{22727AE9-8421-40AF-9BD4-6E3F3E3BF44D}" srcOrd="18"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B8081F-027F-4EF1-BCBB-44BA16D3B8C4}"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s-CO"/>
        </a:p>
      </dgm:t>
    </dgm:pt>
    <dgm:pt modelId="{EBFFDA3F-0545-4E3D-9264-12517670248F}">
      <dgm:prSet phldrT="[Texto]" custT="1"/>
      <dgm:spPr/>
      <dgm:t>
        <a:bodyPr/>
        <a:lstStyle/>
        <a:p>
          <a:r>
            <a:rPr lang="es-CO" sz="1100" b="0">
              <a:solidFill>
                <a:schemeClr val="tx1"/>
              </a:solidFill>
            </a:rPr>
            <a:t>Fiscalía</a:t>
          </a:r>
          <a:endParaRPr lang="es-CO" sz="1100" b="0" dirty="0">
            <a:solidFill>
              <a:schemeClr val="tx1"/>
            </a:solidFill>
          </a:endParaRPr>
        </a:p>
      </dgm:t>
    </dgm:pt>
    <dgm:pt modelId="{4BF87095-22CF-4B4C-933E-E16D146C63F5}" type="parTrans" cxnId="{734D58DC-B591-44D1-BCA6-60AA4BE39E22}">
      <dgm:prSet/>
      <dgm:spPr/>
      <dgm:t>
        <a:bodyPr/>
        <a:lstStyle/>
        <a:p>
          <a:endParaRPr lang="es-CO" b="0">
            <a:solidFill>
              <a:schemeClr val="tx1"/>
            </a:solidFill>
          </a:endParaRPr>
        </a:p>
      </dgm:t>
    </dgm:pt>
    <dgm:pt modelId="{FA33FD30-DA54-48AE-A540-F511BAEA8E4C}" type="sibTrans" cxnId="{734D58DC-B591-44D1-BCA6-60AA4BE39E22}">
      <dgm:prSet/>
      <dgm:spPr/>
      <dgm:t>
        <a:bodyPr/>
        <a:lstStyle/>
        <a:p>
          <a:endParaRPr lang="es-CO" b="0">
            <a:solidFill>
              <a:schemeClr val="tx1"/>
            </a:solidFill>
          </a:endParaRPr>
        </a:p>
      </dgm:t>
    </dgm:pt>
    <dgm:pt modelId="{E464A06E-3121-4729-A98A-B6DD5D0A9DF9}">
      <dgm:prSet phldrT="[Texto]" custT="1"/>
      <dgm:spPr/>
      <dgm:t>
        <a:bodyPr/>
        <a:lstStyle/>
        <a:p>
          <a:r>
            <a:rPr lang="es-CO" sz="1100" b="0">
              <a:solidFill>
                <a:schemeClr val="tx1"/>
              </a:solidFill>
            </a:rPr>
            <a:t>Defensoría del Pueblo</a:t>
          </a:r>
          <a:endParaRPr lang="es-CO" sz="1100" b="0" dirty="0">
            <a:solidFill>
              <a:schemeClr val="tx1"/>
            </a:solidFill>
          </a:endParaRPr>
        </a:p>
      </dgm:t>
    </dgm:pt>
    <dgm:pt modelId="{E5930238-6ADA-495D-956E-C1584E7444DA}" type="parTrans" cxnId="{9689E853-E063-43C1-99C8-BF9DF0760068}">
      <dgm:prSet/>
      <dgm:spPr/>
      <dgm:t>
        <a:bodyPr/>
        <a:lstStyle/>
        <a:p>
          <a:endParaRPr lang="es-CO" b="0">
            <a:solidFill>
              <a:schemeClr val="tx1"/>
            </a:solidFill>
          </a:endParaRPr>
        </a:p>
      </dgm:t>
    </dgm:pt>
    <dgm:pt modelId="{B145D9DE-9FA8-475A-AE8C-F12DABE22802}" type="sibTrans" cxnId="{9689E853-E063-43C1-99C8-BF9DF0760068}">
      <dgm:prSet/>
      <dgm:spPr/>
      <dgm:t>
        <a:bodyPr/>
        <a:lstStyle/>
        <a:p>
          <a:endParaRPr lang="es-CO" b="0">
            <a:solidFill>
              <a:schemeClr val="tx1"/>
            </a:solidFill>
          </a:endParaRPr>
        </a:p>
      </dgm:t>
    </dgm:pt>
    <dgm:pt modelId="{2998E11F-E0CF-4602-8547-05D261525851}">
      <dgm:prSet phldrT="[Texto]" custT="1"/>
      <dgm:spPr/>
      <dgm:t>
        <a:bodyPr/>
        <a:lstStyle/>
        <a:p>
          <a:endParaRPr lang="es-CO" sz="1000" b="0">
            <a:solidFill>
              <a:schemeClr val="tx1"/>
            </a:solidFill>
          </a:endParaRPr>
        </a:p>
        <a:p>
          <a:r>
            <a:rPr lang="es-CO" sz="1000" b="0">
              <a:solidFill>
                <a:schemeClr val="tx1"/>
              </a:solidFill>
            </a:rPr>
            <a:t>Ministerio Publico, Procuraduría y Personería Municipal</a:t>
          </a:r>
          <a:endParaRPr lang="es-CO" sz="1000" b="0" dirty="0">
            <a:solidFill>
              <a:schemeClr val="tx1"/>
            </a:solidFill>
          </a:endParaRPr>
        </a:p>
      </dgm:t>
    </dgm:pt>
    <dgm:pt modelId="{644C3547-AFEE-471C-8CC5-412669966E9C}" type="parTrans" cxnId="{827D0446-CA10-45BD-A1A5-5B4B244E5437}">
      <dgm:prSet/>
      <dgm:spPr/>
      <dgm:t>
        <a:bodyPr/>
        <a:lstStyle/>
        <a:p>
          <a:endParaRPr lang="es-CO" b="0">
            <a:solidFill>
              <a:schemeClr val="tx1"/>
            </a:solidFill>
          </a:endParaRPr>
        </a:p>
      </dgm:t>
    </dgm:pt>
    <dgm:pt modelId="{5FADC52F-D2E6-4916-8DAB-80BACC1640B3}" type="sibTrans" cxnId="{827D0446-CA10-45BD-A1A5-5B4B244E5437}">
      <dgm:prSet/>
      <dgm:spPr/>
      <dgm:t>
        <a:bodyPr/>
        <a:lstStyle/>
        <a:p>
          <a:endParaRPr lang="es-CO" b="0">
            <a:solidFill>
              <a:schemeClr val="tx1"/>
            </a:solidFill>
          </a:endParaRPr>
        </a:p>
      </dgm:t>
    </dgm:pt>
    <dgm:pt modelId="{CEAF9ACA-783D-4019-B102-5F0149F0C0C8}">
      <dgm:prSet phldrT="[Texto]" custT="1"/>
      <dgm:spPr/>
      <dgm:t>
        <a:bodyPr/>
        <a:lstStyle/>
        <a:p>
          <a:r>
            <a:rPr lang="es-CO" sz="1100" b="0">
              <a:solidFill>
                <a:schemeClr val="tx1"/>
              </a:solidFill>
            </a:rPr>
            <a:t>Policía Nacional</a:t>
          </a:r>
          <a:endParaRPr lang="es-CO" sz="1100" b="0" dirty="0">
            <a:solidFill>
              <a:schemeClr val="tx1"/>
            </a:solidFill>
          </a:endParaRPr>
        </a:p>
      </dgm:t>
    </dgm:pt>
    <dgm:pt modelId="{7B7D46D0-A56E-49E8-819C-F6441AE9FA1D}" type="parTrans" cxnId="{EBE4B90F-912C-4B0D-BF6E-D2D2A5E2BE2C}">
      <dgm:prSet/>
      <dgm:spPr/>
      <dgm:t>
        <a:bodyPr/>
        <a:lstStyle/>
        <a:p>
          <a:endParaRPr lang="es-CO" b="0">
            <a:solidFill>
              <a:schemeClr val="tx1"/>
            </a:solidFill>
          </a:endParaRPr>
        </a:p>
      </dgm:t>
    </dgm:pt>
    <dgm:pt modelId="{FD087EF2-4CD0-4731-AAF9-7D1B882812A1}" type="sibTrans" cxnId="{EBE4B90F-912C-4B0D-BF6E-D2D2A5E2BE2C}">
      <dgm:prSet/>
      <dgm:spPr/>
      <dgm:t>
        <a:bodyPr/>
        <a:lstStyle/>
        <a:p>
          <a:endParaRPr lang="es-CO" b="0">
            <a:solidFill>
              <a:schemeClr val="tx1"/>
            </a:solidFill>
          </a:endParaRPr>
        </a:p>
      </dgm:t>
    </dgm:pt>
    <dgm:pt modelId="{FD3E75BD-B2FA-4126-B17E-F42A273D437B}">
      <dgm:prSet phldrT="[Texto]"/>
      <dgm:spPr/>
      <dgm:t>
        <a:bodyPr/>
        <a:lstStyle/>
        <a:p>
          <a:r>
            <a:rPr lang="es-CO" b="0">
              <a:solidFill>
                <a:schemeClr val="tx1"/>
              </a:solidFill>
            </a:rPr>
            <a:t>INPEC</a:t>
          </a:r>
          <a:endParaRPr lang="es-CO" b="0" dirty="0">
            <a:solidFill>
              <a:schemeClr val="tx1"/>
            </a:solidFill>
          </a:endParaRPr>
        </a:p>
      </dgm:t>
    </dgm:pt>
    <dgm:pt modelId="{7E8122D0-2719-4394-AA60-4B651EA35199}" type="parTrans" cxnId="{52556C31-59EC-4F3E-9455-BE45253CDF20}">
      <dgm:prSet/>
      <dgm:spPr/>
      <dgm:t>
        <a:bodyPr/>
        <a:lstStyle/>
        <a:p>
          <a:endParaRPr lang="es-CO" b="0">
            <a:solidFill>
              <a:schemeClr val="tx1"/>
            </a:solidFill>
          </a:endParaRPr>
        </a:p>
      </dgm:t>
    </dgm:pt>
    <dgm:pt modelId="{2FCD3ED0-8D74-459D-947E-F8DC268D98A8}" type="sibTrans" cxnId="{52556C31-59EC-4F3E-9455-BE45253CDF20}">
      <dgm:prSet/>
      <dgm:spPr/>
      <dgm:t>
        <a:bodyPr/>
        <a:lstStyle/>
        <a:p>
          <a:endParaRPr lang="es-CO" b="0">
            <a:solidFill>
              <a:schemeClr val="tx1"/>
            </a:solidFill>
          </a:endParaRPr>
        </a:p>
      </dgm:t>
    </dgm:pt>
    <dgm:pt modelId="{434C5595-DA25-44C2-BF02-2CC8E779BCD8}">
      <dgm:prSet phldrT="[Texto]"/>
      <dgm:spPr/>
      <dgm:t>
        <a:bodyPr/>
        <a:lstStyle/>
        <a:p>
          <a:r>
            <a:rPr lang="es-CO" b="0">
              <a:solidFill>
                <a:schemeClr val="tx1"/>
              </a:solidFill>
            </a:rPr>
            <a:t>Comunidad en General.</a:t>
          </a:r>
          <a:endParaRPr lang="es-CO" b="0" dirty="0">
            <a:solidFill>
              <a:schemeClr val="tx1"/>
            </a:solidFill>
          </a:endParaRPr>
        </a:p>
      </dgm:t>
    </dgm:pt>
    <dgm:pt modelId="{3BAB65C7-0390-454A-9FEB-01F2AE9D7C33}" type="parTrans" cxnId="{80B757A1-A850-4CA9-A397-68409AEE7F05}">
      <dgm:prSet/>
      <dgm:spPr/>
      <dgm:t>
        <a:bodyPr/>
        <a:lstStyle/>
        <a:p>
          <a:endParaRPr lang="es-CO" b="0">
            <a:solidFill>
              <a:schemeClr val="tx1"/>
            </a:solidFill>
          </a:endParaRPr>
        </a:p>
      </dgm:t>
    </dgm:pt>
    <dgm:pt modelId="{03098FA0-B754-4802-9120-E45E17761144}" type="sibTrans" cxnId="{80B757A1-A850-4CA9-A397-68409AEE7F05}">
      <dgm:prSet/>
      <dgm:spPr/>
      <dgm:t>
        <a:bodyPr/>
        <a:lstStyle/>
        <a:p>
          <a:endParaRPr lang="es-CO" b="0">
            <a:solidFill>
              <a:schemeClr val="tx1"/>
            </a:solidFill>
          </a:endParaRPr>
        </a:p>
      </dgm:t>
    </dgm:pt>
    <dgm:pt modelId="{D08CCBA8-5C63-4251-896A-D1A277F85788}" type="pres">
      <dgm:prSet presAssocID="{B6B8081F-027F-4EF1-BCBB-44BA16D3B8C4}" presName="Name0" presStyleCnt="0">
        <dgm:presLayoutVars>
          <dgm:dir/>
          <dgm:resizeHandles val="exact"/>
        </dgm:presLayoutVars>
      </dgm:prSet>
      <dgm:spPr/>
    </dgm:pt>
    <dgm:pt modelId="{F359A978-94A7-45A2-ACE2-02C5ACE72915}" type="pres">
      <dgm:prSet presAssocID="{B6B8081F-027F-4EF1-BCBB-44BA16D3B8C4}" presName="fgShape" presStyleLbl="fgShp" presStyleIdx="0" presStyleCnt="1" custFlipVert="1" custFlipHor="1" custScaleX="919" custScaleY="42043" custLinFactY="-349492" custLinFactNeighborX="1171" custLinFactNeighborY="-400000"/>
      <dgm:spPr/>
    </dgm:pt>
    <dgm:pt modelId="{3014405C-88A9-4546-89BD-0D0A718C3EC7}" type="pres">
      <dgm:prSet presAssocID="{B6B8081F-027F-4EF1-BCBB-44BA16D3B8C4}" presName="linComp" presStyleCnt="0"/>
      <dgm:spPr/>
    </dgm:pt>
    <dgm:pt modelId="{9C1E3406-B5E7-42FB-9B39-3B80A235176E}" type="pres">
      <dgm:prSet presAssocID="{EBFFDA3F-0545-4E3D-9264-12517670248F}" presName="compNode" presStyleCnt="0"/>
      <dgm:spPr/>
    </dgm:pt>
    <dgm:pt modelId="{85879E46-B48C-479C-B6E9-8D472142A75D}" type="pres">
      <dgm:prSet presAssocID="{EBFFDA3F-0545-4E3D-9264-12517670248F}" presName="bkgdShape" presStyleLbl="node1" presStyleIdx="0" presStyleCnt="6"/>
      <dgm:spPr/>
    </dgm:pt>
    <dgm:pt modelId="{FEBC2C68-A174-439D-A71D-5EC8592DE02F}" type="pres">
      <dgm:prSet presAssocID="{EBFFDA3F-0545-4E3D-9264-12517670248F}" presName="nodeTx" presStyleLbl="node1" presStyleIdx="0" presStyleCnt="6">
        <dgm:presLayoutVars>
          <dgm:bulletEnabled val="1"/>
        </dgm:presLayoutVars>
      </dgm:prSet>
      <dgm:spPr/>
    </dgm:pt>
    <dgm:pt modelId="{4480183B-92B6-4528-8088-D9F8822C1F4C}" type="pres">
      <dgm:prSet presAssocID="{EBFFDA3F-0545-4E3D-9264-12517670248F}" presName="invisiNode" presStyleLbl="node1" presStyleIdx="0" presStyleCnt="6"/>
      <dgm:spPr/>
    </dgm:pt>
    <dgm:pt modelId="{F3705C42-7110-4579-8584-B858E619FB55}" type="pres">
      <dgm:prSet presAssocID="{EBFFDA3F-0545-4E3D-9264-12517670248F}" presName="imagNode" presStyleLbl="fgImgPlace1" presStyleIdx="0" presStyleCnt="6"/>
      <dgm:spPr>
        <a:blipFill>
          <a:blip xmlns:r="http://schemas.openxmlformats.org/officeDocument/2006/relationships" r:embed="rId1"/>
          <a:srcRect/>
          <a:stretch>
            <a:fillRect l="-59000" r="-59000"/>
          </a:stretch>
        </a:blipFill>
      </dgm:spPr>
    </dgm:pt>
    <dgm:pt modelId="{FD98D7C1-8466-4C91-86C7-5EC299F77F62}" type="pres">
      <dgm:prSet presAssocID="{FA33FD30-DA54-48AE-A540-F511BAEA8E4C}" presName="sibTrans" presStyleLbl="sibTrans2D1" presStyleIdx="0" presStyleCnt="0"/>
      <dgm:spPr/>
    </dgm:pt>
    <dgm:pt modelId="{6A35ED88-506E-4D58-A60A-BCDBF335A7B8}" type="pres">
      <dgm:prSet presAssocID="{E464A06E-3121-4729-A98A-B6DD5D0A9DF9}" presName="compNode" presStyleCnt="0"/>
      <dgm:spPr/>
    </dgm:pt>
    <dgm:pt modelId="{7FD41F1E-65DB-4C8A-A2A1-06D557B3CA22}" type="pres">
      <dgm:prSet presAssocID="{E464A06E-3121-4729-A98A-B6DD5D0A9DF9}" presName="bkgdShape" presStyleLbl="node1" presStyleIdx="1" presStyleCnt="6"/>
      <dgm:spPr/>
    </dgm:pt>
    <dgm:pt modelId="{AD25C180-8477-46BD-B859-A997A2C04C54}" type="pres">
      <dgm:prSet presAssocID="{E464A06E-3121-4729-A98A-B6DD5D0A9DF9}" presName="nodeTx" presStyleLbl="node1" presStyleIdx="1" presStyleCnt="6">
        <dgm:presLayoutVars>
          <dgm:bulletEnabled val="1"/>
        </dgm:presLayoutVars>
      </dgm:prSet>
      <dgm:spPr/>
    </dgm:pt>
    <dgm:pt modelId="{F69C9B9A-11F2-44A8-8524-0D627231CAA5}" type="pres">
      <dgm:prSet presAssocID="{E464A06E-3121-4729-A98A-B6DD5D0A9DF9}" presName="invisiNode" presStyleLbl="node1" presStyleIdx="1" presStyleCnt="6"/>
      <dgm:spPr/>
    </dgm:pt>
    <dgm:pt modelId="{F1988256-494A-4E71-8A24-33B0FE82B50A}" type="pres">
      <dgm:prSet presAssocID="{E464A06E-3121-4729-A98A-B6DD5D0A9DF9}" presName="imagNode" presStyleLbl="fgImgPlace1" presStyleIdx="1" presStyleCnt="6"/>
      <dgm:spPr>
        <a:blipFill>
          <a:blip xmlns:r="http://schemas.openxmlformats.org/officeDocument/2006/relationships" r:embed="rId2"/>
          <a:srcRect/>
          <a:stretch>
            <a:fillRect/>
          </a:stretch>
        </a:blipFill>
      </dgm:spPr>
    </dgm:pt>
    <dgm:pt modelId="{5BC44B56-17F6-416C-938C-A32BF9D72DB8}" type="pres">
      <dgm:prSet presAssocID="{B145D9DE-9FA8-475A-AE8C-F12DABE22802}" presName="sibTrans" presStyleLbl="sibTrans2D1" presStyleIdx="0" presStyleCnt="0"/>
      <dgm:spPr/>
    </dgm:pt>
    <dgm:pt modelId="{F20D91F0-08BE-4479-B683-A50B1EE2EC99}" type="pres">
      <dgm:prSet presAssocID="{2998E11F-E0CF-4602-8547-05D261525851}" presName="compNode" presStyleCnt="0"/>
      <dgm:spPr/>
    </dgm:pt>
    <dgm:pt modelId="{889E6C0A-8B5B-476E-8780-3F24C9D26C65}" type="pres">
      <dgm:prSet presAssocID="{2998E11F-E0CF-4602-8547-05D261525851}" presName="bkgdShape" presStyleLbl="node1" presStyleIdx="2" presStyleCnt="6"/>
      <dgm:spPr/>
    </dgm:pt>
    <dgm:pt modelId="{16F85E36-60D3-45B4-A78A-E42112D3F261}" type="pres">
      <dgm:prSet presAssocID="{2998E11F-E0CF-4602-8547-05D261525851}" presName="nodeTx" presStyleLbl="node1" presStyleIdx="2" presStyleCnt="6">
        <dgm:presLayoutVars>
          <dgm:bulletEnabled val="1"/>
        </dgm:presLayoutVars>
      </dgm:prSet>
      <dgm:spPr/>
    </dgm:pt>
    <dgm:pt modelId="{59D3579F-5BDC-4FD2-8459-191E62DB700E}" type="pres">
      <dgm:prSet presAssocID="{2998E11F-E0CF-4602-8547-05D261525851}" presName="invisiNode" presStyleLbl="node1" presStyleIdx="2" presStyleCnt="6"/>
      <dgm:spPr/>
    </dgm:pt>
    <dgm:pt modelId="{3636947F-54D1-4102-9B3A-E55EC2BB87B3}" type="pres">
      <dgm:prSet presAssocID="{2998E11F-E0CF-4602-8547-05D261525851}" presName="imagNode" presStyleLbl="fgImgPlace1" presStyleIdx="2" presStyleCnt="6"/>
      <dgm:spPr>
        <a:blipFill>
          <a:blip xmlns:r="http://schemas.openxmlformats.org/officeDocument/2006/relationships" r:embed="rId3"/>
          <a:srcRect/>
          <a:stretch>
            <a:fillRect/>
          </a:stretch>
        </a:blipFill>
      </dgm:spPr>
    </dgm:pt>
    <dgm:pt modelId="{6F0E57ED-E1F2-49C2-8B8C-89005826EA49}" type="pres">
      <dgm:prSet presAssocID="{5FADC52F-D2E6-4916-8DAB-80BACC1640B3}" presName="sibTrans" presStyleLbl="sibTrans2D1" presStyleIdx="0" presStyleCnt="0"/>
      <dgm:spPr/>
    </dgm:pt>
    <dgm:pt modelId="{0B108A7D-E54F-4825-B0F5-1B883A09DD53}" type="pres">
      <dgm:prSet presAssocID="{CEAF9ACA-783D-4019-B102-5F0149F0C0C8}" presName="compNode" presStyleCnt="0"/>
      <dgm:spPr/>
    </dgm:pt>
    <dgm:pt modelId="{3F47F1FF-E786-4BE3-AF5F-DF65ED332638}" type="pres">
      <dgm:prSet presAssocID="{CEAF9ACA-783D-4019-B102-5F0149F0C0C8}" presName="bkgdShape" presStyleLbl="node1" presStyleIdx="3" presStyleCnt="6"/>
      <dgm:spPr/>
    </dgm:pt>
    <dgm:pt modelId="{EA460C67-4F34-4231-898D-7007DFEA95E7}" type="pres">
      <dgm:prSet presAssocID="{CEAF9ACA-783D-4019-B102-5F0149F0C0C8}" presName="nodeTx" presStyleLbl="node1" presStyleIdx="3" presStyleCnt="6">
        <dgm:presLayoutVars>
          <dgm:bulletEnabled val="1"/>
        </dgm:presLayoutVars>
      </dgm:prSet>
      <dgm:spPr/>
    </dgm:pt>
    <dgm:pt modelId="{2066D538-ED97-4127-B682-A18B2BF133ED}" type="pres">
      <dgm:prSet presAssocID="{CEAF9ACA-783D-4019-B102-5F0149F0C0C8}" presName="invisiNode" presStyleLbl="node1" presStyleIdx="3" presStyleCnt="6"/>
      <dgm:spPr/>
    </dgm:pt>
    <dgm:pt modelId="{43C7EA85-1EE6-4012-9463-528DD2CA4DD6}" type="pres">
      <dgm:prSet presAssocID="{CEAF9ACA-783D-4019-B102-5F0149F0C0C8}" presName="imagNode" presStyleLbl="fgImgPlace1" presStyleIdx="3" presStyleCnt="6"/>
      <dgm:spPr>
        <a:blipFill>
          <a:blip xmlns:r="http://schemas.openxmlformats.org/officeDocument/2006/relationships" r:embed="rId4"/>
          <a:srcRect/>
          <a:stretch>
            <a:fillRect/>
          </a:stretch>
        </a:blipFill>
      </dgm:spPr>
    </dgm:pt>
    <dgm:pt modelId="{28453252-698E-42BD-B43E-A5DDB5535AF2}" type="pres">
      <dgm:prSet presAssocID="{FD087EF2-4CD0-4731-AAF9-7D1B882812A1}" presName="sibTrans" presStyleLbl="sibTrans2D1" presStyleIdx="0" presStyleCnt="0"/>
      <dgm:spPr/>
    </dgm:pt>
    <dgm:pt modelId="{9700BB47-E18F-4FDE-ABF8-A494491862EA}" type="pres">
      <dgm:prSet presAssocID="{FD3E75BD-B2FA-4126-B17E-F42A273D437B}" presName="compNode" presStyleCnt="0"/>
      <dgm:spPr/>
    </dgm:pt>
    <dgm:pt modelId="{1EE3A5D6-976E-4C1A-9503-7661677E8B5A}" type="pres">
      <dgm:prSet presAssocID="{FD3E75BD-B2FA-4126-B17E-F42A273D437B}" presName="bkgdShape" presStyleLbl="node1" presStyleIdx="4" presStyleCnt="6"/>
      <dgm:spPr/>
    </dgm:pt>
    <dgm:pt modelId="{96E22288-6047-4D15-BD79-7C2FC685D7AD}" type="pres">
      <dgm:prSet presAssocID="{FD3E75BD-B2FA-4126-B17E-F42A273D437B}" presName="nodeTx" presStyleLbl="node1" presStyleIdx="4" presStyleCnt="6">
        <dgm:presLayoutVars>
          <dgm:bulletEnabled val="1"/>
        </dgm:presLayoutVars>
      </dgm:prSet>
      <dgm:spPr/>
    </dgm:pt>
    <dgm:pt modelId="{AD8AECA3-5971-4AB1-906C-3CA0B67F55EF}" type="pres">
      <dgm:prSet presAssocID="{FD3E75BD-B2FA-4126-B17E-F42A273D437B}" presName="invisiNode" presStyleLbl="node1" presStyleIdx="4" presStyleCnt="6"/>
      <dgm:spPr/>
    </dgm:pt>
    <dgm:pt modelId="{9D993EFD-2EEC-446B-8796-B02B4DA56629}" type="pres">
      <dgm:prSet presAssocID="{FD3E75BD-B2FA-4126-B17E-F42A273D437B}" presName="imagNode" presStyleLbl="fgImgPlace1" presStyleIdx="4" presStyleCnt="6"/>
      <dgm:spPr>
        <a:blipFill>
          <a:blip xmlns:r="http://schemas.openxmlformats.org/officeDocument/2006/relationships" r:embed="rId5"/>
          <a:srcRect/>
          <a:stretch>
            <a:fillRect l="-24000" r="-24000"/>
          </a:stretch>
        </a:blipFill>
      </dgm:spPr>
    </dgm:pt>
    <dgm:pt modelId="{F44C1365-BC67-4A36-96A7-5085736ECB1B}" type="pres">
      <dgm:prSet presAssocID="{2FCD3ED0-8D74-459D-947E-F8DC268D98A8}" presName="sibTrans" presStyleLbl="sibTrans2D1" presStyleIdx="0" presStyleCnt="0"/>
      <dgm:spPr/>
    </dgm:pt>
    <dgm:pt modelId="{FA3C770A-D08D-4CDE-B30B-4C12B5CCBE59}" type="pres">
      <dgm:prSet presAssocID="{434C5595-DA25-44C2-BF02-2CC8E779BCD8}" presName="compNode" presStyleCnt="0"/>
      <dgm:spPr/>
    </dgm:pt>
    <dgm:pt modelId="{6B590EB4-A179-4A93-BADB-69C26F5A2B59}" type="pres">
      <dgm:prSet presAssocID="{434C5595-DA25-44C2-BF02-2CC8E779BCD8}" presName="bkgdShape" presStyleLbl="node1" presStyleIdx="5" presStyleCnt="6"/>
      <dgm:spPr/>
    </dgm:pt>
    <dgm:pt modelId="{0870B111-687A-4752-B42D-7FE722442251}" type="pres">
      <dgm:prSet presAssocID="{434C5595-DA25-44C2-BF02-2CC8E779BCD8}" presName="nodeTx" presStyleLbl="node1" presStyleIdx="5" presStyleCnt="6">
        <dgm:presLayoutVars>
          <dgm:bulletEnabled val="1"/>
        </dgm:presLayoutVars>
      </dgm:prSet>
      <dgm:spPr/>
    </dgm:pt>
    <dgm:pt modelId="{55797E57-0A80-4BC1-A9F0-9FF00658DE90}" type="pres">
      <dgm:prSet presAssocID="{434C5595-DA25-44C2-BF02-2CC8E779BCD8}" presName="invisiNode" presStyleLbl="node1" presStyleIdx="5" presStyleCnt="6"/>
      <dgm:spPr/>
    </dgm:pt>
    <dgm:pt modelId="{0C1C91C3-7973-4044-9F1A-65B37C55D349}" type="pres">
      <dgm:prSet presAssocID="{434C5595-DA25-44C2-BF02-2CC8E779BCD8}" presName="imagNode" presStyleLbl="fgImgPlace1" presStyleIdx="5" presStyleCnt="6"/>
      <dgm:spPr>
        <a:blipFill>
          <a:blip xmlns:r="http://schemas.openxmlformats.org/officeDocument/2006/relationships" r:embed="rId6"/>
          <a:srcRect/>
          <a:stretch>
            <a:fillRect/>
          </a:stretch>
        </a:blipFill>
      </dgm:spPr>
    </dgm:pt>
  </dgm:ptLst>
  <dgm:cxnLst>
    <dgm:cxn modelId="{C2E17103-C62D-4B61-80A1-B79180E04B99}" type="presOf" srcId="{CEAF9ACA-783D-4019-B102-5F0149F0C0C8}" destId="{3F47F1FF-E786-4BE3-AF5F-DF65ED332638}" srcOrd="0" destOrd="0" presId="urn:microsoft.com/office/officeart/2005/8/layout/hList7"/>
    <dgm:cxn modelId="{61C7B80D-11CE-4019-811B-538D2C844762}" type="presOf" srcId="{B145D9DE-9FA8-475A-AE8C-F12DABE22802}" destId="{5BC44B56-17F6-416C-938C-A32BF9D72DB8}" srcOrd="0" destOrd="0" presId="urn:microsoft.com/office/officeart/2005/8/layout/hList7"/>
    <dgm:cxn modelId="{9472CE0E-0AF5-4775-83F7-2298BBD0567D}" type="presOf" srcId="{B6B8081F-027F-4EF1-BCBB-44BA16D3B8C4}" destId="{D08CCBA8-5C63-4251-896A-D1A277F85788}" srcOrd="0" destOrd="0" presId="urn:microsoft.com/office/officeart/2005/8/layout/hList7"/>
    <dgm:cxn modelId="{EBE4B90F-912C-4B0D-BF6E-D2D2A5E2BE2C}" srcId="{B6B8081F-027F-4EF1-BCBB-44BA16D3B8C4}" destId="{CEAF9ACA-783D-4019-B102-5F0149F0C0C8}" srcOrd="3" destOrd="0" parTransId="{7B7D46D0-A56E-49E8-819C-F6441AE9FA1D}" sibTransId="{FD087EF2-4CD0-4731-AAF9-7D1B882812A1}"/>
    <dgm:cxn modelId="{B7B0E11F-7687-4497-B1C8-5C33F02DE635}" type="presOf" srcId="{FD3E75BD-B2FA-4126-B17E-F42A273D437B}" destId="{1EE3A5D6-976E-4C1A-9503-7661677E8B5A}" srcOrd="0" destOrd="0" presId="urn:microsoft.com/office/officeart/2005/8/layout/hList7"/>
    <dgm:cxn modelId="{52556C31-59EC-4F3E-9455-BE45253CDF20}" srcId="{B6B8081F-027F-4EF1-BCBB-44BA16D3B8C4}" destId="{FD3E75BD-B2FA-4126-B17E-F42A273D437B}" srcOrd="4" destOrd="0" parTransId="{7E8122D0-2719-4394-AA60-4B651EA35199}" sibTransId="{2FCD3ED0-8D74-459D-947E-F8DC268D98A8}"/>
    <dgm:cxn modelId="{C46E213D-5604-4F93-B8AC-D623F00130CC}" type="presOf" srcId="{2998E11F-E0CF-4602-8547-05D261525851}" destId="{16F85E36-60D3-45B4-A78A-E42112D3F261}" srcOrd="1" destOrd="0" presId="urn:microsoft.com/office/officeart/2005/8/layout/hList7"/>
    <dgm:cxn modelId="{67123842-DE89-4E19-A96B-B13659C39C11}" type="presOf" srcId="{EBFFDA3F-0545-4E3D-9264-12517670248F}" destId="{FEBC2C68-A174-439D-A71D-5EC8592DE02F}" srcOrd="1" destOrd="0" presId="urn:microsoft.com/office/officeart/2005/8/layout/hList7"/>
    <dgm:cxn modelId="{827D0446-CA10-45BD-A1A5-5B4B244E5437}" srcId="{B6B8081F-027F-4EF1-BCBB-44BA16D3B8C4}" destId="{2998E11F-E0CF-4602-8547-05D261525851}" srcOrd="2" destOrd="0" parTransId="{644C3547-AFEE-471C-8CC5-412669966E9C}" sibTransId="{5FADC52F-D2E6-4916-8DAB-80BACC1640B3}"/>
    <dgm:cxn modelId="{DE1A2446-D9DB-4794-BD70-EB1AE166C5A9}" type="presOf" srcId="{FD3E75BD-B2FA-4126-B17E-F42A273D437B}" destId="{96E22288-6047-4D15-BD79-7C2FC685D7AD}" srcOrd="1" destOrd="0" presId="urn:microsoft.com/office/officeart/2005/8/layout/hList7"/>
    <dgm:cxn modelId="{7775FA67-B743-48F3-96C3-6669674FE359}" type="presOf" srcId="{434C5595-DA25-44C2-BF02-2CC8E779BCD8}" destId="{6B590EB4-A179-4A93-BADB-69C26F5A2B59}" srcOrd="0" destOrd="0" presId="urn:microsoft.com/office/officeart/2005/8/layout/hList7"/>
    <dgm:cxn modelId="{37F0194C-26EF-43CF-A54C-AADCBCAF28C8}" type="presOf" srcId="{CEAF9ACA-783D-4019-B102-5F0149F0C0C8}" destId="{EA460C67-4F34-4231-898D-7007DFEA95E7}" srcOrd="1" destOrd="0" presId="urn:microsoft.com/office/officeart/2005/8/layout/hList7"/>
    <dgm:cxn modelId="{C8774251-61BE-403E-A6A6-A221AE1F84A4}" type="presOf" srcId="{2998E11F-E0CF-4602-8547-05D261525851}" destId="{889E6C0A-8B5B-476E-8780-3F24C9D26C65}" srcOrd="0" destOrd="0" presId="urn:microsoft.com/office/officeart/2005/8/layout/hList7"/>
    <dgm:cxn modelId="{F3FBCF72-18E0-4584-A6BF-368E33D925B0}" type="presOf" srcId="{434C5595-DA25-44C2-BF02-2CC8E779BCD8}" destId="{0870B111-687A-4752-B42D-7FE722442251}" srcOrd="1" destOrd="0" presId="urn:microsoft.com/office/officeart/2005/8/layout/hList7"/>
    <dgm:cxn modelId="{9689E853-E063-43C1-99C8-BF9DF0760068}" srcId="{B6B8081F-027F-4EF1-BCBB-44BA16D3B8C4}" destId="{E464A06E-3121-4729-A98A-B6DD5D0A9DF9}" srcOrd="1" destOrd="0" parTransId="{E5930238-6ADA-495D-956E-C1584E7444DA}" sibTransId="{B145D9DE-9FA8-475A-AE8C-F12DABE22802}"/>
    <dgm:cxn modelId="{D00CB57B-EE58-44E7-A930-000519CA2496}" type="presOf" srcId="{2FCD3ED0-8D74-459D-947E-F8DC268D98A8}" destId="{F44C1365-BC67-4A36-96A7-5085736ECB1B}" srcOrd="0" destOrd="0" presId="urn:microsoft.com/office/officeart/2005/8/layout/hList7"/>
    <dgm:cxn modelId="{657D1385-90CC-4098-9171-B6171B2F92DF}" type="presOf" srcId="{FA33FD30-DA54-48AE-A540-F511BAEA8E4C}" destId="{FD98D7C1-8466-4C91-86C7-5EC299F77F62}" srcOrd="0" destOrd="0" presId="urn:microsoft.com/office/officeart/2005/8/layout/hList7"/>
    <dgm:cxn modelId="{368F2294-D5BA-481A-924D-F25BEB8D0159}" type="presOf" srcId="{5FADC52F-D2E6-4916-8DAB-80BACC1640B3}" destId="{6F0E57ED-E1F2-49C2-8B8C-89005826EA49}" srcOrd="0" destOrd="0" presId="urn:microsoft.com/office/officeart/2005/8/layout/hList7"/>
    <dgm:cxn modelId="{80B757A1-A850-4CA9-A397-68409AEE7F05}" srcId="{B6B8081F-027F-4EF1-BCBB-44BA16D3B8C4}" destId="{434C5595-DA25-44C2-BF02-2CC8E779BCD8}" srcOrd="5" destOrd="0" parTransId="{3BAB65C7-0390-454A-9FEB-01F2AE9D7C33}" sibTransId="{03098FA0-B754-4802-9120-E45E17761144}"/>
    <dgm:cxn modelId="{9A80DCA5-0CFC-487C-917C-4C5090DBFD7E}" type="presOf" srcId="{FD087EF2-4CD0-4731-AAF9-7D1B882812A1}" destId="{28453252-698E-42BD-B43E-A5DDB5535AF2}" srcOrd="0" destOrd="0" presId="urn:microsoft.com/office/officeart/2005/8/layout/hList7"/>
    <dgm:cxn modelId="{38FA92B5-91C5-4A1F-A56B-080EE449FBD4}" type="presOf" srcId="{E464A06E-3121-4729-A98A-B6DD5D0A9DF9}" destId="{7FD41F1E-65DB-4C8A-A2A1-06D557B3CA22}" srcOrd="0" destOrd="0" presId="urn:microsoft.com/office/officeart/2005/8/layout/hList7"/>
    <dgm:cxn modelId="{0F7DC6BC-6A34-4D71-ABB1-17354E7DB819}" type="presOf" srcId="{E464A06E-3121-4729-A98A-B6DD5D0A9DF9}" destId="{AD25C180-8477-46BD-B859-A997A2C04C54}" srcOrd="1" destOrd="0" presId="urn:microsoft.com/office/officeart/2005/8/layout/hList7"/>
    <dgm:cxn modelId="{734D58DC-B591-44D1-BCA6-60AA4BE39E22}" srcId="{B6B8081F-027F-4EF1-BCBB-44BA16D3B8C4}" destId="{EBFFDA3F-0545-4E3D-9264-12517670248F}" srcOrd="0" destOrd="0" parTransId="{4BF87095-22CF-4B4C-933E-E16D146C63F5}" sibTransId="{FA33FD30-DA54-48AE-A540-F511BAEA8E4C}"/>
    <dgm:cxn modelId="{CA1C33FD-0942-41C5-B749-D66E3549215A}" type="presOf" srcId="{EBFFDA3F-0545-4E3D-9264-12517670248F}" destId="{85879E46-B48C-479C-B6E9-8D472142A75D}" srcOrd="0" destOrd="0" presId="urn:microsoft.com/office/officeart/2005/8/layout/hList7"/>
    <dgm:cxn modelId="{E85682DC-F22E-4B0C-BB00-839A5FC473E8}" type="presParOf" srcId="{D08CCBA8-5C63-4251-896A-D1A277F85788}" destId="{F359A978-94A7-45A2-ACE2-02C5ACE72915}" srcOrd="0" destOrd="0" presId="urn:microsoft.com/office/officeart/2005/8/layout/hList7"/>
    <dgm:cxn modelId="{5431616F-9B1B-4C38-B5B1-6C48F74A70DB}" type="presParOf" srcId="{D08CCBA8-5C63-4251-896A-D1A277F85788}" destId="{3014405C-88A9-4546-89BD-0D0A718C3EC7}" srcOrd="1" destOrd="0" presId="urn:microsoft.com/office/officeart/2005/8/layout/hList7"/>
    <dgm:cxn modelId="{CA080B97-E0AD-4D83-85B6-FDEB6C1632AD}" type="presParOf" srcId="{3014405C-88A9-4546-89BD-0D0A718C3EC7}" destId="{9C1E3406-B5E7-42FB-9B39-3B80A235176E}" srcOrd="0" destOrd="0" presId="urn:microsoft.com/office/officeart/2005/8/layout/hList7"/>
    <dgm:cxn modelId="{36CF1B3C-27A8-42E9-B636-11CECC91BD2A}" type="presParOf" srcId="{9C1E3406-B5E7-42FB-9B39-3B80A235176E}" destId="{85879E46-B48C-479C-B6E9-8D472142A75D}" srcOrd="0" destOrd="0" presId="urn:microsoft.com/office/officeart/2005/8/layout/hList7"/>
    <dgm:cxn modelId="{791875E8-9B59-41E1-B582-0F78E8C4D185}" type="presParOf" srcId="{9C1E3406-B5E7-42FB-9B39-3B80A235176E}" destId="{FEBC2C68-A174-439D-A71D-5EC8592DE02F}" srcOrd="1" destOrd="0" presId="urn:microsoft.com/office/officeart/2005/8/layout/hList7"/>
    <dgm:cxn modelId="{1A2691CD-350F-4C5C-9371-398E0BF6CA43}" type="presParOf" srcId="{9C1E3406-B5E7-42FB-9B39-3B80A235176E}" destId="{4480183B-92B6-4528-8088-D9F8822C1F4C}" srcOrd="2" destOrd="0" presId="urn:microsoft.com/office/officeart/2005/8/layout/hList7"/>
    <dgm:cxn modelId="{0184EBC0-CAE3-4813-ACA0-DC85C88F22E4}" type="presParOf" srcId="{9C1E3406-B5E7-42FB-9B39-3B80A235176E}" destId="{F3705C42-7110-4579-8584-B858E619FB55}" srcOrd="3" destOrd="0" presId="urn:microsoft.com/office/officeart/2005/8/layout/hList7"/>
    <dgm:cxn modelId="{BEB40088-CA3C-464C-A1EB-85094C249F4A}" type="presParOf" srcId="{3014405C-88A9-4546-89BD-0D0A718C3EC7}" destId="{FD98D7C1-8466-4C91-86C7-5EC299F77F62}" srcOrd="1" destOrd="0" presId="urn:microsoft.com/office/officeart/2005/8/layout/hList7"/>
    <dgm:cxn modelId="{005C41DE-16BE-4B17-A6FF-C70DCA4978BA}" type="presParOf" srcId="{3014405C-88A9-4546-89BD-0D0A718C3EC7}" destId="{6A35ED88-506E-4D58-A60A-BCDBF335A7B8}" srcOrd="2" destOrd="0" presId="urn:microsoft.com/office/officeart/2005/8/layout/hList7"/>
    <dgm:cxn modelId="{403E4CF5-DB97-4E90-BE91-B99F7AE7AAC8}" type="presParOf" srcId="{6A35ED88-506E-4D58-A60A-BCDBF335A7B8}" destId="{7FD41F1E-65DB-4C8A-A2A1-06D557B3CA22}" srcOrd="0" destOrd="0" presId="urn:microsoft.com/office/officeart/2005/8/layout/hList7"/>
    <dgm:cxn modelId="{32909EEB-B70B-4823-8E60-DCE382752481}" type="presParOf" srcId="{6A35ED88-506E-4D58-A60A-BCDBF335A7B8}" destId="{AD25C180-8477-46BD-B859-A997A2C04C54}" srcOrd="1" destOrd="0" presId="urn:microsoft.com/office/officeart/2005/8/layout/hList7"/>
    <dgm:cxn modelId="{BE488D66-86D4-4110-AD82-F9E338089531}" type="presParOf" srcId="{6A35ED88-506E-4D58-A60A-BCDBF335A7B8}" destId="{F69C9B9A-11F2-44A8-8524-0D627231CAA5}" srcOrd="2" destOrd="0" presId="urn:microsoft.com/office/officeart/2005/8/layout/hList7"/>
    <dgm:cxn modelId="{EFA633B7-4859-4D30-8B29-BEBCEF3CAED2}" type="presParOf" srcId="{6A35ED88-506E-4D58-A60A-BCDBF335A7B8}" destId="{F1988256-494A-4E71-8A24-33B0FE82B50A}" srcOrd="3" destOrd="0" presId="urn:microsoft.com/office/officeart/2005/8/layout/hList7"/>
    <dgm:cxn modelId="{1998EC51-C065-45E2-9474-55AE3F36B37B}" type="presParOf" srcId="{3014405C-88A9-4546-89BD-0D0A718C3EC7}" destId="{5BC44B56-17F6-416C-938C-A32BF9D72DB8}" srcOrd="3" destOrd="0" presId="urn:microsoft.com/office/officeart/2005/8/layout/hList7"/>
    <dgm:cxn modelId="{E9822D35-C8F7-4227-A23B-4B98667B0150}" type="presParOf" srcId="{3014405C-88A9-4546-89BD-0D0A718C3EC7}" destId="{F20D91F0-08BE-4479-B683-A50B1EE2EC99}" srcOrd="4" destOrd="0" presId="urn:microsoft.com/office/officeart/2005/8/layout/hList7"/>
    <dgm:cxn modelId="{36044039-FD55-40F3-83D8-80FC84FA19F3}" type="presParOf" srcId="{F20D91F0-08BE-4479-B683-A50B1EE2EC99}" destId="{889E6C0A-8B5B-476E-8780-3F24C9D26C65}" srcOrd="0" destOrd="0" presId="urn:microsoft.com/office/officeart/2005/8/layout/hList7"/>
    <dgm:cxn modelId="{6F2F5244-D975-44A5-A742-081FB5BE8E9C}" type="presParOf" srcId="{F20D91F0-08BE-4479-B683-A50B1EE2EC99}" destId="{16F85E36-60D3-45B4-A78A-E42112D3F261}" srcOrd="1" destOrd="0" presId="urn:microsoft.com/office/officeart/2005/8/layout/hList7"/>
    <dgm:cxn modelId="{A4EB5D89-1A44-4605-9991-E5008FE8DEFA}" type="presParOf" srcId="{F20D91F0-08BE-4479-B683-A50B1EE2EC99}" destId="{59D3579F-5BDC-4FD2-8459-191E62DB700E}" srcOrd="2" destOrd="0" presId="urn:microsoft.com/office/officeart/2005/8/layout/hList7"/>
    <dgm:cxn modelId="{6370A662-41E7-4017-A9EB-C756D760CD90}" type="presParOf" srcId="{F20D91F0-08BE-4479-B683-A50B1EE2EC99}" destId="{3636947F-54D1-4102-9B3A-E55EC2BB87B3}" srcOrd="3" destOrd="0" presId="urn:microsoft.com/office/officeart/2005/8/layout/hList7"/>
    <dgm:cxn modelId="{6AE8D317-9509-4BA1-BCA6-BC28C86FF7DA}" type="presParOf" srcId="{3014405C-88A9-4546-89BD-0D0A718C3EC7}" destId="{6F0E57ED-E1F2-49C2-8B8C-89005826EA49}" srcOrd="5" destOrd="0" presId="urn:microsoft.com/office/officeart/2005/8/layout/hList7"/>
    <dgm:cxn modelId="{3B06C42B-E8B9-42C4-B94C-1A2B1EDF5D45}" type="presParOf" srcId="{3014405C-88A9-4546-89BD-0D0A718C3EC7}" destId="{0B108A7D-E54F-4825-B0F5-1B883A09DD53}" srcOrd="6" destOrd="0" presId="urn:microsoft.com/office/officeart/2005/8/layout/hList7"/>
    <dgm:cxn modelId="{906BBCD1-D204-49DA-93EC-7870DEB16CDF}" type="presParOf" srcId="{0B108A7D-E54F-4825-B0F5-1B883A09DD53}" destId="{3F47F1FF-E786-4BE3-AF5F-DF65ED332638}" srcOrd="0" destOrd="0" presId="urn:microsoft.com/office/officeart/2005/8/layout/hList7"/>
    <dgm:cxn modelId="{373A957F-700E-4E0F-B370-7BBEFBA7A870}" type="presParOf" srcId="{0B108A7D-E54F-4825-B0F5-1B883A09DD53}" destId="{EA460C67-4F34-4231-898D-7007DFEA95E7}" srcOrd="1" destOrd="0" presId="urn:microsoft.com/office/officeart/2005/8/layout/hList7"/>
    <dgm:cxn modelId="{AF8450BC-035C-4EB2-A45A-688706DE174E}" type="presParOf" srcId="{0B108A7D-E54F-4825-B0F5-1B883A09DD53}" destId="{2066D538-ED97-4127-B682-A18B2BF133ED}" srcOrd="2" destOrd="0" presId="urn:microsoft.com/office/officeart/2005/8/layout/hList7"/>
    <dgm:cxn modelId="{91A51697-A032-4AF8-8E84-28B368F9B293}" type="presParOf" srcId="{0B108A7D-E54F-4825-B0F5-1B883A09DD53}" destId="{43C7EA85-1EE6-4012-9463-528DD2CA4DD6}" srcOrd="3" destOrd="0" presId="urn:microsoft.com/office/officeart/2005/8/layout/hList7"/>
    <dgm:cxn modelId="{DF689501-25CD-4C3F-8F8A-42592BE1BE49}" type="presParOf" srcId="{3014405C-88A9-4546-89BD-0D0A718C3EC7}" destId="{28453252-698E-42BD-B43E-A5DDB5535AF2}" srcOrd="7" destOrd="0" presId="urn:microsoft.com/office/officeart/2005/8/layout/hList7"/>
    <dgm:cxn modelId="{40FA71EB-76B7-4FE0-9B3D-32869AA73D2B}" type="presParOf" srcId="{3014405C-88A9-4546-89BD-0D0A718C3EC7}" destId="{9700BB47-E18F-4FDE-ABF8-A494491862EA}" srcOrd="8" destOrd="0" presId="urn:microsoft.com/office/officeart/2005/8/layout/hList7"/>
    <dgm:cxn modelId="{30B7A56A-D540-49EB-B0B2-1F60274AB219}" type="presParOf" srcId="{9700BB47-E18F-4FDE-ABF8-A494491862EA}" destId="{1EE3A5D6-976E-4C1A-9503-7661677E8B5A}" srcOrd="0" destOrd="0" presId="urn:microsoft.com/office/officeart/2005/8/layout/hList7"/>
    <dgm:cxn modelId="{A9A6DF59-0F9F-4D0E-A4F7-567ABC6638C1}" type="presParOf" srcId="{9700BB47-E18F-4FDE-ABF8-A494491862EA}" destId="{96E22288-6047-4D15-BD79-7C2FC685D7AD}" srcOrd="1" destOrd="0" presId="urn:microsoft.com/office/officeart/2005/8/layout/hList7"/>
    <dgm:cxn modelId="{652F95DE-BBCF-4323-828D-60BAE7F2B9ED}" type="presParOf" srcId="{9700BB47-E18F-4FDE-ABF8-A494491862EA}" destId="{AD8AECA3-5971-4AB1-906C-3CA0B67F55EF}" srcOrd="2" destOrd="0" presId="urn:microsoft.com/office/officeart/2005/8/layout/hList7"/>
    <dgm:cxn modelId="{EF9280BA-4B4E-4917-A301-A606EDECF019}" type="presParOf" srcId="{9700BB47-E18F-4FDE-ABF8-A494491862EA}" destId="{9D993EFD-2EEC-446B-8796-B02B4DA56629}" srcOrd="3" destOrd="0" presId="urn:microsoft.com/office/officeart/2005/8/layout/hList7"/>
    <dgm:cxn modelId="{65AE7A5A-2C32-44FF-82AD-FC9BA9DD516D}" type="presParOf" srcId="{3014405C-88A9-4546-89BD-0D0A718C3EC7}" destId="{F44C1365-BC67-4A36-96A7-5085736ECB1B}" srcOrd="9" destOrd="0" presId="urn:microsoft.com/office/officeart/2005/8/layout/hList7"/>
    <dgm:cxn modelId="{4B2F91E0-F3B7-4163-9FAA-43CFB7B5EC94}" type="presParOf" srcId="{3014405C-88A9-4546-89BD-0D0A718C3EC7}" destId="{FA3C770A-D08D-4CDE-B30B-4C12B5CCBE59}" srcOrd="10" destOrd="0" presId="urn:microsoft.com/office/officeart/2005/8/layout/hList7"/>
    <dgm:cxn modelId="{FD0E57AD-754A-4202-BC32-A00B0F7A8C3E}" type="presParOf" srcId="{FA3C770A-D08D-4CDE-B30B-4C12B5CCBE59}" destId="{6B590EB4-A179-4A93-BADB-69C26F5A2B59}" srcOrd="0" destOrd="0" presId="urn:microsoft.com/office/officeart/2005/8/layout/hList7"/>
    <dgm:cxn modelId="{FE8B265D-668E-4379-AD85-1B43D5BF0A5A}" type="presParOf" srcId="{FA3C770A-D08D-4CDE-B30B-4C12B5CCBE59}" destId="{0870B111-687A-4752-B42D-7FE722442251}" srcOrd="1" destOrd="0" presId="urn:microsoft.com/office/officeart/2005/8/layout/hList7"/>
    <dgm:cxn modelId="{CB2E95CE-0F21-4953-BA1D-0C61A917032E}" type="presParOf" srcId="{FA3C770A-D08D-4CDE-B30B-4C12B5CCBE59}" destId="{55797E57-0A80-4BC1-A9F0-9FF00658DE90}" srcOrd="2" destOrd="0" presId="urn:microsoft.com/office/officeart/2005/8/layout/hList7"/>
    <dgm:cxn modelId="{29812C27-A7DF-43FC-92F3-3BF4DD05DE84}" type="presParOf" srcId="{FA3C770A-D08D-4CDE-B30B-4C12B5CCBE59}" destId="{0C1C91C3-7973-4044-9F1A-65B37C55D349}"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5E32D8-240F-4A5C-A339-DE5FF653DA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4EC08B47-C048-4C48-92F7-FB024ED0F0FA}">
      <dgm:prSet/>
      <dgm:spPr>
        <a:solidFill>
          <a:schemeClr val="accent6">
            <a:lumMod val="60000"/>
            <a:lumOff val="40000"/>
          </a:schemeClr>
        </a:solidFill>
      </dgm:spPr>
      <dgm:t>
        <a:bodyPr/>
        <a:lstStyle/>
        <a:p>
          <a:pPr algn="just"/>
          <a:r>
            <a:rPr lang="es-CO" dirty="0">
              <a:solidFill>
                <a:schemeClr val="tx1"/>
              </a:solidFill>
            </a:rPr>
            <a:t>El Centro de Servicios Judiciales para los Juzgados Penales de Manizales brinda soporte administrativo, operativo y técnico a los </a:t>
          </a:r>
          <a:r>
            <a:rPr lang="es-CO" b="1" dirty="0">
              <a:solidFill>
                <a:schemeClr val="tx1"/>
              </a:solidFill>
            </a:rPr>
            <a:t>19</a:t>
          </a:r>
          <a:r>
            <a:rPr lang="es-CO" dirty="0">
              <a:solidFill>
                <a:schemeClr val="tx1"/>
              </a:solidFill>
            </a:rPr>
            <a:t> penales de Manizales, adscritos al Sistema Penal Oral Acusatorio, que empezó a regir en Manizales a partir del 1 de enero de 2005, distribuidos así: once (11) juzgados penales municipales (8 de control de garantías y tres de conocimiento) y siete juzgados penales del circuito y uno penal del circuito especializado.    </a:t>
          </a:r>
        </a:p>
        <a:p>
          <a:pPr algn="just"/>
          <a:endParaRPr lang="es-CO" dirty="0">
            <a:solidFill>
              <a:schemeClr val="tx1"/>
            </a:solidFill>
          </a:endParaRPr>
        </a:p>
        <a:p>
          <a:pPr algn="just"/>
          <a:r>
            <a:rPr lang="es-CO" dirty="0">
              <a:solidFill>
                <a:schemeClr val="tx1"/>
              </a:solidFill>
            </a:rPr>
            <a:t>Adicionalmente, el centro de servicios judiciales realiza el reparto a los despachos de la Sala Penal del Tribunal Superior de Caldas. </a:t>
          </a:r>
        </a:p>
      </dgm:t>
    </dgm:pt>
    <dgm:pt modelId="{FEBC9A3D-23C6-454A-A9EE-FA47BBE17300}" type="parTrans" cxnId="{40957866-0278-4DE4-890D-AD0281F94CF6}">
      <dgm:prSet/>
      <dgm:spPr/>
      <dgm:t>
        <a:bodyPr/>
        <a:lstStyle/>
        <a:p>
          <a:endParaRPr lang="es-CO"/>
        </a:p>
      </dgm:t>
    </dgm:pt>
    <dgm:pt modelId="{823FCCBD-7EBD-4298-92BB-727C6039704B}" type="sibTrans" cxnId="{40957866-0278-4DE4-890D-AD0281F94CF6}">
      <dgm:prSet/>
      <dgm:spPr/>
      <dgm:t>
        <a:bodyPr/>
        <a:lstStyle/>
        <a:p>
          <a:endParaRPr lang="es-CO"/>
        </a:p>
      </dgm:t>
    </dgm:pt>
    <dgm:pt modelId="{4A426D90-04E5-46E4-A9D3-7A499FF91AC7}" type="pres">
      <dgm:prSet presAssocID="{AF5E32D8-240F-4A5C-A339-DE5FF653DA81}" presName="linear" presStyleCnt="0">
        <dgm:presLayoutVars>
          <dgm:animLvl val="lvl"/>
          <dgm:resizeHandles val="exact"/>
        </dgm:presLayoutVars>
      </dgm:prSet>
      <dgm:spPr/>
    </dgm:pt>
    <dgm:pt modelId="{5D67999B-8EED-4280-A061-BDED1E2770C9}" type="pres">
      <dgm:prSet presAssocID="{4EC08B47-C048-4C48-92F7-FB024ED0F0FA}" presName="parentText" presStyleLbl="node1" presStyleIdx="0" presStyleCnt="1">
        <dgm:presLayoutVars>
          <dgm:chMax val="0"/>
          <dgm:bulletEnabled val="1"/>
        </dgm:presLayoutVars>
      </dgm:prSet>
      <dgm:spPr/>
    </dgm:pt>
  </dgm:ptLst>
  <dgm:cxnLst>
    <dgm:cxn modelId="{4502463B-345B-4CDA-971E-E8ABB3497B15}" type="presOf" srcId="{4EC08B47-C048-4C48-92F7-FB024ED0F0FA}" destId="{5D67999B-8EED-4280-A061-BDED1E2770C9}" srcOrd="0" destOrd="0" presId="urn:microsoft.com/office/officeart/2005/8/layout/vList2"/>
    <dgm:cxn modelId="{7275F23D-1B4B-4D6A-A0A8-20008A363153}" type="presOf" srcId="{AF5E32D8-240F-4A5C-A339-DE5FF653DA81}" destId="{4A426D90-04E5-46E4-A9D3-7A499FF91AC7}" srcOrd="0" destOrd="0" presId="urn:microsoft.com/office/officeart/2005/8/layout/vList2"/>
    <dgm:cxn modelId="{40957866-0278-4DE4-890D-AD0281F94CF6}" srcId="{AF5E32D8-240F-4A5C-A339-DE5FF653DA81}" destId="{4EC08B47-C048-4C48-92F7-FB024ED0F0FA}" srcOrd="0" destOrd="0" parTransId="{FEBC9A3D-23C6-454A-A9EE-FA47BBE17300}" sibTransId="{823FCCBD-7EBD-4298-92BB-727C6039704B}"/>
    <dgm:cxn modelId="{51365110-2D9A-49EB-82E9-92C80110CFA0}" type="presParOf" srcId="{4A426D90-04E5-46E4-A9D3-7A499FF91AC7}" destId="{5D67999B-8EED-4280-A061-BDED1E2770C9}" srcOrd="0" destOrd="0" presId="urn:microsoft.com/office/officeart/2005/8/layout/vList2"/>
  </dgm:cxnLst>
  <dgm:bg>
    <a:solidFill>
      <a:schemeClr val="accent6">
        <a:lumMod val="60000"/>
        <a:lumOff val="40000"/>
      </a:schemeClr>
    </a:solid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F26583-FF98-4561-AACD-C51207C96F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1662786D-B780-4CA0-AA16-6DDDAF7D5AE7}">
      <dgm:prSet phldrT="[Texto]" custT="1"/>
      <dgm:spPr/>
      <dgm:t>
        <a:bodyPr/>
        <a:lstStyle/>
        <a:p>
          <a:pPr algn="ctr"/>
          <a:r>
            <a:rPr lang="es-CO" sz="1200" b="1" dirty="0">
              <a:solidFill>
                <a:schemeClr val="tx1"/>
              </a:solidFill>
            </a:rPr>
            <a:t>Usuarios de los Servicios de Administración de Justicia</a:t>
          </a:r>
        </a:p>
      </dgm:t>
    </dgm:pt>
    <dgm:pt modelId="{AFA3ED17-4356-4F53-897A-6E9206DED8A2}" type="parTrans" cxnId="{8A4A994A-1F23-4528-A9AD-BEC4F1837DD9}">
      <dgm:prSet/>
      <dgm:spPr/>
      <dgm:t>
        <a:bodyPr/>
        <a:lstStyle/>
        <a:p>
          <a:pPr algn="ctr"/>
          <a:endParaRPr lang="es-CO" sz="1200"/>
        </a:p>
      </dgm:t>
    </dgm:pt>
    <dgm:pt modelId="{DC2CFD19-8491-496D-A8D3-AB5C4AF4E666}" type="sibTrans" cxnId="{8A4A994A-1F23-4528-A9AD-BEC4F1837DD9}">
      <dgm:prSet/>
      <dgm:spPr/>
      <dgm:t>
        <a:bodyPr/>
        <a:lstStyle/>
        <a:p>
          <a:pPr algn="ctr"/>
          <a:endParaRPr lang="es-CO" sz="1200"/>
        </a:p>
      </dgm:t>
    </dgm:pt>
    <dgm:pt modelId="{84C2222E-500F-4E64-A2D8-BD0968A4381E}" type="pres">
      <dgm:prSet presAssocID="{4CF26583-FF98-4561-AACD-C51207C96FAE}" presName="linear" presStyleCnt="0">
        <dgm:presLayoutVars>
          <dgm:animLvl val="lvl"/>
          <dgm:resizeHandles val="exact"/>
        </dgm:presLayoutVars>
      </dgm:prSet>
      <dgm:spPr/>
    </dgm:pt>
    <dgm:pt modelId="{A5AB7940-E16F-4BA6-A2AA-7FD4CD9E60AD}" type="pres">
      <dgm:prSet presAssocID="{1662786D-B780-4CA0-AA16-6DDDAF7D5AE7}" presName="parentText" presStyleLbl="node1" presStyleIdx="0" presStyleCnt="1" custScaleX="66541" custScaleY="26442" custLinFactNeighborX="2038" custLinFactNeighborY="58159">
        <dgm:presLayoutVars>
          <dgm:chMax val="0"/>
          <dgm:bulletEnabled val="1"/>
        </dgm:presLayoutVars>
      </dgm:prSet>
      <dgm:spPr/>
    </dgm:pt>
  </dgm:ptLst>
  <dgm:cxnLst>
    <dgm:cxn modelId="{8A4A994A-1F23-4528-A9AD-BEC4F1837DD9}" srcId="{4CF26583-FF98-4561-AACD-C51207C96FAE}" destId="{1662786D-B780-4CA0-AA16-6DDDAF7D5AE7}" srcOrd="0" destOrd="0" parTransId="{AFA3ED17-4356-4F53-897A-6E9206DED8A2}" sibTransId="{DC2CFD19-8491-496D-A8D3-AB5C4AF4E666}"/>
    <dgm:cxn modelId="{12D2076E-CC9F-4588-A614-3915E9856A64}" type="presOf" srcId="{1662786D-B780-4CA0-AA16-6DDDAF7D5AE7}" destId="{A5AB7940-E16F-4BA6-A2AA-7FD4CD9E60AD}" srcOrd="0" destOrd="0" presId="urn:microsoft.com/office/officeart/2005/8/layout/vList2"/>
    <dgm:cxn modelId="{58A0B2A2-48A9-4872-BD33-BEFF0BE40048}" type="presOf" srcId="{4CF26583-FF98-4561-AACD-C51207C96FAE}" destId="{84C2222E-500F-4E64-A2D8-BD0968A4381E}" srcOrd="0" destOrd="0" presId="urn:microsoft.com/office/officeart/2005/8/layout/vList2"/>
    <dgm:cxn modelId="{DD95AB20-9A4D-4DB2-9EEF-98E3143A78AA}" type="presParOf" srcId="{84C2222E-500F-4E64-A2D8-BD0968A4381E}" destId="{A5AB7940-E16F-4BA6-A2AA-7FD4CD9E60AD}"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45882B-D83D-48D9-AFCF-F4D45A3DE37E}"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s-CO"/>
        </a:p>
      </dgm:t>
    </dgm:pt>
    <dgm:pt modelId="{9D571357-16FC-4784-BA94-9835F8809E2F}">
      <dgm:prSet phldrT="[Texto]" custT="1"/>
      <dgm:spPr/>
      <dgm:t>
        <a:bodyPr/>
        <a:lstStyle/>
        <a:p>
          <a:pPr>
            <a:buFont typeface="Symbol" panose="05050102010706020507" pitchFamily="18" charset="2"/>
            <a:buChar char=""/>
          </a:pPr>
          <a:r>
            <a:rPr lang="es-CO" sz="1500" b="1" dirty="0">
              <a:solidFill>
                <a:schemeClr val="tx1"/>
              </a:solidFill>
            </a:rPr>
            <a:t>Coordinación y Direccionamiento Estratégico del CSJPM</a:t>
          </a:r>
          <a:endParaRPr lang="es-CO" sz="1500" dirty="0">
            <a:solidFill>
              <a:schemeClr val="tx1"/>
            </a:solidFill>
          </a:endParaRPr>
        </a:p>
      </dgm:t>
    </dgm:pt>
    <dgm:pt modelId="{6634D4ED-49C2-4FF8-B61D-99B654743F5E}" type="parTrans" cxnId="{D25F83F5-F230-4BF5-971D-97FCA5D209B3}">
      <dgm:prSet/>
      <dgm:spPr/>
      <dgm:t>
        <a:bodyPr/>
        <a:lstStyle/>
        <a:p>
          <a:endParaRPr lang="es-CO" sz="1500">
            <a:solidFill>
              <a:schemeClr val="tx1"/>
            </a:solidFill>
          </a:endParaRPr>
        </a:p>
      </dgm:t>
    </dgm:pt>
    <dgm:pt modelId="{DD120622-FC55-41D6-81BA-C9867E57DFE0}" type="sibTrans" cxnId="{D25F83F5-F230-4BF5-971D-97FCA5D209B3}">
      <dgm:prSet custT="1"/>
      <dgm:spPr/>
      <dgm:t>
        <a:bodyPr/>
        <a:lstStyle/>
        <a:p>
          <a:endParaRPr lang="es-CO" sz="1500">
            <a:solidFill>
              <a:schemeClr val="tx1"/>
            </a:solidFill>
          </a:endParaRPr>
        </a:p>
      </dgm:t>
    </dgm:pt>
    <dgm:pt modelId="{C3FEABFF-30F6-4B74-A7ED-1DCACF8855F3}">
      <dgm:prSet phldrT="[Texto]" custT="1"/>
      <dgm:spPr/>
      <dgm:t>
        <a:bodyPr/>
        <a:lstStyle/>
        <a:p>
          <a:r>
            <a:rPr lang="es-CO" sz="1500" dirty="0">
              <a:solidFill>
                <a:schemeClr val="tx1"/>
              </a:solidFill>
            </a:rPr>
            <a:t>Insumos e Inventario</a:t>
          </a:r>
        </a:p>
      </dgm:t>
    </dgm:pt>
    <dgm:pt modelId="{20BBEC1F-3FC4-43D1-90BC-18A5F84381DC}" type="parTrans" cxnId="{A4461CC6-2BA1-4AD4-A6D5-2B677DE7F29B}">
      <dgm:prSet/>
      <dgm:spPr/>
      <dgm:t>
        <a:bodyPr/>
        <a:lstStyle/>
        <a:p>
          <a:endParaRPr lang="es-CO" sz="1500">
            <a:solidFill>
              <a:schemeClr val="tx1"/>
            </a:solidFill>
          </a:endParaRPr>
        </a:p>
      </dgm:t>
    </dgm:pt>
    <dgm:pt modelId="{6721755F-6C5C-44F5-A406-3ECB0430536E}" type="sibTrans" cxnId="{A4461CC6-2BA1-4AD4-A6D5-2B677DE7F29B}">
      <dgm:prSet/>
      <dgm:spPr/>
      <dgm:t>
        <a:bodyPr/>
        <a:lstStyle/>
        <a:p>
          <a:endParaRPr lang="es-CO" sz="1500">
            <a:solidFill>
              <a:schemeClr val="tx1"/>
            </a:solidFill>
          </a:endParaRPr>
        </a:p>
      </dgm:t>
    </dgm:pt>
    <dgm:pt modelId="{F8B29C52-EF51-43C2-BD29-717BA331DB81}">
      <dgm:prSet phldrT="[Texto]" custT="1"/>
      <dgm:spPr/>
      <dgm:t>
        <a:bodyPr/>
        <a:lstStyle/>
        <a:p>
          <a:r>
            <a:rPr lang="es-CO" sz="1500" b="1" dirty="0">
              <a:solidFill>
                <a:schemeClr val="tx1"/>
              </a:solidFill>
            </a:rPr>
            <a:t>Reparto de Procesos</a:t>
          </a:r>
          <a:endParaRPr lang="es-CO" sz="1500" dirty="0">
            <a:solidFill>
              <a:schemeClr val="tx1"/>
            </a:solidFill>
          </a:endParaRPr>
        </a:p>
      </dgm:t>
    </dgm:pt>
    <dgm:pt modelId="{A91DC5E2-9E87-4F00-AD5A-D4DF16074678}" type="parTrans" cxnId="{04835585-7F2E-48C5-8681-2084DFDDCD77}">
      <dgm:prSet/>
      <dgm:spPr/>
      <dgm:t>
        <a:bodyPr/>
        <a:lstStyle/>
        <a:p>
          <a:endParaRPr lang="es-CO" sz="1500">
            <a:solidFill>
              <a:schemeClr val="tx1"/>
            </a:solidFill>
          </a:endParaRPr>
        </a:p>
      </dgm:t>
    </dgm:pt>
    <dgm:pt modelId="{5C0FF54B-9E3A-4F9A-93EE-704EED3C7E2D}" type="sibTrans" cxnId="{04835585-7F2E-48C5-8681-2084DFDDCD77}">
      <dgm:prSet custT="1"/>
      <dgm:spPr/>
      <dgm:t>
        <a:bodyPr/>
        <a:lstStyle/>
        <a:p>
          <a:endParaRPr lang="es-CO" sz="1500">
            <a:solidFill>
              <a:schemeClr val="tx1"/>
            </a:solidFill>
          </a:endParaRPr>
        </a:p>
      </dgm:t>
    </dgm:pt>
    <dgm:pt modelId="{392CAC8C-8B89-4E87-BD47-A9348ED66BDA}">
      <dgm:prSet phldrT="[Texto]" custT="1"/>
      <dgm:spPr/>
      <dgm:t>
        <a:bodyPr/>
        <a:lstStyle/>
        <a:p>
          <a:r>
            <a:rPr lang="es-CO" sz="1500" b="1" dirty="0">
              <a:solidFill>
                <a:schemeClr val="tx1"/>
              </a:solidFill>
            </a:rPr>
            <a:t>Gestión de Servicios CSJPM</a:t>
          </a:r>
          <a:endParaRPr lang="es-CO" sz="1500" dirty="0">
            <a:solidFill>
              <a:schemeClr val="tx1"/>
            </a:solidFill>
          </a:endParaRPr>
        </a:p>
      </dgm:t>
    </dgm:pt>
    <dgm:pt modelId="{37436B8F-F6C7-4F9F-81A3-A3223489151C}" type="parTrans" cxnId="{A3E3471D-328E-44F2-8365-6BD307FED340}">
      <dgm:prSet/>
      <dgm:spPr/>
      <dgm:t>
        <a:bodyPr/>
        <a:lstStyle/>
        <a:p>
          <a:endParaRPr lang="es-CO" sz="1500">
            <a:solidFill>
              <a:schemeClr val="tx1"/>
            </a:solidFill>
          </a:endParaRPr>
        </a:p>
      </dgm:t>
    </dgm:pt>
    <dgm:pt modelId="{F6D61707-10DC-42C5-A2DC-6A48995C6174}" type="sibTrans" cxnId="{A3E3471D-328E-44F2-8365-6BD307FED340}">
      <dgm:prSet/>
      <dgm:spPr/>
      <dgm:t>
        <a:bodyPr/>
        <a:lstStyle/>
        <a:p>
          <a:endParaRPr lang="es-CO" sz="1500">
            <a:solidFill>
              <a:schemeClr val="tx1"/>
            </a:solidFill>
          </a:endParaRPr>
        </a:p>
      </dgm:t>
    </dgm:pt>
    <dgm:pt modelId="{DE724F11-384C-4ED8-A770-A6B12DB56A5D}">
      <dgm:prSet phldrT="[Texto]" custT="1"/>
      <dgm:spPr/>
      <dgm:t>
        <a:bodyPr/>
        <a:lstStyle/>
        <a:p>
          <a:r>
            <a:rPr lang="es-CO" sz="1500" dirty="0">
              <a:solidFill>
                <a:schemeClr val="tx1"/>
              </a:solidFill>
            </a:rPr>
            <a:t>Desarrollo y Soporte Tecnológico</a:t>
          </a:r>
        </a:p>
      </dgm:t>
    </dgm:pt>
    <dgm:pt modelId="{CF31C058-CDBC-4ABA-B17D-2A4F04A1E403}" type="parTrans" cxnId="{8768B5C4-9BFC-47D7-A349-A1F024D17786}">
      <dgm:prSet/>
      <dgm:spPr/>
      <dgm:t>
        <a:bodyPr/>
        <a:lstStyle/>
        <a:p>
          <a:endParaRPr lang="es-CO" sz="1500">
            <a:solidFill>
              <a:schemeClr val="tx1"/>
            </a:solidFill>
          </a:endParaRPr>
        </a:p>
      </dgm:t>
    </dgm:pt>
    <dgm:pt modelId="{EB6F34B9-E0FB-448F-B895-6920106A6BA2}" type="sibTrans" cxnId="{8768B5C4-9BFC-47D7-A349-A1F024D17786}">
      <dgm:prSet/>
      <dgm:spPr/>
      <dgm:t>
        <a:bodyPr/>
        <a:lstStyle/>
        <a:p>
          <a:endParaRPr lang="es-CO" sz="1500">
            <a:solidFill>
              <a:schemeClr val="tx1"/>
            </a:solidFill>
          </a:endParaRPr>
        </a:p>
      </dgm:t>
    </dgm:pt>
    <dgm:pt modelId="{32DACB14-BB45-47FF-B180-C189445F3420}">
      <dgm:prSet phldrT="[Texto]" custT="1"/>
      <dgm:spPr/>
      <dgm:t>
        <a:bodyPr/>
        <a:lstStyle/>
        <a:p>
          <a:r>
            <a:rPr lang="es-CO" sz="1500" dirty="0">
              <a:solidFill>
                <a:schemeClr val="tx1"/>
              </a:solidFill>
            </a:rPr>
            <a:t>Acciones Constitucionales de Habeas Corpus</a:t>
          </a:r>
        </a:p>
      </dgm:t>
    </dgm:pt>
    <dgm:pt modelId="{65CFCA5E-CD89-4AE2-A074-9ACE48F82907}" type="parTrans" cxnId="{33687054-A4BF-4497-BFBF-AD8EA57A16A5}">
      <dgm:prSet/>
      <dgm:spPr/>
      <dgm:t>
        <a:bodyPr/>
        <a:lstStyle/>
        <a:p>
          <a:endParaRPr lang="es-CO" sz="1500">
            <a:solidFill>
              <a:schemeClr val="tx1"/>
            </a:solidFill>
          </a:endParaRPr>
        </a:p>
      </dgm:t>
    </dgm:pt>
    <dgm:pt modelId="{BB8E0D73-F9BC-4535-9187-298BE229E12B}" type="sibTrans" cxnId="{33687054-A4BF-4497-BFBF-AD8EA57A16A5}">
      <dgm:prSet/>
      <dgm:spPr/>
      <dgm:t>
        <a:bodyPr/>
        <a:lstStyle/>
        <a:p>
          <a:endParaRPr lang="es-CO" sz="1500">
            <a:solidFill>
              <a:schemeClr val="tx1"/>
            </a:solidFill>
          </a:endParaRPr>
        </a:p>
      </dgm:t>
    </dgm:pt>
    <dgm:pt modelId="{281D00B5-474B-4AFB-909D-0803306B094C}">
      <dgm:prSet phldrT="[Texto]" custT="1"/>
      <dgm:spPr/>
      <dgm:t>
        <a:bodyPr/>
        <a:lstStyle/>
        <a:p>
          <a:endParaRPr lang="es-CO" sz="1500" dirty="0">
            <a:solidFill>
              <a:schemeClr val="tx1"/>
            </a:solidFill>
          </a:endParaRPr>
        </a:p>
      </dgm:t>
    </dgm:pt>
    <dgm:pt modelId="{35ACB787-2F47-416C-ACFF-8F729D52D527}" type="parTrans" cxnId="{3F8967FB-8F84-46F5-B04F-5E5227752CA1}">
      <dgm:prSet/>
      <dgm:spPr/>
      <dgm:t>
        <a:bodyPr/>
        <a:lstStyle/>
        <a:p>
          <a:endParaRPr lang="es-CO" sz="1500">
            <a:solidFill>
              <a:schemeClr val="tx1"/>
            </a:solidFill>
          </a:endParaRPr>
        </a:p>
      </dgm:t>
    </dgm:pt>
    <dgm:pt modelId="{D01619E9-90E1-4B23-8377-7D60AF902C6F}" type="sibTrans" cxnId="{3F8967FB-8F84-46F5-B04F-5E5227752CA1}">
      <dgm:prSet/>
      <dgm:spPr/>
      <dgm:t>
        <a:bodyPr/>
        <a:lstStyle/>
        <a:p>
          <a:endParaRPr lang="es-CO" sz="1500">
            <a:solidFill>
              <a:schemeClr val="tx1"/>
            </a:solidFill>
          </a:endParaRPr>
        </a:p>
      </dgm:t>
    </dgm:pt>
    <dgm:pt modelId="{3A3608AD-0068-44AE-829B-D0FB6627C02B}">
      <dgm:prSet phldrT="[Texto]" custT="1"/>
      <dgm:spPr/>
      <dgm:t>
        <a:bodyPr/>
        <a:lstStyle/>
        <a:p>
          <a:r>
            <a:rPr lang="es-CO" sz="1500" dirty="0">
              <a:solidFill>
                <a:schemeClr val="tx1"/>
              </a:solidFill>
            </a:rPr>
            <a:t>Programación  de Audiencias.</a:t>
          </a:r>
        </a:p>
      </dgm:t>
    </dgm:pt>
    <dgm:pt modelId="{2DC0E400-E472-4BE5-9F0E-1DE55412DD0F}" type="parTrans" cxnId="{E8B0B39B-57BF-40D5-A7BE-84ACBA6A2F2F}">
      <dgm:prSet/>
      <dgm:spPr/>
      <dgm:t>
        <a:bodyPr/>
        <a:lstStyle/>
        <a:p>
          <a:endParaRPr lang="es-CO" sz="1500">
            <a:solidFill>
              <a:schemeClr val="tx1"/>
            </a:solidFill>
          </a:endParaRPr>
        </a:p>
      </dgm:t>
    </dgm:pt>
    <dgm:pt modelId="{F1C881F3-2DDB-4EC0-94A4-CA442352EC43}" type="sibTrans" cxnId="{E8B0B39B-57BF-40D5-A7BE-84ACBA6A2F2F}">
      <dgm:prSet/>
      <dgm:spPr/>
      <dgm:t>
        <a:bodyPr/>
        <a:lstStyle/>
        <a:p>
          <a:endParaRPr lang="es-CO" sz="1500">
            <a:solidFill>
              <a:schemeClr val="tx1"/>
            </a:solidFill>
          </a:endParaRPr>
        </a:p>
      </dgm:t>
    </dgm:pt>
    <dgm:pt modelId="{B85290F3-8E7C-4744-A232-14D985AEEA1B}">
      <dgm:prSet phldrT="[Texto]" custT="1"/>
      <dgm:spPr/>
      <dgm:t>
        <a:bodyPr/>
        <a:lstStyle/>
        <a:p>
          <a:r>
            <a:rPr lang="es-CO" sz="1500" dirty="0">
              <a:solidFill>
                <a:schemeClr val="tx1"/>
              </a:solidFill>
            </a:rPr>
            <a:t>Gestión de Depósitos Judiciales</a:t>
          </a:r>
        </a:p>
      </dgm:t>
    </dgm:pt>
    <dgm:pt modelId="{B027B91F-66A6-4BFE-8E74-6FC01529A54F}" type="parTrans" cxnId="{3F636762-EBAD-4395-BA2B-359213D571EC}">
      <dgm:prSet/>
      <dgm:spPr/>
      <dgm:t>
        <a:bodyPr/>
        <a:lstStyle/>
        <a:p>
          <a:endParaRPr lang="es-CO" sz="1500">
            <a:solidFill>
              <a:schemeClr val="tx1"/>
            </a:solidFill>
          </a:endParaRPr>
        </a:p>
      </dgm:t>
    </dgm:pt>
    <dgm:pt modelId="{CEB17B97-DAEF-4A9C-A3D0-E7A65D8853D6}" type="sibTrans" cxnId="{3F636762-EBAD-4395-BA2B-359213D571EC}">
      <dgm:prSet/>
      <dgm:spPr/>
      <dgm:t>
        <a:bodyPr/>
        <a:lstStyle/>
        <a:p>
          <a:endParaRPr lang="es-CO" sz="1500">
            <a:solidFill>
              <a:schemeClr val="tx1"/>
            </a:solidFill>
          </a:endParaRPr>
        </a:p>
      </dgm:t>
    </dgm:pt>
    <dgm:pt modelId="{0CD7C9AA-9C93-4AF8-B21C-4C8BEACCB15A}">
      <dgm:prSet phldrT="[Texto]" custT="1"/>
      <dgm:spPr/>
      <dgm:t>
        <a:bodyPr/>
        <a:lstStyle/>
        <a:p>
          <a:endParaRPr lang="es-CO" sz="1500" dirty="0">
            <a:solidFill>
              <a:schemeClr val="tx1"/>
            </a:solidFill>
          </a:endParaRPr>
        </a:p>
      </dgm:t>
    </dgm:pt>
    <dgm:pt modelId="{1C5FCB35-CC36-43EF-B114-8612A035DF0B}" type="parTrans" cxnId="{2783FADB-9E5D-455C-A14A-42FA76591174}">
      <dgm:prSet/>
      <dgm:spPr/>
      <dgm:t>
        <a:bodyPr/>
        <a:lstStyle/>
        <a:p>
          <a:endParaRPr lang="es-CO" sz="1500">
            <a:solidFill>
              <a:schemeClr val="tx1"/>
            </a:solidFill>
          </a:endParaRPr>
        </a:p>
      </dgm:t>
    </dgm:pt>
    <dgm:pt modelId="{5000285E-B855-4601-BC20-965D8837A20F}" type="sibTrans" cxnId="{2783FADB-9E5D-455C-A14A-42FA76591174}">
      <dgm:prSet/>
      <dgm:spPr/>
      <dgm:t>
        <a:bodyPr/>
        <a:lstStyle/>
        <a:p>
          <a:endParaRPr lang="es-CO" sz="1500">
            <a:solidFill>
              <a:schemeClr val="tx1"/>
            </a:solidFill>
          </a:endParaRPr>
        </a:p>
      </dgm:t>
    </dgm:pt>
    <dgm:pt modelId="{E7DF7DFF-D225-435B-B234-FEDC3286EBAF}">
      <dgm:prSet phldrT="[Texto]" custT="1"/>
      <dgm:spPr/>
      <dgm:t>
        <a:bodyPr/>
        <a:lstStyle/>
        <a:p>
          <a:r>
            <a:rPr lang="es-CO" sz="1500" dirty="0">
              <a:solidFill>
                <a:schemeClr val="tx1"/>
              </a:solidFill>
            </a:rPr>
            <a:t>Envío de Procesos a los Juzgados de Ejecución de Penas</a:t>
          </a:r>
        </a:p>
      </dgm:t>
    </dgm:pt>
    <dgm:pt modelId="{98F18CB3-8CF0-43F0-B43B-F7C53C0057C8}" type="parTrans" cxnId="{7F16DE47-324B-4F8A-A7B0-6E7D062A2626}">
      <dgm:prSet/>
      <dgm:spPr/>
      <dgm:t>
        <a:bodyPr/>
        <a:lstStyle/>
        <a:p>
          <a:endParaRPr lang="es-CO" sz="1500">
            <a:solidFill>
              <a:schemeClr val="tx1"/>
            </a:solidFill>
          </a:endParaRPr>
        </a:p>
      </dgm:t>
    </dgm:pt>
    <dgm:pt modelId="{FD1BA300-27B9-4CD4-BF48-3C07ACB7A080}" type="sibTrans" cxnId="{7F16DE47-324B-4F8A-A7B0-6E7D062A2626}">
      <dgm:prSet/>
      <dgm:spPr/>
      <dgm:t>
        <a:bodyPr/>
        <a:lstStyle/>
        <a:p>
          <a:endParaRPr lang="es-CO" sz="1500">
            <a:solidFill>
              <a:schemeClr val="tx1"/>
            </a:solidFill>
          </a:endParaRPr>
        </a:p>
      </dgm:t>
    </dgm:pt>
    <dgm:pt modelId="{B910B918-98D8-407B-955D-7D3932429CAD}">
      <dgm:prSet phldrT="[Texto]" custT="1"/>
      <dgm:spPr/>
      <dgm:t>
        <a:bodyPr/>
        <a:lstStyle/>
        <a:p>
          <a:r>
            <a:rPr lang="es-CO" sz="1500" dirty="0">
              <a:solidFill>
                <a:schemeClr val="tx1"/>
              </a:solidFill>
            </a:rPr>
            <a:t>Archivo de Procesos</a:t>
          </a:r>
        </a:p>
      </dgm:t>
    </dgm:pt>
    <dgm:pt modelId="{3D1C6572-4C36-4317-81FD-99FE6FFA2375}" type="parTrans" cxnId="{43F15E68-E9B5-43EA-A3E9-758ECC36433B}">
      <dgm:prSet/>
      <dgm:spPr/>
      <dgm:t>
        <a:bodyPr/>
        <a:lstStyle/>
        <a:p>
          <a:endParaRPr lang="es-CO" sz="1500">
            <a:solidFill>
              <a:schemeClr val="tx1"/>
            </a:solidFill>
          </a:endParaRPr>
        </a:p>
      </dgm:t>
    </dgm:pt>
    <dgm:pt modelId="{F82E94B8-ED6C-4C95-8EC0-4FB43D55D764}" type="sibTrans" cxnId="{43F15E68-E9B5-43EA-A3E9-758ECC36433B}">
      <dgm:prSet/>
      <dgm:spPr/>
      <dgm:t>
        <a:bodyPr/>
        <a:lstStyle/>
        <a:p>
          <a:endParaRPr lang="es-CO" sz="1500">
            <a:solidFill>
              <a:schemeClr val="tx1"/>
            </a:solidFill>
          </a:endParaRPr>
        </a:p>
      </dgm:t>
    </dgm:pt>
    <dgm:pt modelId="{A8AE67DE-1B5E-44C3-93D0-B8AE666E5439}">
      <dgm:prSet phldrT="[Texto]" custT="1"/>
      <dgm:spPr/>
      <dgm:t>
        <a:bodyPr/>
        <a:lstStyle/>
        <a:p>
          <a:r>
            <a:rPr lang="es-CO" sz="1500" dirty="0">
              <a:solidFill>
                <a:schemeClr val="tx1"/>
              </a:solidFill>
            </a:rPr>
            <a:t>Escritos de Acusación Procesos Penales</a:t>
          </a:r>
        </a:p>
      </dgm:t>
    </dgm:pt>
    <dgm:pt modelId="{7686F584-95C2-4135-891E-0A11050AE036}" type="parTrans" cxnId="{20CA50AF-F845-416A-9CFB-A6F99A6E7D32}">
      <dgm:prSet/>
      <dgm:spPr/>
      <dgm:t>
        <a:bodyPr/>
        <a:lstStyle/>
        <a:p>
          <a:endParaRPr lang="es-CO" sz="1500"/>
        </a:p>
      </dgm:t>
    </dgm:pt>
    <dgm:pt modelId="{77C7E2C5-579F-4A62-90F5-C36181D51712}" type="sibTrans" cxnId="{20CA50AF-F845-416A-9CFB-A6F99A6E7D32}">
      <dgm:prSet/>
      <dgm:spPr/>
      <dgm:t>
        <a:bodyPr/>
        <a:lstStyle/>
        <a:p>
          <a:endParaRPr lang="es-CO" sz="1500"/>
        </a:p>
      </dgm:t>
    </dgm:pt>
    <dgm:pt modelId="{7ECFB30B-DD1E-4904-A5A3-F754AF16739E}">
      <dgm:prSet phldrT="[Texto]" custT="1"/>
      <dgm:spPr/>
      <dgm:t>
        <a:bodyPr/>
        <a:lstStyle/>
        <a:p>
          <a:r>
            <a:rPr lang="es-CO" sz="1500" dirty="0">
              <a:solidFill>
                <a:schemeClr val="tx1"/>
              </a:solidFill>
            </a:rPr>
            <a:t>Audiencias de Control de Garantías</a:t>
          </a:r>
        </a:p>
      </dgm:t>
    </dgm:pt>
    <dgm:pt modelId="{43F60534-40C0-4190-AEB2-0DA9F6C43AD5}" type="sibTrans" cxnId="{3CBC874A-6C14-4CB9-A4E8-371ADCF0D9EC}">
      <dgm:prSet/>
      <dgm:spPr/>
      <dgm:t>
        <a:bodyPr/>
        <a:lstStyle/>
        <a:p>
          <a:endParaRPr lang="es-CO" sz="1500">
            <a:solidFill>
              <a:schemeClr val="tx1"/>
            </a:solidFill>
          </a:endParaRPr>
        </a:p>
      </dgm:t>
    </dgm:pt>
    <dgm:pt modelId="{3EABABC1-D576-4A94-8EC8-0765E945F56A}" type="parTrans" cxnId="{3CBC874A-6C14-4CB9-A4E8-371ADCF0D9EC}">
      <dgm:prSet/>
      <dgm:spPr/>
      <dgm:t>
        <a:bodyPr/>
        <a:lstStyle/>
        <a:p>
          <a:endParaRPr lang="es-CO" sz="1500">
            <a:solidFill>
              <a:schemeClr val="tx1"/>
            </a:solidFill>
          </a:endParaRPr>
        </a:p>
      </dgm:t>
    </dgm:pt>
    <dgm:pt modelId="{314E7B39-7600-44A2-8B2D-B15615C48253}">
      <dgm:prSet phldrT="[Texto]" custT="1"/>
      <dgm:spPr/>
      <dgm:t>
        <a:bodyPr/>
        <a:lstStyle/>
        <a:p>
          <a:r>
            <a:rPr lang="es-CO" sz="1500" dirty="0">
              <a:solidFill>
                <a:schemeClr val="tx1"/>
              </a:solidFill>
            </a:rPr>
            <a:t>Atención al Usuario</a:t>
          </a:r>
        </a:p>
      </dgm:t>
    </dgm:pt>
    <dgm:pt modelId="{A2F2C70D-B2ED-4EED-BFDD-5758C1CC5465}" type="parTrans" cxnId="{D3CFA41F-512C-4A20-8A97-6E3E4F6784DE}">
      <dgm:prSet/>
      <dgm:spPr/>
      <dgm:t>
        <a:bodyPr/>
        <a:lstStyle/>
        <a:p>
          <a:endParaRPr lang="es-CO" sz="1500"/>
        </a:p>
      </dgm:t>
    </dgm:pt>
    <dgm:pt modelId="{3E7F500D-43AE-4D43-949E-38D95B7D7DB5}" type="sibTrans" cxnId="{D3CFA41F-512C-4A20-8A97-6E3E4F6784DE}">
      <dgm:prSet/>
      <dgm:spPr/>
      <dgm:t>
        <a:bodyPr/>
        <a:lstStyle/>
        <a:p>
          <a:endParaRPr lang="es-CO" sz="1500"/>
        </a:p>
      </dgm:t>
    </dgm:pt>
    <dgm:pt modelId="{57F38C57-C358-48E7-B4BF-DC12BE59634A}">
      <dgm:prSet phldrT="[Texto]" custT="1"/>
      <dgm:spPr/>
      <dgm:t>
        <a:bodyPr/>
        <a:lstStyle/>
        <a:p>
          <a:r>
            <a:rPr lang="es-CO" sz="1500" dirty="0">
              <a:solidFill>
                <a:schemeClr val="tx1"/>
              </a:solidFill>
            </a:rPr>
            <a:t>Talento Humano</a:t>
          </a:r>
        </a:p>
      </dgm:t>
    </dgm:pt>
    <dgm:pt modelId="{FED196A2-50CD-4BCA-A9C5-FBC559E050DB}" type="sibTrans" cxnId="{C17A7066-497F-42B3-8F2C-40D7A44FE48F}">
      <dgm:prSet/>
      <dgm:spPr/>
      <dgm:t>
        <a:bodyPr/>
        <a:lstStyle/>
        <a:p>
          <a:endParaRPr lang="es-CO" sz="1500">
            <a:solidFill>
              <a:schemeClr val="tx1"/>
            </a:solidFill>
          </a:endParaRPr>
        </a:p>
      </dgm:t>
    </dgm:pt>
    <dgm:pt modelId="{21375537-2A1A-400A-B86D-37E5D05DC9E7}" type="parTrans" cxnId="{C17A7066-497F-42B3-8F2C-40D7A44FE48F}">
      <dgm:prSet/>
      <dgm:spPr/>
      <dgm:t>
        <a:bodyPr/>
        <a:lstStyle/>
        <a:p>
          <a:endParaRPr lang="es-CO" sz="1500">
            <a:solidFill>
              <a:schemeClr val="tx1"/>
            </a:solidFill>
          </a:endParaRPr>
        </a:p>
      </dgm:t>
    </dgm:pt>
    <dgm:pt modelId="{0CE101C9-4D29-4B95-BF70-DD4B44017ACD}">
      <dgm:prSet phldrT="[Texto]" custT="1"/>
      <dgm:spPr/>
      <dgm:t>
        <a:bodyPr/>
        <a:lstStyle/>
        <a:p>
          <a:r>
            <a:rPr lang="es-CO" sz="1500" dirty="0">
              <a:solidFill>
                <a:schemeClr val="tx1"/>
              </a:solidFill>
            </a:rPr>
            <a:t>Notificaciones y </a:t>
          </a:r>
          <a:r>
            <a:rPr lang="es-CO" sz="1500" dirty="0" err="1">
              <a:solidFill>
                <a:schemeClr val="tx1"/>
              </a:solidFill>
            </a:rPr>
            <a:t>Citaduría</a:t>
          </a:r>
          <a:endParaRPr lang="es-CO" sz="1500" dirty="0">
            <a:solidFill>
              <a:schemeClr val="tx1"/>
            </a:solidFill>
          </a:endParaRPr>
        </a:p>
      </dgm:t>
    </dgm:pt>
    <dgm:pt modelId="{5C581D53-D3D5-426E-8D4D-757B3E8A13CA}" type="sibTrans" cxnId="{FCF2DD12-A8AD-4CB5-84CF-04B596169AF6}">
      <dgm:prSet/>
      <dgm:spPr/>
      <dgm:t>
        <a:bodyPr/>
        <a:lstStyle/>
        <a:p>
          <a:endParaRPr lang="es-CO" sz="1500">
            <a:solidFill>
              <a:schemeClr val="tx1"/>
            </a:solidFill>
          </a:endParaRPr>
        </a:p>
      </dgm:t>
    </dgm:pt>
    <dgm:pt modelId="{E034AEB8-4543-43C9-B26C-9CB4B7767833}" type="parTrans" cxnId="{FCF2DD12-A8AD-4CB5-84CF-04B596169AF6}">
      <dgm:prSet/>
      <dgm:spPr/>
      <dgm:t>
        <a:bodyPr/>
        <a:lstStyle/>
        <a:p>
          <a:endParaRPr lang="es-CO" sz="1500">
            <a:solidFill>
              <a:schemeClr val="tx1"/>
            </a:solidFill>
          </a:endParaRPr>
        </a:p>
      </dgm:t>
    </dgm:pt>
    <dgm:pt modelId="{602DA8F7-E3DB-4B8C-845F-FD8DEE3033D7}">
      <dgm:prSet phldrT="[Texto]" custT="1"/>
      <dgm:spPr/>
      <dgm:t>
        <a:bodyPr/>
        <a:lstStyle/>
        <a:p>
          <a:r>
            <a:rPr lang="es-CO" sz="1500" dirty="0">
              <a:solidFill>
                <a:schemeClr val="tx1"/>
              </a:solidFill>
            </a:rPr>
            <a:t>Administración Salas de Audiencias.</a:t>
          </a:r>
        </a:p>
      </dgm:t>
    </dgm:pt>
    <dgm:pt modelId="{56ECEE06-FA25-42EB-8452-7781B700031F}" type="parTrans" cxnId="{ED36FC12-209F-4181-897A-128C3C7F0B0F}">
      <dgm:prSet/>
      <dgm:spPr/>
      <dgm:t>
        <a:bodyPr/>
        <a:lstStyle/>
        <a:p>
          <a:endParaRPr lang="es-CO" sz="1500"/>
        </a:p>
      </dgm:t>
    </dgm:pt>
    <dgm:pt modelId="{DDA6BB79-4946-495D-8DDB-99A62DF7FAFA}" type="sibTrans" cxnId="{ED36FC12-209F-4181-897A-128C3C7F0B0F}">
      <dgm:prSet/>
      <dgm:spPr/>
      <dgm:t>
        <a:bodyPr/>
        <a:lstStyle/>
        <a:p>
          <a:endParaRPr lang="es-CO" sz="1500"/>
        </a:p>
      </dgm:t>
    </dgm:pt>
    <dgm:pt modelId="{C5F487AF-118D-46F7-AB2C-8FD741D125DC}">
      <dgm:prSet phldrT="[Texto]" custT="1"/>
      <dgm:spPr/>
      <dgm:t>
        <a:bodyPr/>
        <a:lstStyle/>
        <a:p>
          <a:r>
            <a:rPr lang="es-CO" sz="1500" dirty="0">
              <a:solidFill>
                <a:schemeClr val="tx1"/>
              </a:solidFill>
            </a:rPr>
            <a:t>Administración de Archivo Tecnologico</a:t>
          </a:r>
        </a:p>
      </dgm:t>
    </dgm:pt>
    <dgm:pt modelId="{81A5154D-FF44-4898-AF83-861182882ED5}" type="parTrans" cxnId="{67B1E9DB-7772-4DE2-8556-24C51A6BB8BD}">
      <dgm:prSet/>
      <dgm:spPr/>
      <dgm:t>
        <a:bodyPr/>
        <a:lstStyle/>
        <a:p>
          <a:endParaRPr lang="es-CO" sz="1500"/>
        </a:p>
      </dgm:t>
    </dgm:pt>
    <dgm:pt modelId="{1DCD1823-1635-433D-BAE0-B706E4875100}" type="sibTrans" cxnId="{67B1E9DB-7772-4DE2-8556-24C51A6BB8BD}">
      <dgm:prSet/>
      <dgm:spPr/>
      <dgm:t>
        <a:bodyPr/>
        <a:lstStyle/>
        <a:p>
          <a:endParaRPr lang="es-CO" sz="1500"/>
        </a:p>
      </dgm:t>
    </dgm:pt>
    <dgm:pt modelId="{A066CCB2-C288-4678-A827-CB0FBDCA032A}">
      <dgm:prSet phldrT="[Texto]" custT="1"/>
      <dgm:spPr/>
      <dgm:t>
        <a:bodyPr/>
        <a:lstStyle/>
        <a:p>
          <a:r>
            <a:rPr lang="es-ES" sz="1500" dirty="0">
              <a:solidFill>
                <a:schemeClr val="tx1"/>
              </a:solidFill>
            </a:rPr>
            <a:t>Gestión de Seguimiento y control del reparto</a:t>
          </a:r>
          <a:endParaRPr lang="es-CO" sz="1500" dirty="0">
            <a:solidFill>
              <a:schemeClr val="tx1"/>
            </a:solidFill>
          </a:endParaRPr>
        </a:p>
      </dgm:t>
    </dgm:pt>
    <dgm:pt modelId="{9212B0A4-78F2-4120-AE6A-109A0F1A027F}" type="parTrans" cxnId="{02E48DAE-77A9-47F2-A9DE-10EF8224DB0D}">
      <dgm:prSet/>
      <dgm:spPr/>
      <dgm:t>
        <a:bodyPr/>
        <a:lstStyle/>
        <a:p>
          <a:endParaRPr lang="es-CO" sz="1500"/>
        </a:p>
      </dgm:t>
    </dgm:pt>
    <dgm:pt modelId="{3BECFF06-0DC6-4C6B-A360-60CA0AF2C620}" type="sibTrans" cxnId="{02E48DAE-77A9-47F2-A9DE-10EF8224DB0D}">
      <dgm:prSet/>
      <dgm:spPr/>
      <dgm:t>
        <a:bodyPr/>
        <a:lstStyle/>
        <a:p>
          <a:endParaRPr lang="es-CO" sz="1500"/>
        </a:p>
      </dgm:t>
    </dgm:pt>
    <dgm:pt modelId="{7A200CC6-3263-43DF-9FEA-4A32C252FE59}">
      <dgm:prSet phldrT="[Texto]" custT="1"/>
      <dgm:spPr/>
      <dgm:t>
        <a:bodyPr/>
        <a:lstStyle/>
        <a:p>
          <a:endParaRPr lang="es-CO" sz="1500" dirty="0">
            <a:solidFill>
              <a:schemeClr val="tx1"/>
            </a:solidFill>
          </a:endParaRPr>
        </a:p>
      </dgm:t>
    </dgm:pt>
    <dgm:pt modelId="{D6F27A93-97D3-4121-8E97-B4E2EAAAC279}" type="parTrans" cxnId="{E81C7FC5-AED3-4CE4-80FA-F4AB5266FF79}">
      <dgm:prSet/>
      <dgm:spPr/>
      <dgm:t>
        <a:bodyPr/>
        <a:lstStyle/>
        <a:p>
          <a:endParaRPr lang="es-CO" sz="1500"/>
        </a:p>
      </dgm:t>
    </dgm:pt>
    <dgm:pt modelId="{8C5FA6B9-05EB-43E5-BDAC-37806A2C7224}" type="sibTrans" cxnId="{E81C7FC5-AED3-4CE4-80FA-F4AB5266FF79}">
      <dgm:prSet/>
      <dgm:spPr/>
      <dgm:t>
        <a:bodyPr/>
        <a:lstStyle/>
        <a:p>
          <a:endParaRPr lang="es-CO" sz="1500"/>
        </a:p>
      </dgm:t>
    </dgm:pt>
    <dgm:pt modelId="{B666E0AF-1DB1-49DA-BE2E-35939632B2F3}">
      <dgm:prSet phldrT="[Texto]" custT="1"/>
      <dgm:spPr/>
      <dgm:t>
        <a:bodyPr/>
        <a:lstStyle/>
        <a:p>
          <a:r>
            <a:rPr lang="es-CO" sz="1500" dirty="0">
              <a:solidFill>
                <a:schemeClr val="tx1"/>
              </a:solidFill>
            </a:rPr>
            <a:t>Conexión Virtual de Audiencias</a:t>
          </a:r>
        </a:p>
      </dgm:t>
    </dgm:pt>
    <dgm:pt modelId="{DE01AC28-4766-438F-9E47-0F3F86F82EB6}" type="parTrans" cxnId="{81840B24-8FFD-4D1A-AE87-FBC1ACE3A440}">
      <dgm:prSet/>
      <dgm:spPr/>
      <dgm:t>
        <a:bodyPr/>
        <a:lstStyle/>
        <a:p>
          <a:endParaRPr lang="es-CO" sz="1500"/>
        </a:p>
      </dgm:t>
    </dgm:pt>
    <dgm:pt modelId="{A4409FA3-F86A-40DC-8E4A-F85D45D0599A}" type="sibTrans" cxnId="{81840B24-8FFD-4D1A-AE87-FBC1ACE3A440}">
      <dgm:prSet/>
      <dgm:spPr/>
      <dgm:t>
        <a:bodyPr/>
        <a:lstStyle/>
        <a:p>
          <a:endParaRPr lang="es-CO" sz="1500"/>
        </a:p>
      </dgm:t>
    </dgm:pt>
    <dgm:pt modelId="{F4657746-66BE-46A6-9A01-558060161A66}">
      <dgm:prSet phldrT="[Texto]" custT="1"/>
      <dgm:spPr/>
      <dgm:t>
        <a:bodyPr/>
        <a:lstStyle/>
        <a:p>
          <a:endParaRPr lang="es-CO" sz="1500" dirty="0">
            <a:solidFill>
              <a:schemeClr val="tx1"/>
            </a:solidFill>
          </a:endParaRPr>
        </a:p>
      </dgm:t>
    </dgm:pt>
    <dgm:pt modelId="{AB192F4B-7755-43AF-AAE0-D9F2E298B94E}" type="parTrans" cxnId="{16B44CE8-FB21-46F0-91FE-E4D935CACB94}">
      <dgm:prSet/>
      <dgm:spPr/>
      <dgm:t>
        <a:bodyPr/>
        <a:lstStyle/>
        <a:p>
          <a:endParaRPr lang="es-CO"/>
        </a:p>
      </dgm:t>
    </dgm:pt>
    <dgm:pt modelId="{AC9A700F-90EC-449A-BC01-DE5AD089FB10}" type="sibTrans" cxnId="{16B44CE8-FB21-46F0-91FE-E4D935CACB94}">
      <dgm:prSet/>
      <dgm:spPr/>
      <dgm:t>
        <a:bodyPr/>
        <a:lstStyle/>
        <a:p>
          <a:endParaRPr lang="es-CO"/>
        </a:p>
      </dgm:t>
    </dgm:pt>
    <dgm:pt modelId="{5617D5EF-0CAE-4A82-8FD5-7D57F0D81A9E}">
      <dgm:prSet phldrT="[Texto]" custT="1"/>
      <dgm:spPr/>
      <dgm:t>
        <a:bodyPr/>
        <a:lstStyle/>
        <a:p>
          <a:r>
            <a:rPr lang="es-ES" sz="1500" dirty="0">
              <a:solidFill>
                <a:schemeClr val="tx1"/>
              </a:solidFill>
            </a:rPr>
            <a:t>Sistema Integrado de Gestión de la Calidad SIGCMA.</a:t>
          </a:r>
          <a:endParaRPr lang="es-CO" sz="1500" dirty="0">
            <a:solidFill>
              <a:schemeClr val="tx1"/>
            </a:solidFill>
          </a:endParaRPr>
        </a:p>
      </dgm:t>
    </dgm:pt>
    <dgm:pt modelId="{589DA258-806A-44BC-801A-3A61CDC02C08}" type="parTrans" cxnId="{68153F22-8C76-4268-90FB-5DC5D7BE5584}">
      <dgm:prSet/>
      <dgm:spPr/>
      <dgm:t>
        <a:bodyPr/>
        <a:lstStyle/>
        <a:p>
          <a:endParaRPr lang="es-CO"/>
        </a:p>
      </dgm:t>
    </dgm:pt>
    <dgm:pt modelId="{1F91A841-64A5-4031-AC90-C05491383255}" type="sibTrans" cxnId="{68153F22-8C76-4268-90FB-5DC5D7BE5584}">
      <dgm:prSet/>
      <dgm:spPr/>
      <dgm:t>
        <a:bodyPr/>
        <a:lstStyle/>
        <a:p>
          <a:endParaRPr lang="es-CO"/>
        </a:p>
      </dgm:t>
    </dgm:pt>
    <dgm:pt modelId="{092C23BA-90DE-45F3-B802-D900AA21F52A}" type="pres">
      <dgm:prSet presAssocID="{E545882B-D83D-48D9-AFCF-F4D45A3DE37E}" presName="Name0" presStyleCnt="0">
        <dgm:presLayoutVars>
          <dgm:dir/>
          <dgm:resizeHandles val="exact"/>
        </dgm:presLayoutVars>
      </dgm:prSet>
      <dgm:spPr/>
    </dgm:pt>
    <dgm:pt modelId="{59399D9D-6D5F-4788-8CC5-58647728A5BC}" type="pres">
      <dgm:prSet presAssocID="{9D571357-16FC-4784-BA94-9835F8809E2F}" presName="composite" presStyleCnt="0"/>
      <dgm:spPr/>
    </dgm:pt>
    <dgm:pt modelId="{7C0B3A87-D54D-4260-9CAA-D7C093D3B9FD}" type="pres">
      <dgm:prSet presAssocID="{9D571357-16FC-4784-BA94-9835F8809E2F}" presName="imagSh" presStyleLbl="bgImgPlace1" presStyleIdx="0" presStyleCnt="3" custScaleX="97236" custScaleY="67121" custLinFactNeighborX="45510" custLinFactNeighborY="-27949"/>
      <dgm:spPr>
        <a:blipFill>
          <a:blip xmlns:r="http://schemas.openxmlformats.org/officeDocument/2006/relationships" r:embed="rId1"/>
          <a:srcRect/>
          <a:stretch>
            <a:fillRect l="-9000" r="-9000"/>
          </a:stretch>
        </a:blipFill>
      </dgm:spPr>
    </dgm:pt>
    <dgm:pt modelId="{A7C4CE7B-2966-4D22-9575-06D76529F085}" type="pres">
      <dgm:prSet presAssocID="{9D571357-16FC-4784-BA94-9835F8809E2F}" presName="txNode" presStyleLbl="node1" presStyleIdx="0" presStyleCnt="3" custScaleX="118990" custScaleY="171023" custLinFactNeighborX="29507" custLinFactNeighborY="30993">
        <dgm:presLayoutVars>
          <dgm:bulletEnabled val="1"/>
        </dgm:presLayoutVars>
      </dgm:prSet>
      <dgm:spPr/>
    </dgm:pt>
    <dgm:pt modelId="{1E63C39C-E279-4E3F-9B13-0ED8A7DA9433}" type="pres">
      <dgm:prSet presAssocID="{DD120622-FC55-41D6-81BA-C9867E57DFE0}" presName="sibTrans" presStyleLbl="sibTrans2D1" presStyleIdx="0" presStyleCnt="2" custScaleX="220222" custLinFactNeighborX="16605"/>
      <dgm:spPr/>
    </dgm:pt>
    <dgm:pt modelId="{6F7E4D0F-C166-41AD-95C4-04E564559230}" type="pres">
      <dgm:prSet presAssocID="{DD120622-FC55-41D6-81BA-C9867E57DFE0}" presName="connTx" presStyleLbl="sibTrans2D1" presStyleIdx="0" presStyleCnt="2"/>
      <dgm:spPr/>
    </dgm:pt>
    <dgm:pt modelId="{B873920A-4931-40ED-B639-15A86C08A8ED}" type="pres">
      <dgm:prSet presAssocID="{F8B29C52-EF51-43C2-BD29-717BA331DB81}" presName="composite" presStyleCnt="0"/>
      <dgm:spPr/>
    </dgm:pt>
    <dgm:pt modelId="{F5B6F728-C466-4C51-83CC-43003809F7D3}" type="pres">
      <dgm:prSet presAssocID="{F8B29C52-EF51-43C2-BD29-717BA331DB81}" presName="imagSh" presStyleLbl="bgImgPlace1" presStyleIdx="1" presStyleCnt="3" custScaleX="89506" custScaleY="64927" custLinFactNeighborX="10913" custLinFactNeighborY="-28388"/>
      <dgm:spPr>
        <a:blipFill rotWithShape="1">
          <a:blip xmlns:r="http://schemas.openxmlformats.org/officeDocument/2006/relationships" r:embed="rId2"/>
          <a:srcRect/>
          <a:stretch>
            <a:fillRect t="-12000" b="-12000"/>
          </a:stretch>
        </a:blipFill>
      </dgm:spPr>
    </dgm:pt>
    <dgm:pt modelId="{410F9EFC-C605-48CA-8958-AC7B7CCB176C}" type="pres">
      <dgm:prSet presAssocID="{F8B29C52-EF51-43C2-BD29-717BA331DB81}" presName="txNode" presStyleLbl="node1" presStyleIdx="1" presStyleCnt="3" custScaleX="107132" custScaleY="169406" custLinFactNeighborX="-5657" custLinFactNeighborY="29733">
        <dgm:presLayoutVars>
          <dgm:bulletEnabled val="1"/>
        </dgm:presLayoutVars>
      </dgm:prSet>
      <dgm:spPr/>
    </dgm:pt>
    <dgm:pt modelId="{4CAED5E4-92ED-4688-9676-BB8C91286F47}" type="pres">
      <dgm:prSet presAssocID="{5C0FF54B-9E3A-4F9A-93EE-704EED3C7E2D}" presName="sibTrans" presStyleLbl="sibTrans2D1" presStyleIdx="1" presStyleCnt="2" custAng="97043" custScaleX="227256" custLinFactNeighborX="6842"/>
      <dgm:spPr/>
    </dgm:pt>
    <dgm:pt modelId="{6FB97ED2-0D8E-494B-A2A3-D2F0AD7ECA14}" type="pres">
      <dgm:prSet presAssocID="{5C0FF54B-9E3A-4F9A-93EE-704EED3C7E2D}" presName="connTx" presStyleLbl="sibTrans2D1" presStyleIdx="1" presStyleCnt="2"/>
      <dgm:spPr/>
    </dgm:pt>
    <dgm:pt modelId="{46C72869-D9ED-4217-9D96-86955D4F12DB}" type="pres">
      <dgm:prSet presAssocID="{392CAC8C-8B89-4E87-BD47-A9348ED66BDA}" presName="composite" presStyleCnt="0"/>
      <dgm:spPr/>
    </dgm:pt>
    <dgm:pt modelId="{481A7F78-F308-4EF2-AC74-FCD0FB96B58F}" type="pres">
      <dgm:prSet presAssocID="{392CAC8C-8B89-4E87-BD47-A9348ED66BDA}" presName="imagSh" presStyleLbl="bgImgPlace1" presStyleIdx="2" presStyleCnt="3" custScaleX="104034" custScaleY="68500" custLinFactNeighborX="-27436" custLinFactNeighborY="-46853"/>
      <dgm:spPr>
        <a:blipFill>
          <a:blip xmlns:r="http://schemas.openxmlformats.org/officeDocument/2006/relationships" r:embed="rId3"/>
          <a:srcRect/>
          <a:stretch>
            <a:fillRect l="-30000" r="-30000"/>
          </a:stretch>
        </a:blipFill>
      </dgm:spPr>
    </dgm:pt>
    <dgm:pt modelId="{209ED008-00E5-4DB4-B725-467FA8547DD0}" type="pres">
      <dgm:prSet presAssocID="{392CAC8C-8B89-4E87-BD47-A9348ED66BDA}" presName="txNode" presStyleLbl="node1" presStyleIdx="2" presStyleCnt="3" custScaleX="118579" custScaleY="172903" custLinFactNeighborX="-42851" custLinFactNeighborY="28673">
        <dgm:presLayoutVars>
          <dgm:bulletEnabled val="1"/>
        </dgm:presLayoutVars>
      </dgm:prSet>
      <dgm:spPr/>
    </dgm:pt>
  </dgm:ptLst>
  <dgm:cxnLst>
    <dgm:cxn modelId="{169E090C-30A2-4DC4-864B-33EFF51C548A}" type="presOf" srcId="{9D571357-16FC-4784-BA94-9835F8809E2F}" destId="{A7C4CE7B-2966-4D22-9575-06D76529F085}" srcOrd="0" destOrd="0" presId="urn:microsoft.com/office/officeart/2005/8/layout/hProcess10"/>
    <dgm:cxn modelId="{84E3CF10-E461-4790-9A48-229B07FEDED2}" type="presOf" srcId="{0CD7C9AA-9C93-4AF8-B21C-4C8BEACCB15A}" destId="{209ED008-00E5-4DB4-B725-467FA8547DD0}" srcOrd="0" destOrd="9" presId="urn:microsoft.com/office/officeart/2005/8/layout/hProcess10"/>
    <dgm:cxn modelId="{FCF2DD12-A8AD-4CB5-84CF-04B596169AF6}" srcId="{392CAC8C-8B89-4E87-BD47-A9348ED66BDA}" destId="{0CE101C9-4D29-4B95-BF70-DD4B44017ACD}" srcOrd="0" destOrd="0" parTransId="{E034AEB8-4543-43C9-B26C-9CB4B7767833}" sibTransId="{5C581D53-D3D5-426E-8D4D-757B3E8A13CA}"/>
    <dgm:cxn modelId="{D158F112-F757-4CB7-AB5C-7400E1449BCB}" type="presOf" srcId="{E545882B-D83D-48D9-AFCF-F4D45A3DE37E}" destId="{092C23BA-90DE-45F3-B802-D900AA21F52A}" srcOrd="0" destOrd="0" presId="urn:microsoft.com/office/officeart/2005/8/layout/hProcess10"/>
    <dgm:cxn modelId="{ED36FC12-209F-4181-897A-128C3C7F0B0F}" srcId="{392CAC8C-8B89-4E87-BD47-A9348ED66BDA}" destId="{602DA8F7-E3DB-4B8C-845F-FD8DEE3033D7}" srcOrd="3" destOrd="0" parTransId="{56ECEE06-FA25-42EB-8452-7781B700031F}" sibTransId="{DDA6BB79-4946-495D-8DDB-99A62DF7FAFA}"/>
    <dgm:cxn modelId="{6C6A8D15-7183-4A72-829B-6787FF32A2CB}" type="presOf" srcId="{281D00B5-474B-4AFB-909D-0803306B094C}" destId="{209ED008-00E5-4DB4-B725-467FA8547DD0}" srcOrd="0" destOrd="10" presId="urn:microsoft.com/office/officeart/2005/8/layout/hProcess10"/>
    <dgm:cxn modelId="{A3E3471D-328E-44F2-8365-6BD307FED340}" srcId="{E545882B-D83D-48D9-AFCF-F4D45A3DE37E}" destId="{392CAC8C-8B89-4E87-BD47-A9348ED66BDA}" srcOrd="2" destOrd="0" parTransId="{37436B8F-F6C7-4F9F-81A3-A3223489151C}" sibTransId="{F6D61707-10DC-42C5-A2DC-6A48995C6174}"/>
    <dgm:cxn modelId="{D3CFA41F-512C-4A20-8A97-6E3E4F6784DE}" srcId="{9D571357-16FC-4784-BA94-9835F8809E2F}" destId="{314E7B39-7600-44A2-8B2D-B15615C48253}" srcOrd="3" destOrd="0" parTransId="{A2F2C70D-B2ED-4EED-BFDD-5758C1CC5465}" sibTransId="{3E7F500D-43AE-4D43-949E-38D95B7D7DB5}"/>
    <dgm:cxn modelId="{6EA9EE1F-0935-47C6-B8FB-0F40437D4340}" type="presOf" srcId="{F4657746-66BE-46A6-9A01-558060161A66}" destId="{A7C4CE7B-2966-4D22-9575-06D76529F085}" srcOrd="0" destOrd="6" presId="urn:microsoft.com/office/officeart/2005/8/layout/hProcess10"/>
    <dgm:cxn modelId="{68153F22-8C76-4268-90FB-5DC5D7BE5584}" srcId="{9D571357-16FC-4784-BA94-9835F8809E2F}" destId="{5617D5EF-0CAE-4A82-8FD5-7D57F0D81A9E}" srcOrd="4" destOrd="0" parTransId="{589DA258-806A-44BC-801A-3A61CDC02C08}" sibTransId="{1F91A841-64A5-4031-AC90-C05491383255}"/>
    <dgm:cxn modelId="{F7B1EE22-6038-4D11-B5ED-D0D0DA499B36}" type="presOf" srcId="{F8B29C52-EF51-43C2-BD29-717BA331DB81}" destId="{410F9EFC-C605-48CA-8958-AC7B7CCB176C}" srcOrd="0" destOrd="0" presId="urn:microsoft.com/office/officeart/2005/8/layout/hProcess10"/>
    <dgm:cxn modelId="{81840B24-8FFD-4D1A-AE87-FBC1ACE3A440}" srcId="{392CAC8C-8B89-4E87-BD47-A9348ED66BDA}" destId="{B666E0AF-1DB1-49DA-BE2E-35939632B2F3}" srcOrd="2" destOrd="0" parTransId="{DE01AC28-4766-438F-9E47-0F3F86F82EB6}" sibTransId="{A4409FA3-F86A-40DC-8E4A-F85D45D0599A}"/>
    <dgm:cxn modelId="{B45A7927-52AE-4ACA-9B9A-5A10F0B0D734}" type="presOf" srcId="{B666E0AF-1DB1-49DA-BE2E-35939632B2F3}" destId="{209ED008-00E5-4DB4-B725-467FA8547DD0}" srcOrd="0" destOrd="3" presId="urn:microsoft.com/office/officeart/2005/8/layout/hProcess10"/>
    <dgm:cxn modelId="{C4F36B38-6308-441E-831F-61BB985A27AF}" type="presOf" srcId="{602DA8F7-E3DB-4B8C-845F-FD8DEE3033D7}" destId="{209ED008-00E5-4DB4-B725-467FA8547DD0}" srcOrd="0" destOrd="4" presId="urn:microsoft.com/office/officeart/2005/8/layout/hProcess10"/>
    <dgm:cxn modelId="{60220E39-7C7E-4594-B1AD-9B50C6C0773E}" type="presOf" srcId="{5C0FF54B-9E3A-4F9A-93EE-704EED3C7E2D}" destId="{6FB97ED2-0D8E-494B-A2A3-D2F0AD7ECA14}" srcOrd="1" destOrd="0" presId="urn:microsoft.com/office/officeart/2005/8/layout/hProcess10"/>
    <dgm:cxn modelId="{3F636762-EBAD-4395-BA2B-359213D571EC}" srcId="{392CAC8C-8B89-4E87-BD47-A9348ED66BDA}" destId="{B85290F3-8E7C-4744-A232-14D985AEEA1B}" srcOrd="5" destOrd="0" parTransId="{B027B91F-66A6-4BFE-8E74-6FC01529A54F}" sibTransId="{CEB17B97-DAEF-4A9C-A3D0-E7A65D8853D6}"/>
    <dgm:cxn modelId="{C4C4DA42-4CCF-4CB7-8568-57178ACFE094}" type="presOf" srcId="{5617D5EF-0CAE-4A82-8FD5-7D57F0D81A9E}" destId="{A7C4CE7B-2966-4D22-9575-06D76529F085}" srcOrd="0" destOrd="5" presId="urn:microsoft.com/office/officeart/2005/8/layout/hProcess10"/>
    <dgm:cxn modelId="{C17A7066-497F-42B3-8F2C-40D7A44FE48F}" srcId="{9D571357-16FC-4784-BA94-9835F8809E2F}" destId="{57F38C57-C358-48E7-B4BF-DC12BE59634A}" srcOrd="0" destOrd="0" parTransId="{21375537-2A1A-400A-B86D-37E5D05DC9E7}" sibTransId="{FED196A2-50CD-4BCA-A9C5-FBC559E050DB}"/>
    <dgm:cxn modelId="{7F16DE47-324B-4F8A-A7B0-6E7D062A2626}" srcId="{392CAC8C-8B89-4E87-BD47-A9348ED66BDA}" destId="{E7DF7DFF-D225-435B-B234-FEDC3286EBAF}" srcOrd="6" destOrd="0" parTransId="{98F18CB3-8CF0-43F0-B43B-F7C53C0057C8}" sibTransId="{FD1BA300-27B9-4CD4-BF48-3C07ACB7A080}"/>
    <dgm:cxn modelId="{43F15E68-E9B5-43EA-A3E9-758ECC36433B}" srcId="{392CAC8C-8B89-4E87-BD47-A9348ED66BDA}" destId="{B910B918-98D8-407B-955D-7D3932429CAD}" srcOrd="7" destOrd="0" parTransId="{3D1C6572-4C36-4317-81FD-99FE6FFA2375}" sibTransId="{F82E94B8-ED6C-4C95-8EC0-4FB43D55D764}"/>
    <dgm:cxn modelId="{A712F748-3D74-461F-A842-A554284D3578}" type="presOf" srcId="{5C0FF54B-9E3A-4F9A-93EE-704EED3C7E2D}" destId="{4CAED5E4-92ED-4688-9676-BB8C91286F47}" srcOrd="0" destOrd="0" presId="urn:microsoft.com/office/officeart/2005/8/layout/hProcess10"/>
    <dgm:cxn modelId="{B6F7D169-21BE-4202-9E40-495C018E2166}" type="presOf" srcId="{57F38C57-C358-48E7-B4BF-DC12BE59634A}" destId="{A7C4CE7B-2966-4D22-9575-06D76529F085}" srcOrd="0" destOrd="1" presId="urn:microsoft.com/office/officeart/2005/8/layout/hProcess10"/>
    <dgm:cxn modelId="{3CBC874A-6C14-4CB9-A4E8-371ADCF0D9EC}" srcId="{F8B29C52-EF51-43C2-BD29-717BA331DB81}" destId="{7ECFB30B-DD1E-4904-A5A3-F754AF16739E}" srcOrd="0" destOrd="0" parTransId="{3EABABC1-D576-4A94-8EC8-0765E945F56A}" sibTransId="{43F60534-40C0-4190-AEB2-0DA9F6C43AD5}"/>
    <dgm:cxn modelId="{4341BD6C-54CF-4D69-90E7-95E8D9C28CD2}" type="presOf" srcId="{7A200CC6-3263-43DF-9FEA-4A32C252FE59}" destId="{410F9EFC-C605-48CA-8958-AC7B7CCB176C}" srcOrd="0" destOrd="5" presId="urn:microsoft.com/office/officeart/2005/8/layout/hProcess10"/>
    <dgm:cxn modelId="{3509A873-7383-4003-85EF-54E976A2159A}" type="presOf" srcId="{DD120622-FC55-41D6-81BA-C9867E57DFE0}" destId="{1E63C39C-E279-4E3F-9B13-0ED8A7DA9433}" srcOrd="0" destOrd="0" presId="urn:microsoft.com/office/officeart/2005/8/layout/hProcess10"/>
    <dgm:cxn modelId="{E993D873-7B42-4DB0-B160-D9A45219837F}" type="presOf" srcId="{7ECFB30B-DD1E-4904-A5A3-F754AF16739E}" destId="{410F9EFC-C605-48CA-8958-AC7B7CCB176C}" srcOrd="0" destOrd="1" presId="urn:microsoft.com/office/officeart/2005/8/layout/hProcess10"/>
    <dgm:cxn modelId="{33687054-A4BF-4497-BFBF-AD8EA57A16A5}" srcId="{F8B29C52-EF51-43C2-BD29-717BA331DB81}" destId="{32DACB14-BB45-47FF-B180-C189445F3420}" srcOrd="2" destOrd="0" parTransId="{65CFCA5E-CD89-4AE2-A074-9ACE48F82907}" sibTransId="{BB8E0D73-F9BC-4535-9187-298BE229E12B}"/>
    <dgm:cxn modelId="{5CBEB978-797F-4AE8-B443-4E97172BC471}" type="presOf" srcId="{3A3608AD-0068-44AE-829B-D0FB6627C02B}" destId="{209ED008-00E5-4DB4-B725-467FA8547DD0}" srcOrd="0" destOrd="2" presId="urn:microsoft.com/office/officeart/2005/8/layout/hProcess10"/>
    <dgm:cxn modelId="{DDC3A759-E045-401A-87BF-F34E45A86058}" type="presOf" srcId="{E7DF7DFF-D225-435B-B234-FEDC3286EBAF}" destId="{209ED008-00E5-4DB4-B725-467FA8547DD0}" srcOrd="0" destOrd="7" presId="urn:microsoft.com/office/officeart/2005/8/layout/hProcess10"/>
    <dgm:cxn modelId="{96B3577C-2892-49F9-964D-AB4323A78FB0}" type="presOf" srcId="{DD120622-FC55-41D6-81BA-C9867E57DFE0}" destId="{6F7E4D0F-C166-41AD-95C4-04E564559230}" srcOrd="1" destOrd="0" presId="urn:microsoft.com/office/officeart/2005/8/layout/hProcess10"/>
    <dgm:cxn modelId="{04835585-7F2E-48C5-8681-2084DFDDCD77}" srcId="{E545882B-D83D-48D9-AFCF-F4D45A3DE37E}" destId="{F8B29C52-EF51-43C2-BD29-717BA331DB81}" srcOrd="1" destOrd="0" parTransId="{A91DC5E2-9E87-4F00-AD5A-D4DF16074678}" sibTransId="{5C0FF54B-9E3A-4F9A-93EE-704EED3C7E2D}"/>
    <dgm:cxn modelId="{38523A87-3314-4024-90CD-AE1C30D24382}" type="presOf" srcId="{DE724F11-384C-4ED8-A770-A6B12DB56A5D}" destId="{A7C4CE7B-2966-4D22-9575-06D76529F085}" srcOrd="0" destOrd="3" presId="urn:microsoft.com/office/officeart/2005/8/layout/hProcess10"/>
    <dgm:cxn modelId="{B0E97D99-BE09-4486-A01B-6C302E1732DB}" type="presOf" srcId="{314E7B39-7600-44A2-8B2D-B15615C48253}" destId="{A7C4CE7B-2966-4D22-9575-06D76529F085}" srcOrd="0" destOrd="4" presId="urn:microsoft.com/office/officeart/2005/8/layout/hProcess10"/>
    <dgm:cxn modelId="{E8B0B39B-57BF-40D5-A7BE-84ACBA6A2F2F}" srcId="{392CAC8C-8B89-4E87-BD47-A9348ED66BDA}" destId="{3A3608AD-0068-44AE-829B-D0FB6627C02B}" srcOrd="1" destOrd="0" parTransId="{2DC0E400-E472-4BE5-9F0E-1DE55412DD0F}" sibTransId="{F1C881F3-2DDB-4EC0-94A4-CA442352EC43}"/>
    <dgm:cxn modelId="{1911209C-1562-424E-9D44-20C5989F4C07}" type="presOf" srcId="{B910B918-98D8-407B-955D-7D3932429CAD}" destId="{209ED008-00E5-4DB4-B725-467FA8547DD0}" srcOrd="0" destOrd="8" presId="urn:microsoft.com/office/officeart/2005/8/layout/hProcess10"/>
    <dgm:cxn modelId="{BC3A0CA4-3F46-423A-AAE6-1679B1C9E342}" type="presOf" srcId="{32DACB14-BB45-47FF-B180-C189445F3420}" destId="{410F9EFC-C605-48CA-8958-AC7B7CCB176C}" srcOrd="0" destOrd="3" presId="urn:microsoft.com/office/officeart/2005/8/layout/hProcess10"/>
    <dgm:cxn modelId="{06712DA7-C9AD-44E3-A34F-E49025E0E6B1}" type="presOf" srcId="{A066CCB2-C288-4678-A827-CB0FBDCA032A}" destId="{410F9EFC-C605-48CA-8958-AC7B7CCB176C}" srcOrd="0" destOrd="4" presId="urn:microsoft.com/office/officeart/2005/8/layout/hProcess10"/>
    <dgm:cxn modelId="{AEB157A9-3EDA-4B32-A1DF-6B593D2BBBC5}" type="presOf" srcId="{0CE101C9-4D29-4B95-BF70-DD4B44017ACD}" destId="{209ED008-00E5-4DB4-B725-467FA8547DD0}" srcOrd="0" destOrd="1" presId="urn:microsoft.com/office/officeart/2005/8/layout/hProcess10"/>
    <dgm:cxn modelId="{02E48DAE-77A9-47F2-A9DE-10EF8224DB0D}" srcId="{F8B29C52-EF51-43C2-BD29-717BA331DB81}" destId="{A066CCB2-C288-4678-A827-CB0FBDCA032A}" srcOrd="3" destOrd="0" parTransId="{9212B0A4-78F2-4120-AE6A-109A0F1A027F}" sibTransId="{3BECFF06-0DC6-4C6B-A360-60CA0AF2C620}"/>
    <dgm:cxn modelId="{20CA50AF-F845-416A-9CFB-A6F99A6E7D32}" srcId="{F8B29C52-EF51-43C2-BD29-717BA331DB81}" destId="{A8AE67DE-1B5E-44C3-93D0-B8AE666E5439}" srcOrd="1" destOrd="0" parTransId="{7686F584-95C2-4135-891E-0A11050AE036}" sibTransId="{77C7E2C5-579F-4A62-90F5-C36181D51712}"/>
    <dgm:cxn modelId="{3A73D9B7-3D80-4B0F-9AAB-52327B14710E}" type="presOf" srcId="{B85290F3-8E7C-4744-A232-14D985AEEA1B}" destId="{209ED008-00E5-4DB4-B725-467FA8547DD0}" srcOrd="0" destOrd="6" presId="urn:microsoft.com/office/officeart/2005/8/layout/hProcess10"/>
    <dgm:cxn modelId="{C83055BC-FCF6-4E4D-AD02-DBA8A50AFEA4}" type="presOf" srcId="{392CAC8C-8B89-4E87-BD47-A9348ED66BDA}" destId="{209ED008-00E5-4DB4-B725-467FA8547DD0}" srcOrd="0" destOrd="0" presId="urn:microsoft.com/office/officeart/2005/8/layout/hProcess10"/>
    <dgm:cxn modelId="{1CC937C3-96E2-4DCF-A76A-7F040F1E10BE}" type="presOf" srcId="{A8AE67DE-1B5E-44C3-93D0-B8AE666E5439}" destId="{410F9EFC-C605-48CA-8958-AC7B7CCB176C}" srcOrd="0" destOrd="2" presId="urn:microsoft.com/office/officeart/2005/8/layout/hProcess10"/>
    <dgm:cxn modelId="{8768B5C4-9BFC-47D7-A349-A1F024D17786}" srcId="{9D571357-16FC-4784-BA94-9835F8809E2F}" destId="{DE724F11-384C-4ED8-A770-A6B12DB56A5D}" srcOrd="2" destOrd="0" parTransId="{CF31C058-CDBC-4ABA-B17D-2A4F04A1E403}" sibTransId="{EB6F34B9-E0FB-448F-B895-6920106A6BA2}"/>
    <dgm:cxn modelId="{E81C7FC5-AED3-4CE4-80FA-F4AB5266FF79}" srcId="{F8B29C52-EF51-43C2-BD29-717BA331DB81}" destId="{7A200CC6-3263-43DF-9FEA-4A32C252FE59}" srcOrd="4" destOrd="0" parTransId="{D6F27A93-97D3-4121-8E97-B4E2EAAAC279}" sibTransId="{8C5FA6B9-05EB-43E5-BDAC-37806A2C7224}"/>
    <dgm:cxn modelId="{A4461CC6-2BA1-4AD4-A6D5-2B677DE7F29B}" srcId="{9D571357-16FC-4784-BA94-9835F8809E2F}" destId="{C3FEABFF-30F6-4B74-A7ED-1DCACF8855F3}" srcOrd="1" destOrd="0" parTransId="{20BBEC1F-3FC4-43D1-90BC-18A5F84381DC}" sibTransId="{6721755F-6C5C-44F5-A406-3ECB0430536E}"/>
    <dgm:cxn modelId="{67B1E9DB-7772-4DE2-8556-24C51A6BB8BD}" srcId="{392CAC8C-8B89-4E87-BD47-A9348ED66BDA}" destId="{C5F487AF-118D-46F7-AB2C-8FD741D125DC}" srcOrd="4" destOrd="0" parTransId="{81A5154D-FF44-4898-AF83-861182882ED5}" sibTransId="{1DCD1823-1635-433D-BAE0-B706E4875100}"/>
    <dgm:cxn modelId="{2783FADB-9E5D-455C-A14A-42FA76591174}" srcId="{392CAC8C-8B89-4E87-BD47-A9348ED66BDA}" destId="{0CD7C9AA-9C93-4AF8-B21C-4C8BEACCB15A}" srcOrd="8" destOrd="0" parTransId="{1C5FCB35-CC36-43EF-B114-8612A035DF0B}" sibTransId="{5000285E-B855-4601-BC20-965D8837A20F}"/>
    <dgm:cxn modelId="{16B44CE8-FB21-46F0-91FE-E4D935CACB94}" srcId="{9D571357-16FC-4784-BA94-9835F8809E2F}" destId="{F4657746-66BE-46A6-9A01-558060161A66}" srcOrd="5" destOrd="0" parTransId="{AB192F4B-7755-43AF-AAE0-D9F2E298B94E}" sibTransId="{AC9A700F-90EC-449A-BC01-DE5AD089FB10}"/>
    <dgm:cxn modelId="{4D492CEB-72A5-4C94-B0D3-5CBB151E13C1}" type="presOf" srcId="{C5F487AF-118D-46F7-AB2C-8FD741D125DC}" destId="{209ED008-00E5-4DB4-B725-467FA8547DD0}" srcOrd="0" destOrd="5" presId="urn:microsoft.com/office/officeart/2005/8/layout/hProcess10"/>
    <dgm:cxn modelId="{D25F83F5-F230-4BF5-971D-97FCA5D209B3}" srcId="{E545882B-D83D-48D9-AFCF-F4D45A3DE37E}" destId="{9D571357-16FC-4784-BA94-9835F8809E2F}" srcOrd="0" destOrd="0" parTransId="{6634D4ED-49C2-4FF8-B61D-99B654743F5E}" sibTransId="{DD120622-FC55-41D6-81BA-C9867E57DFE0}"/>
    <dgm:cxn modelId="{704D6CFA-4C80-4C73-8E19-25C4A91BDEE5}" type="presOf" srcId="{C3FEABFF-30F6-4B74-A7ED-1DCACF8855F3}" destId="{A7C4CE7B-2966-4D22-9575-06D76529F085}" srcOrd="0" destOrd="2" presId="urn:microsoft.com/office/officeart/2005/8/layout/hProcess10"/>
    <dgm:cxn modelId="{3F8967FB-8F84-46F5-B04F-5E5227752CA1}" srcId="{392CAC8C-8B89-4E87-BD47-A9348ED66BDA}" destId="{281D00B5-474B-4AFB-909D-0803306B094C}" srcOrd="9" destOrd="0" parTransId="{35ACB787-2F47-416C-ACFF-8F729D52D527}" sibTransId="{D01619E9-90E1-4B23-8377-7D60AF902C6F}"/>
    <dgm:cxn modelId="{B52FF01F-FD77-4BDF-8743-B9D1F6BE15BA}" type="presParOf" srcId="{092C23BA-90DE-45F3-B802-D900AA21F52A}" destId="{59399D9D-6D5F-4788-8CC5-58647728A5BC}" srcOrd="0" destOrd="0" presId="urn:microsoft.com/office/officeart/2005/8/layout/hProcess10"/>
    <dgm:cxn modelId="{BA1E7F60-E40A-41DF-8361-FAE49C7ABCFF}" type="presParOf" srcId="{59399D9D-6D5F-4788-8CC5-58647728A5BC}" destId="{7C0B3A87-D54D-4260-9CAA-D7C093D3B9FD}" srcOrd="0" destOrd="0" presId="urn:microsoft.com/office/officeart/2005/8/layout/hProcess10"/>
    <dgm:cxn modelId="{A6AF7F42-1D6D-431E-B031-C5DA0399251D}" type="presParOf" srcId="{59399D9D-6D5F-4788-8CC5-58647728A5BC}" destId="{A7C4CE7B-2966-4D22-9575-06D76529F085}" srcOrd="1" destOrd="0" presId="urn:microsoft.com/office/officeart/2005/8/layout/hProcess10"/>
    <dgm:cxn modelId="{266C9B9D-8D63-4BDC-AFC0-F52E15B55484}" type="presParOf" srcId="{092C23BA-90DE-45F3-B802-D900AA21F52A}" destId="{1E63C39C-E279-4E3F-9B13-0ED8A7DA9433}" srcOrd="1" destOrd="0" presId="urn:microsoft.com/office/officeart/2005/8/layout/hProcess10"/>
    <dgm:cxn modelId="{358D7CC9-5E9C-4DFA-A9DC-B341290DC678}" type="presParOf" srcId="{1E63C39C-E279-4E3F-9B13-0ED8A7DA9433}" destId="{6F7E4D0F-C166-41AD-95C4-04E564559230}" srcOrd="0" destOrd="0" presId="urn:microsoft.com/office/officeart/2005/8/layout/hProcess10"/>
    <dgm:cxn modelId="{C088BC14-DCEC-462C-AD28-129797EFCC62}" type="presParOf" srcId="{092C23BA-90DE-45F3-B802-D900AA21F52A}" destId="{B873920A-4931-40ED-B639-15A86C08A8ED}" srcOrd="2" destOrd="0" presId="urn:microsoft.com/office/officeart/2005/8/layout/hProcess10"/>
    <dgm:cxn modelId="{3A830126-8A24-4787-9ECA-C3C7DBE2F6AB}" type="presParOf" srcId="{B873920A-4931-40ED-B639-15A86C08A8ED}" destId="{F5B6F728-C466-4C51-83CC-43003809F7D3}" srcOrd="0" destOrd="0" presId="urn:microsoft.com/office/officeart/2005/8/layout/hProcess10"/>
    <dgm:cxn modelId="{87DEAD7F-BEA1-488D-A125-C9D944648F28}" type="presParOf" srcId="{B873920A-4931-40ED-B639-15A86C08A8ED}" destId="{410F9EFC-C605-48CA-8958-AC7B7CCB176C}" srcOrd="1" destOrd="0" presId="urn:microsoft.com/office/officeart/2005/8/layout/hProcess10"/>
    <dgm:cxn modelId="{8A3CEB34-B80C-4B1E-BB15-D2AFDBCB1745}" type="presParOf" srcId="{092C23BA-90DE-45F3-B802-D900AA21F52A}" destId="{4CAED5E4-92ED-4688-9676-BB8C91286F47}" srcOrd="3" destOrd="0" presId="urn:microsoft.com/office/officeart/2005/8/layout/hProcess10"/>
    <dgm:cxn modelId="{25A6E402-1E9B-47AD-928B-3A0A5FB78CDB}" type="presParOf" srcId="{4CAED5E4-92ED-4688-9676-BB8C91286F47}" destId="{6FB97ED2-0D8E-494B-A2A3-D2F0AD7ECA14}" srcOrd="0" destOrd="0" presId="urn:microsoft.com/office/officeart/2005/8/layout/hProcess10"/>
    <dgm:cxn modelId="{709FAA98-293C-4A78-A14D-82C7AAECD031}" type="presParOf" srcId="{092C23BA-90DE-45F3-B802-D900AA21F52A}" destId="{46C72869-D9ED-4217-9D96-86955D4F12DB}" srcOrd="4" destOrd="0" presId="urn:microsoft.com/office/officeart/2005/8/layout/hProcess10"/>
    <dgm:cxn modelId="{3C43097E-E43D-4443-BDF8-43DD0A0D2551}" type="presParOf" srcId="{46C72869-D9ED-4217-9D96-86955D4F12DB}" destId="{481A7F78-F308-4EF2-AC74-FCD0FB96B58F}" srcOrd="0" destOrd="0" presId="urn:microsoft.com/office/officeart/2005/8/layout/hProcess10"/>
    <dgm:cxn modelId="{932271AE-A4EF-4BB9-B9AC-C6B11CA793E0}" type="presParOf" srcId="{46C72869-D9ED-4217-9D96-86955D4F12DB}" destId="{209ED008-00E5-4DB4-B725-467FA8547DD0}"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BF80D8-E4FD-413C-8E5F-11D28F52A05B}"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CO"/>
        </a:p>
      </dgm:t>
    </dgm:pt>
    <dgm:pt modelId="{7A6DD752-4A71-465F-9116-787972F324ED}">
      <dgm:prSet/>
      <dgm:spPr/>
      <dgm:t>
        <a:bodyPr/>
        <a:lstStyle/>
        <a:p>
          <a:r>
            <a:rPr lang="es-ES"/>
            <a:t>Las responsabilidades del profesional a cargo de la Coordinación del CSCPM con el personal a su cargo son las siguientes:</a:t>
          </a:r>
          <a:endParaRPr lang="es-CO"/>
        </a:p>
      </dgm:t>
    </dgm:pt>
    <dgm:pt modelId="{BEEED558-580A-464F-ABF0-7D6F0B9B604D}" type="parTrans" cxnId="{D1552E3A-430A-41BF-8FAC-25D7A3A7D854}">
      <dgm:prSet/>
      <dgm:spPr/>
      <dgm:t>
        <a:bodyPr/>
        <a:lstStyle/>
        <a:p>
          <a:endParaRPr lang="es-CO"/>
        </a:p>
      </dgm:t>
    </dgm:pt>
    <dgm:pt modelId="{BEB3E707-DB7D-4E09-B3AB-726AD0E6C0DD}" type="sibTrans" cxnId="{D1552E3A-430A-41BF-8FAC-25D7A3A7D854}">
      <dgm:prSet/>
      <dgm:spPr/>
      <dgm:t>
        <a:bodyPr/>
        <a:lstStyle/>
        <a:p>
          <a:endParaRPr lang="es-CO"/>
        </a:p>
      </dgm:t>
    </dgm:pt>
    <dgm:pt modelId="{81239668-E25C-406F-BE9E-37D3545BB59F}">
      <dgm:prSet custT="1"/>
      <dgm:spPr/>
      <dgm:t>
        <a:bodyPr/>
        <a:lstStyle/>
        <a:p>
          <a:pPr>
            <a:buFont typeface="Arial" panose="020B0604020202020204" pitchFamily="34" charset="0"/>
            <a:buChar char="•"/>
          </a:pPr>
          <a:r>
            <a:rPr lang="es-ES" sz="1500" dirty="0"/>
            <a:t> - Conformar grupos de trabajo en cada una de las áreas funcionales, teniendo en cuenta su nivel de competencia, formación y       experiencia en las áreas del Centro de Servicios Judiciales de los Juzgados Penales. </a:t>
          </a:r>
        </a:p>
        <a:p>
          <a:pPr>
            <a:buFont typeface="Arial" panose="020B0604020202020204" pitchFamily="34" charset="0"/>
            <a:buChar char="•"/>
          </a:pPr>
          <a:r>
            <a:rPr lang="es-ES" sz="1500" dirty="0"/>
            <a:t>- Realizar la selección de personal en provisionalidad, verificar el cumplimiento de requisitos, custodiar sus hojas de vida y realizar los nombramientos. </a:t>
          </a:r>
          <a:endParaRPr lang="es-CO" sz="1500" dirty="0"/>
        </a:p>
      </dgm:t>
    </dgm:pt>
    <dgm:pt modelId="{745A4196-6F3F-448E-91F3-462E69E7823F}" type="parTrans" cxnId="{B96C9C47-E85D-42C7-9A53-130CF0FADFE0}">
      <dgm:prSet/>
      <dgm:spPr/>
      <dgm:t>
        <a:bodyPr/>
        <a:lstStyle/>
        <a:p>
          <a:endParaRPr lang="es-CO"/>
        </a:p>
      </dgm:t>
    </dgm:pt>
    <dgm:pt modelId="{5D276AE4-5AC5-4AC4-9030-41028EB2C604}" type="sibTrans" cxnId="{B96C9C47-E85D-42C7-9A53-130CF0FADFE0}">
      <dgm:prSet/>
      <dgm:spPr/>
      <dgm:t>
        <a:bodyPr/>
        <a:lstStyle/>
        <a:p>
          <a:endParaRPr lang="es-CO"/>
        </a:p>
      </dgm:t>
    </dgm:pt>
    <dgm:pt modelId="{C65A64C2-5667-4A9B-B37B-4DBDAC25A6B6}">
      <dgm:prSet custT="1"/>
      <dgm:spPr/>
      <dgm:t>
        <a:bodyPr/>
        <a:lstStyle/>
        <a:p>
          <a:pPr>
            <a:buFont typeface="Arial" panose="020B0604020202020204" pitchFamily="34" charset="0"/>
            <a:buChar char="•"/>
          </a:pPr>
          <a:r>
            <a:rPr lang="es-ES" sz="1500" dirty="0"/>
            <a:t>- Realizar la rotación del personal adscrito al centro de servicios.</a:t>
          </a:r>
          <a:endParaRPr lang="es-CO" sz="1500" dirty="0"/>
        </a:p>
      </dgm:t>
    </dgm:pt>
    <dgm:pt modelId="{46CEBBBA-23EB-44CC-8B84-AAA0F17FA314}" type="parTrans" cxnId="{15313802-5567-4579-AE85-5D526017077B}">
      <dgm:prSet/>
      <dgm:spPr/>
      <dgm:t>
        <a:bodyPr/>
        <a:lstStyle/>
        <a:p>
          <a:endParaRPr lang="es-CO"/>
        </a:p>
      </dgm:t>
    </dgm:pt>
    <dgm:pt modelId="{C7B20FB4-5681-4399-AEB7-8C68147A8B38}" type="sibTrans" cxnId="{15313802-5567-4579-AE85-5D526017077B}">
      <dgm:prSet/>
      <dgm:spPr/>
      <dgm:t>
        <a:bodyPr/>
        <a:lstStyle/>
        <a:p>
          <a:endParaRPr lang="es-CO"/>
        </a:p>
      </dgm:t>
    </dgm:pt>
    <dgm:pt modelId="{1769F6D9-5ABC-471B-9021-7D0104F7AB34}">
      <dgm:prSet custT="1"/>
      <dgm:spPr/>
      <dgm:t>
        <a:bodyPr/>
        <a:lstStyle/>
        <a:p>
          <a:pPr>
            <a:buFont typeface="Arial" panose="020B0604020202020204" pitchFamily="34" charset="0"/>
            <a:buChar char="•"/>
          </a:pPr>
          <a:r>
            <a:rPr lang="es-ES" sz="1500" dirty="0"/>
            <a:t>- Capacitar el personal nuevo o al que se le asigne una nueva función en acompañamiento de los empleados del Centro de Servicios con experiencia. </a:t>
          </a:r>
          <a:endParaRPr lang="es-CO" sz="1500" dirty="0"/>
        </a:p>
      </dgm:t>
    </dgm:pt>
    <dgm:pt modelId="{C00E3FD5-8BD9-46F0-B851-0A71EE36A433}" type="parTrans" cxnId="{E55C43D0-76DF-4321-A20B-67C377EEFA00}">
      <dgm:prSet/>
      <dgm:spPr/>
      <dgm:t>
        <a:bodyPr/>
        <a:lstStyle/>
        <a:p>
          <a:endParaRPr lang="es-CO"/>
        </a:p>
      </dgm:t>
    </dgm:pt>
    <dgm:pt modelId="{134F45BA-5BA2-4592-9BC9-3D8B3A867438}" type="sibTrans" cxnId="{E55C43D0-76DF-4321-A20B-67C377EEFA00}">
      <dgm:prSet/>
      <dgm:spPr/>
      <dgm:t>
        <a:bodyPr/>
        <a:lstStyle/>
        <a:p>
          <a:endParaRPr lang="es-CO"/>
        </a:p>
      </dgm:t>
    </dgm:pt>
    <dgm:pt modelId="{B1F5D47D-1F42-439F-8AD9-7226220EE461}">
      <dgm:prSet custT="1"/>
      <dgm:spPr/>
      <dgm:t>
        <a:bodyPr/>
        <a:lstStyle/>
        <a:p>
          <a:pPr>
            <a:buFont typeface="Arial" panose="020B0604020202020204" pitchFamily="34" charset="0"/>
            <a:buChar char="•"/>
          </a:pPr>
          <a:r>
            <a:rPr lang="es-ES" sz="1500" dirty="0"/>
            <a:t>- Crear, fortalecer y desarrollar comportamientos saludables que estimulen un buen ambiente laboral.</a:t>
          </a:r>
          <a:endParaRPr lang="es-CO" sz="1500" dirty="0"/>
        </a:p>
      </dgm:t>
    </dgm:pt>
    <dgm:pt modelId="{496927FE-011A-48E8-8AB3-3B88995E958A}" type="parTrans" cxnId="{65815A6F-5FC0-48CB-95DA-BFFC4C623DE9}">
      <dgm:prSet/>
      <dgm:spPr/>
      <dgm:t>
        <a:bodyPr/>
        <a:lstStyle/>
        <a:p>
          <a:endParaRPr lang="es-CO"/>
        </a:p>
      </dgm:t>
    </dgm:pt>
    <dgm:pt modelId="{BCDC2475-3C1D-46F6-848B-0B88052DE430}" type="sibTrans" cxnId="{65815A6F-5FC0-48CB-95DA-BFFC4C623DE9}">
      <dgm:prSet/>
      <dgm:spPr/>
      <dgm:t>
        <a:bodyPr/>
        <a:lstStyle/>
        <a:p>
          <a:endParaRPr lang="es-CO"/>
        </a:p>
      </dgm:t>
    </dgm:pt>
    <dgm:pt modelId="{98C62ABC-476C-4380-A1D1-53F7E4FB3D5B}">
      <dgm:prSet custT="1"/>
      <dgm:spPr/>
      <dgm:t>
        <a:bodyPr/>
        <a:lstStyle/>
        <a:p>
          <a:pPr>
            <a:buFont typeface="Arial" panose="020B0604020202020204" pitchFamily="34" charset="0"/>
            <a:buChar char="•"/>
          </a:pPr>
          <a:r>
            <a:rPr lang="es-ES" sz="1500" dirty="0"/>
            <a:t>- Calificación y seguimiento de la planta de personal adscrita al Centro de Servicios Judiciales de los Juzgados Penales.</a:t>
          </a:r>
          <a:endParaRPr lang="es-CO" sz="1500" dirty="0"/>
        </a:p>
      </dgm:t>
    </dgm:pt>
    <dgm:pt modelId="{EFBC4245-00A7-48AE-9702-A530030F9D82}" type="parTrans" cxnId="{E538534E-7D4F-438F-8C7F-C3C977A4094F}">
      <dgm:prSet/>
      <dgm:spPr/>
      <dgm:t>
        <a:bodyPr/>
        <a:lstStyle/>
        <a:p>
          <a:endParaRPr lang="es-CO"/>
        </a:p>
      </dgm:t>
    </dgm:pt>
    <dgm:pt modelId="{1E85FA4E-D55D-4340-95E0-7C2D508A5DA9}" type="sibTrans" cxnId="{E538534E-7D4F-438F-8C7F-C3C977A4094F}">
      <dgm:prSet/>
      <dgm:spPr/>
      <dgm:t>
        <a:bodyPr/>
        <a:lstStyle/>
        <a:p>
          <a:endParaRPr lang="es-CO"/>
        </a:p>
      </dgm:t>
    </dgm:pt>
    <dgm:pt modelId="{544BD6DE-F5F0-4A50-8606-EEA38BF607C0}" type="pres">
      <dgm:prSet presAssocID="{65BF80D8-E4FD-413C-8E5F-11D28F52A05B}" presName="Name0" presStyleCnt="0">
        <dgm:presLayoutVars>
          <dgm:chMax/>
          <dgm:chPref/>
          <dgm:dir/>
        </dgm:presLayoutVars>
      </dgm:prSet>
      <dgm:spPr/>
    </dgm:pt>
    <dgm:pt modelId="{D7495C60-9B85-490F-89AB-66255F52D6DC}" type="pres">
      <dgm:prSet presAssocID="{7A6DD752-4A71-465F-9116-787972F324ED}" presName="parenttextcomposite" presStyleCnt="0"/>
      <dgm:spPr/>
    </dgm:pt>
    <dgm:pt modelId="{231613F7-8DF8-405F-9D85-EE91DBC2D594}" type="pres">
      <dgm:prSet presAssocID="{7A6DD752-4A71-465F-9116-787972F324ED}" presName="parenttext" presStyleLbl="revTx" presStyleIdx="0" presStyleCnt="1">
        <dgm:presLayoutVars>
          <dgm:chMax/>
          <dgm:chPref val="2"/>
          <dgm:bulletEnabled val="1"/>
        </dgm:presLayoutVars>
      </dgm:prSet>
      <dgm:spPr/>
    </dgm:pt>
    <dgm:pt modelId="{834BA3E3-FA46-4FBC-AC76-BD278CB680F7}" type="pres">
      <dgm:prSet presAssocID="{7A6DD752-4A71-465F-9116-787972F324ED}" presName="composite" presStyleCnt="0"/>
      <dgm:spPr/>
    </dgm:pt>
    <dgm:pt modelId="{2165EEDF-418B-4105-8314-F205E4CB10A1}" type="pres">
      <dgm:prSet presAssocID="{7A6DD752-4A71-465F-9116-787972F324ED}" presName="chevron1" presStyleLbl="alignNode1" presStyleIdx="0" presStyleCnt="7" custScaleX="97271" custScaleY="164111"/>
      <dgm:spPr/>
    </dgm:pt>
    <dgm:pt modelId="{B1429306-336A-4EDC-8F84-648F5A316FDE}" type="pres">
      <dgm:prSet presAssocID="{7A6DD752-4A71-465F-9116-787972F324ED}" presName="chevron2" presStyleLbl="alignNode1" presStyleIdx="1" presStyleCnt="7" custScaleX="97271" custScaleY="164111"/>
      <dgm:spPr/>
    </dgm:pt>
    <dgm:pt modelId="{312ABA7E-E75D-4BB9-BBDE-18EC4B8B085B}" type="pres">
      <dgm:prSet presAssocID="{7A6DD752-4A71-465F-9116-787972F324ED}" presName="chevron3" presStyleLbl="alignNode1" presStyleIdx="2" presStyleCnt="7" custScaleX="97271" custScaleY="164111"/>
      <dgm:spPr/>
    </dgm:pt>
    <dgm:pt modelId="{E769585F-A610-4699-B50D-8908832D415F}" type="pres">
      <dgm:prSet presAssocID="{7A6DD752-4A71-465F-9116-787972F324ED}" presName="chevron4" presStyleLbl="alignNode1" presStyleIdx="3" presStyleCnt="7" custScaleX="97271" custScaleY="164111"/>
      <dgm:spPr/>
    </dgm:pt>
    <dgm:pt modelId="{CA5CABBF-17A9-4C0C-A744-1D09DBD9CDF2}" type="pres">
      <dgm:prSet presAssocID="{7A6DD752-4A71-465F-9116-787972F324ED}" presName="chevron5" presStyleLbl="alignNode1" presStyleIdx="4" presStyleCnt="7" custScaleX="97271" custScaleY="164111"/>
      <dgm:spPr/>
    </dgm:pt>
    <dgm:pt modelId="{280CE16E-4439-4D20-9728-4794F3896751}" type="pres">
      <dgm:prSet presAssocID="{7A6DD752-4A71-465F-9116-787972F324ED}" presName="chevron6" presStyleLbl="alignNode1" presStyleIdx="5" presStyleCnt="7" custScaleX="97271" custScaleY="164111"/>
      <dgm:spPr/>
    </dgm:pt>
    <dgm:pt modelId="{8BD54E3C-6EBD-442E-A200-9D0AFD56B6C2}" type="pres">
      <dgm:prSet presAssocID="{7A6DD752-4A71-465F-9116-787972F324ED}" presName="chevron7" presStyleLbl="alignNode1" presStyleIdx="6" presStyleCnt="7" custScaleX="97271" custScaleY="164111"/>
      <dgm:spPr/>
    </dgm:pt>
    <dgm:pt modelId="{2371E165-901E-4D67-B852-1DF0AE57822E}" type="pres">
      <dgm:prSet presAssocID="{7A6DD752-4A71-465F-9116-787972F324ED}" presName="childtext" presStyleLbl="solidFgAcc1" presStyleIdx="0" presStyleCnt="1" custScaleY="172110">
        <dgm:presLayoutVars>
          <dgm:chMax/>
          <dgm:chPref val="0"/>
          <dgm:bulletEnabled val="1"/>
        </dgm:presLayoutVars>
      </dgm:prSet>
      <dgm:spPr/>
    </dgm:pt>
  </dgm:ptLst>
  <dgm:cxnLst>
    <dgm:cxn modelId="{AE8A3001-B387-49B0-9324-C0AD2E774017}" type="presOf" srcId="{98C62ABC-476C-4380-A1D1-53F7E4FB3D5B}" destId="{2371E165-901E-4D67-B852-1DF0AE57822E}" srcOrd="0" destOrd="4" presId="urn:microsoft.com/office/officeart/2008/layout/VerticalAccentList"/>
    <dgm:cxn modelId="{15313802-5567-4579-AE85-5D526017077B}" srcId="{7A6DD752-4A71-465F-9116-787972F324ED}" destId="{C65A64C2-5667-4A9B-B37B-4DBDAC25A6B6}" srcOrd="1" destOrd="0" parTransId="{46CEBBBA-23EB-44CC-8B84-AAA0F17FA314}" sibTransId="{C7B20FB4-5681-4399-AEB7-8C68147A8B38}"/>
    <dgm:cxn modelId="{D1552E3A-430A-41BF-8FAC-25D7A3A7D854}" srcId="{65BF80D8-E4FD-413C-8E5F-11D28F52A05B}" destId="{7A6DD752-4A71-465F-9116-787972F324ED}" srcOrd="0" destOrd="0" parTransId="{BEEED558-580A-464F-ABF0-7D6F0B9B604D}" sibTransId="{BEB3E707-DB7D-4E09-B3AB-726AD0E6C0DD}"/>
    <dgm:cxn modelId="{99308362-9DF5-4405-BA62-D419A5001B90}" type="presOf" srcId="{7A6DD752-4A71-465F-9116-787972F324ED}" destId="{231613F7-8DF8-405F-9D85-EE91DBC2D594}" srcOrd="0" destOrd="0" presId="urn:microsoft.com/office/officeart/2008/layout/VerticalAccentList"/>
    <dgm:cxn modelId="{B96C9C47-E85D-42C7-9A53-130CF0FADFE0}" srcId="{7A6DD752-4A71-465F-9116-787972F324ED}" destId="{81239668-E25C-406F-BE9E-37D3545BB59F}" srcOrd="0" destOrd="0" parTransId="{745A4196-6F3F-448E-91F3-462E69E7823F}" sibTransId="{5D276AE4-5AC5-4AC4-9030-41028EB2C604}"/>
    <dgm:cxn modelId="{7A126B6A-FC7B-4E09-8913-4E3ABD3367AE}" type="presOf" srcId="{B1F5D47D-1F42-439F-8AD9-7226220EE461}" destId="{2371E165-901E-4D67-B852-1DF0AE57822E}" srcOrd="0" destOrd="3" presId="urn:microsoft.com/office/officeart/2008/layout/VerticalAccentList"/>
    <dgm:cxn modelId="{E538534E-7D4F-438F-8C7F-C3C977A4094F}" srcId="{7A6DD752-4A71-465F-9116-787972F324ED}" destId="{98C62ABC-476C-4380-A1D1-53F7E4FB3D5B}" srcOrd="4" destOrd="0" parTransId="{EFBC4245-00A7-48AE-9702-A530030F9D82}" sibTransId="{1E85FA4E-D55D-4340-95E0-7C2D508A5DA9}"/>
    <dgm:cxn modelId="{65815A6F-5FC0-48CB-95DA-BFFC4C623DE9}" srcId="{7A6DD752-4A71-465F-9116-787972F324ED}" destId="{B1F5D47D-1F42-439F-8AD9-7226220EE461}" srcOrd="3" destOrd="0" parTransId="{496927FE-011A-48E8-8AB3-3B88995E958A}" sibTransId="{BCDC2475-3C1D-46F6-848B-0B88052DE430}"/>
    <dgm:cxn modelId="{B9881CAF-F8A8-4EB3-A6D2-654FE280E29B}" type="presOf" srcId="{C65A64C2-5667-4A9B-B37B-4DBDAC25A6B6}" destId="{2371E165-901E-4D67-B852-1DF0AE57822E}" srcOrd="0" destOrd="1" presId="urn:microsoft.com/office/officeart/2008/layout/VerticalAccentList"/>
    <dgm:cxn modelId="{C1F98FC3-C596-402F-B59F-0B0707A0F356}" type="presOf" srcId="{1769F6D9-5ABC-471B-9021-7D0104F7AB34}" destId="{2371E165-901E-4D67-B852-1DF0AE57822E}" srcOrd="0" destOrd="2" presId="urn:microsoft.com/office/officeart/2008/layout/VerticalAccentList"/>
    <dgm:cxn modelId="{61F80FC6-AE45-4180-900C-D154B2A53302}" type="presOf" srcId="{81239668-E25C-406F-BE9E-37D3545BB59F}" destId="{2371E165-901E-4D67-B852-1DF0AE57822E}" srcOrd="0" destOrd="0" presId="urn:microsoft.com/office/officeart/2008/layout/VerticalAccentList"/>
    <dgm:cxn modelId="{E55C43D0-76DF-4321-A20B-67C377EEFA00}" srcId="{7A6DD752-4A71-465F-9116-787972F324ED}" destId="{1769F6D9-5ABC-471B-9021-7D0104F7AB34}" srcOrd="2" destOrd="0" parTransId="{C00E3FD5-8BD9-46F0-B851-0A71EE36A433}" sibTransId="{134F45BA-5BA2-4592-9BC9-3D8B3A867438}"/>
    <dgm:cxn modelId="{782E4FF7-5081-409A-82F4-30637DE9954B}" type="presOf" srcId="{65BF80D8-E4FD-413C-8E5F-11D28F52A05B}" destId="{544BD6DE-F5F0-4A50-8606-EEA38BF607C0}" srcOrd="0" destOrd="0" presId="urn:microsoft.com/office/officeart/2008/layout/VerticalAccentList"/>
    <dgm:cxn modelId="{10831D11-DD65-4851-990D-93AED5A96D6E}" type="presParOf" srcId="{544BD6DE-F5F0-4A50-8606-EEA38BF607C0}" destId="{D7495C60-9B85-490F-89AB-66255F52D6DC}" srcOrd="0" destOrd="0" presId="urn:microsoft.com/office/officeart/2008/layout/VerticalAccentList"/>
    <dgm:cxn modelId="{CED0CF9D-4CB1-4225-AEDA-8BA7E8F74281}" type="presParOf" srcId="{D7495C60-9B85-490F-89AB-66255F52D6DC}" destId="{231613F7-8DF8-405F-9D85-EE91DBC2D594}" srcOrd="0" destOrd="0" presId="urn:microsoft.com/office/officeart/2008/layout/VerticalAccentList"/>
    <dgm:cxn modelId="{1942365F-240E-4B83-86C7-35C9F56FFF1D}" type="presParOf" srcId="{544BD6DE-F5F0-4A50-8606-EEA38BF607C0}" destId="{834BA3E3-FA46-4FBC-AC76-BD278CB680F7}" srcOrd="1" destOrd="0" presId="urn:microsoft.com/office/officeart/2008/layout/VerticalAccentList"/>
    <dgm:cxn modelId="{52ED2FF6-1BA7-4C40-8E4A-6D4A52D8D185}" type="presParOf" srcId="{834BA3E3-FA46-4FBC-AC76-BD278CB680F7}" destId="{2165EEDF-418B-4105-8314-F205E4CB10A1}" srcOrd="0" destOrd="0" presId="urn:microsoft.com/office/officeart/2008/layout/VerticalAccentList"/>
    <dgm:cxn modelId="{84E8D1A3-8163-4DF0-A941-0A6D74EC45B6}" type="presParOf" srcId="{834BA3E3-FA46-4FBC-AC76-BD278CB680F7}" destId="{B1429306-336A-4EDC-8F84-648F5A316FDE}" srcOrd="1" destOrd="0" presId="urn:microsoft.com/office/officeart/2008/layout/VerticalAccentList"/>
    <dgm:cxn modelId="{2C243BF9-4504-48E6-9646-64698294B1AB}" type="presParOf" srcId="{834BA3E3-FA46-4FBC-AC76-BD278CB680F7}" destId="{312ABA7E-E75D-4BB9-BBDE-18EC4B8B085B}" srcOrd="2" destOrd="0" presId="urn:microsoft.com/office/officeart/2008/layout/VerticalAccentList"/>
    <dgm:cxn modelId="{5F36C479-CD1C-4100-904B-EAB7EEC4F33B}" type="presParOf" srcId="{834BA3E3-FA46-4FBC-AC76-BD278CB680F7}" destId="{E769585F-A610-4699-B50D-8908832D415F}" srcOrd="3" destOrd="0" presId="urn:microsoft.com/office/officeart/2008/layout/VerticalAccentList"/>
    <dgm:cxn modelId="{D0278556-D30C-4E83-9482-F4B382DC8468}" type="presParOf" srcId="{834BA3E3-FA46-4FBC-AC76-BD278CB680F7}" destId="{CA5CABBF-17A9-4C0C-A744-1D09DBD9CDF2}" srcOrd="4" destOrd="0" presId="urn:microsoft.com/office/officeart/2008/layout/VerticalAccentList"/>
    <dgm:cxn modelId="{8F91CE3C-2C29-48DA-9D82-E88AD1C3A46D}" type="presParOf" srcId="{834BA3E3-FA46-4FBC-AC76-BD278CB680F7}" destId="{280CE16E-4439-4D20-9728-4794F3896751}" srcOrd="5" destOrd="0" presId="urn:microsoft.com/office/officeart/2008/layout/VerticalAccentList"/>
    <dgm:cxn modelId="{EE13481A-4B2B-4B41-931D-CF9C67883BE1}" type="presParOf" srcId="{834BA3E3-FA46-4FBC-AC76-BD278CB680F7}" destId="{8BD54E3C-6EBD-442E-A200-9D0AFD56B6C2}" srcOrd="6" destOrd="0" presId="urn:microsoft.com/office/officeart/2008/layout/VerticalAccentList"/>
    <dgm:cxn modelId="{7284CAE0-E0DA-4E5B-AD8B-73556FFBD090}" type="presParOf" srcId="{834BA3E3-FA46-4FBC-AC76-BD278CB680F7}" destId="{2371E165-901E-4D67-B852-1DF0AE57822E}"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77B234-4820-4135-A7BE-B060312248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44593211-6C83-4675-A0A8-8AB12B2DA5D4}">
      <dgm:prSet custT="1"/>
      <dgm:spPr>
        <a:solidFill>
          <a:schemeClr val="accent6">
            <a:lumMod val="50000"/>
          </a:schemeClr>
        </a:solidFill>
      </dgm:spPr>
      <dgm:t>
        <a:bodyPr/>
        <a:lstStyle/>
        <a:p>
          <a:pPr algn="ctr"/>
          <a:r>
            <a:rPr lang="es-ES" sz="2200" b="1" dirty="0"/>
            <a:t>Sistema Integrado de Gestión de la Calidad SIGCMA</a:t>
          </a:r>
          <a:endParaRPr lang="es-CO" sz="2200" b="1" dirty="0"/>
        </a:p>
      </dgm:t>
    </dgm:pt>
    <dgm:pt modelId="{78A5B1F1-8CC2-4541-9968-9609D6C3B763}" type="parTrans" cxnId="{652B85FB-F51D-41B3-B1C6-58F312F1A4AD}">
      <dgm:prSet/>
      <dgm:spPr/>
      <dgm:t>
        <a:bodyPr/>
        <a:lstStyle/>
        <a:p>
          <a:pPr algn="ctr"/>
          <a:endParaRPr lang="es-CO" sz="2200"/>
        </a:p>
      </dgm:t>
    </dgm:pt>
    <dgm:pt modelId="{A02B55CF-83E6-4DCF-8E75-FAE47A0B4897}" type="sibTrans" cxnId="{652B85FB-F51D-41B3-B1C6-58F312F1A4AD}">
      <dgm:prSet/>
      <dgm:spPr/>
      <dgm:t>
        <a:bodyPr/>
        <a:lstStyle/>
        <a:p>
          <a:pPr algn="ctr"/>
          <a:endParaRPr lang="es-CO" sz="2200"/>
        </a:p>
      </dgm:t>
    </dgm:pt>
    <dgm:pt modelId="{FF28B06D-D16B-4BE5-A5E5-32AC48FEE62B}" type="pres">
      <dgm:prSet presAssocID="{4777B234-4820-4135-A7BE-B060312248F2}" presName="linear" presStyleCnt="0">
        <dgm:presLayoutVars>
          <dgm:animLvl val="lvl"/>
          <dgm:resizeHandles val="exact"/>
        </dgm:presLayoutVars>
      </dgm:prSet>
      <dgm:spPr/>
    </dgm:pt>
    <dgm:pt modelId="{057FF2F0-479A-496F-8A16-D093D401A77A}" type="pres">
      <dgm:prSet presAssocID="{44593211-6C83-4675-A0A8-8AB12B2DA5D4}" presName="parentText" presStyleLbl="node1" presStyleIdx="0" presStyleCnt="1" custLinFactNeighborX="-60104" custLinFactNeighborY="5828">
        <dgm:presLayoutVars>
          <dgm:chMax val="0"/>
          <dgm:bulletEnabled val="1"/>
        </dgm:presLayoutVars>
      </dgm:prSet>
      <dgm:spPr/>
    </dgm:pt>
  </dgm:ptLst>
  <dgm:cxnLst>
    <dgm:cxn modelId="{B37B1922-7370-4C73-82DC-01BCF57D3A66}" type="presOf" srcId="{44593211-6C83-4675-A0A8-8AB12B2DA5D4}" destId="{057FF2F0-479A-496F-8A16-D093D401A77A}" srcOrd="0" destOrd="0" presId="urn:microsoft.com/office/officeart/2005/8/layout/vList2"/>
    <dgm:cxn modelId="{679136C0-D0A5-4C13-83EF-7199BB761F07}" type="presOf" srcId="{4777B234-4820-4135-A7BE-B060312248F2}" destId="{FF28B06D-D16B-4BE5-A5E5-32AC48FEE62B}" srcOrd="0" destOrd="0" presId="urn:microsoft.com/office/officeart/2005/8/layout/vList2"/>
    <dgm:cxn modelId="{652B85FB-F51D-41B3-B1C6-58F312F1A4AD}" srcId="{4777B234-4820-4135-A7BE-B060312248F2}" destId="{44593211-6C83-4675-A0A8-8AB12B2DA5D4}" srcOrd="0" destOrd="0" parTransId="{78A5B1F1-8CC2-4541-9968-9609D6C3B763}" sibTransId="{A02B55CF-83E6-4DCF-8E75-FAE47A0B4897}"/>
    <dgm:cxn modelId="{DFAC8AC9-A1B4-41F6-9D52-D4E9DC17B981}" type="presParOf" srcId="{FF28B06D-D16B-4BE5-A5E5-32AC48FEE62B}" destId="{057FF2F0-479A-496F-8A16-D093D401A77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E467FB-4BC9-445C-8346-35CDA852EE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6066A452-34DF-417B-AC64-8F2817AAC5A8}">
      <dgm:prSet/>
      <dgm:spPr>
        <a:solidFill>
          <a:schemeClr val="accent6">
            <a:lumMod val="50000"/>
          </a:schemeClr>
        </a:solidFill>
      </dgm:spPr>
      <dgm:t>
        <a:bodyPr/>
        <a:lstStyle/>
        <a:p>
          <a:pPr algn="ctr"/>
          <a:r>
            <a:rPr lang="es-CO" b="1" dirty="0"/>
            <a:t>Direccionamiento Estratégico</a:t>
          </a:r>
          <a:endParaRPr lang="es-CO" dirty="0"/>
        </a:p>
      </dgm:t>
    </dgm:pt>
    <dgm:pt modelId="{55ABC356-7C2B-496C-B658-2C25987B1E3D}" type="parTrans" cxnId="{DFE607CA-A674-4E50-B82F-80DFCEDA1325}">
      <dgm:prSet/>
      <dgm:spPr/>
      <dgm:t>
        <a:bodyPr/>
        <a:lstStyle/>
        <a:p>
          <a:endParaRPr lang="es-CO"/>
        </a:p>
      </dgm:t>
    </dgm:pt>
    <dgm:pt modelId="{CF5FA347-060B-4307-8F47-4CEF6962A587}" type="sibTrans" cxnId="{DFE607CA-A674-4E50-B82F-80DFCEDA1325}">
      <dgm:prSet/>
      <dgm:spPr/>
      <dgm:t>
        <a:bodyPr/>
        <a:lstStyle/>
        <a:p>
          <a:endParaRPr lang="es-CO"/>
        </a:p>
      </dgm:t>
    </dgm:pt>
    <dgm:pt modelId="{F9A07F50-9E25-4E8D-ABDD-0FE1AB8D2FF1}" type="pres">
      <dgm:prSet presAssocID="{38E467FB-4BC9-445C-8346-35CDA852EE4A}" presName="linear" presStyleCnt="0">
        <dgm:presLayoutVars>
          <dgm:animLvl val="lvl"/>
          <dgm:resizeHandles val="exact"/>
        </dgm:presLayoutVars>
      </dgm:prSet>
      <dgm:spPr/>
    </dgm:pt>
    <dgm:pt modelId="{F6436D54-3DF7-4E33-AC1F-6728A9B0E703}" type="pres">
      <dgm:prSet presAssocID="{6066A452-34DF-417B-AC64-8F2817AAC5A8}" presName="parentText" presStyleLbl="node1" presStyleIdx="0" presStyleCnt="1">
        <dgm:presLayoutVars>
          <dgm:chMax val="0"/>
          <dgm:bulletEnabled val="1"/>
        </dgm:presLayoutVars>
      </dgm:prSet>
      <dgm:spPr/>
    </dgm:pt>
  </dgm:ptLst>
  <dgm:cxnLst>
    <dgm:cxn modelId="{FB554622-10D1-4253-B569-468991DB7206}" type="presOf" srcId="{6066A452-34DF-417B-AC64-8F2817AAC5A8}" destId="{F6436D54-3DF7-4E33-AC1F-6728A9B0E703}" srcOrd="0" destOrd="0" presId="urn:microsoft.com/office/officeart/2005/8/layout/vList2"/>
    <dgm:cxn modelId="{DFE607CA-A674-4E50-B82F-80DFCEDA1325}" srcId="{38E467FB-4BC9-445C-8346-35CDA852EE4A}" destId="{6066A452-34DF-417B-AC64-8F2817AAC5A8}" srcOrd="0" destOrd="0" parTransId="{55ABC356-7C2B-496C-B658-2C25987B1E3D}" sibTransId="{CF5FA347-060B-4307-8F47-4CEF6962A587}"/>
    <dgm:cxn modelId="{25D3E1E1-01FB-4B0C-9984-34B5E101DB21}" type="presOf" srcId="{38E467FB-4BC9-445C-8346-35CDA852EE4A}" destId="{F9A07F50-9E25-4E8D-ABDD-0FE1AB8D2FF1}" srcOrd="0" destOrd="0" presId="urn:microsoft.com/office/officeart/2005/8/layout/vList2"/>
    <dgm:cxn modelId="{34A3E597-EB92-4A9B-8B0E-83253B0D12BC}" type="presParOf" srcId="{F9A07F50-9E25-4E8D-ABDD-0FE1AB8D2FF1}" destId="{F6436D54-3DF7-4E33-AC1F-6728A9B0E70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E467FB-4BC9-445C-8346-35CDA852EE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6066A452-34DF-417B-AC64-8F2817AAC5A8}">
      <dgm:prSet/>
      <dgm:spPr>
        <a:solidFill>
          <a:schemeClr val="accent6">
            <a:lumMod val="50000"/>
          </a:schemeClr>
        </a:solidFill>
      </dgm:spPr>
      <dgm:t>
        <a:bodyPr/>
        <a:lstStyle/>
        <a:p>
          <a:pPr algn="ctr"/>
          <a:r>
            <a:rPr lang="es-CO" b="1" dirty="0"/>
            <a:t>Direccionamiento Estratégico</a:t>
          </a:r>
          <a:endParaRPr lang="es-CO" dirty="0"/>
        </a:p>
      </dgm:t>
    </dgm:pt>
    <dgm:pt modelId="{55ABC356-7C2B-496C-B658-2C25987B1E3D}" type="parTrans" cxnId="{DFE607CA-A674-4E50-B82F-80DFCEDA1325}">
      <dgm:prSet/>
      <dgm:spPr/>
      <dgm:t>
        <a:bodyPr/>
        <a:lstStyle/>
        <a:p>
          <a:endParaRPr lang="es-CO"/>
        </a:p>
      </dgm:t>
    </dgm:pt>
    <dgm:pt modelId="{CF5FA347-060B-4307-8F47-4CEF6962A587}" type="sibTrans" cxnId="{DFE607CA-A674-4E50-B82F-80DFCEDA1325}">
      <dgm:prSet/>
      <dgm:spPr/>
      <dgm:t>
        <a:bodyPr/>
        <a:lstStyle/>
        <a:p>
          <a:endParaRPr lang="es-CO"/>
        </a:p>
      </dgm:t>
    </dgm:pt>
    <dgm:pt modelId="{F9A07F50-9E25-4E8D-ABDD-0FE1AB8D2FF1}" type="pres">
      <dgm:prSet presAssocID="{38E467FB-4BC9-445C-8346-35CDA852EE4A}" presName="linear" presStyleCnt="0">
        <dgm:presLayoutVars>
          <dgm:animLvl val="lvl"/>
          <dgm:resizeHandles val="exact"/>
        </dgm:presLayoutVars>
      </dgm:prSet>
      <dgm:spPr/>
    </dgm:pt>
    <dgm:pt modelId="{F6436D54-3DF7-4E33-AC1F-6728A9B0E703}" type="pres">
      <dgm:prSet presAssocID="{6066A452-34DF-417B-AC64-8F2817AAC5A8}" presName="parentText" presStyleLbl="node1" presStyleIdx="0" presStyleCnt="1">
        <dgm:presLayoutVars>
          <dgm:chMax val="0"/>
          <dgm:bulletEnabled val="1"/>
        </dgm:presLayoutVars>
      </dgm:prSet>
      <dgm:spPr/>
    </dgm:pt>
  </dgm:ptLst>
  <dgm:cxnLst>
    <dgm:cxn modelId="{FB554622-10D1-4253-B569-468991DB7206}" type="presOf" srcId="{6066A452-34DF-417B-AC64-8F2817AAC5A8}" destId="{F6436D54-3DF7-4E33-AC1F-6728A9B0E703}" srcOrd="0" destOrd="0" presId="urn:microsoft.com/office/officeart/2005/8/layout/vList2"/>
    <dgm:cxn modelId="{DFE607CA-A674-4E50-B82F-80DFCEDA1325}" srcId="{38E467FB-4BC9-445C-8346-35CDA852EE4A}" destId="{6066A452-34DF-417B-AC64-8F2817AAC5A8}" srcOrd="0" destOrd="0" parTransId="{55ABC356-7C2B-496C-B658-2C25987B1E3D}" sibTransId="{CF5FA347-060B-4307-8F47-4CEF6962A587}"/>
    <dgm:cxn modelId="{25D3E1E1-01FB-4B0C-9984-34B5E101DB21}" type="presOf" srcId="{38E467FB-4BC9-445C-8346-35CDA852EE4A}" destId="{F9A07F50-9E25-4E8D-ABDD-0FE1AB8D2FF1}" srcOrd="0" destOrd="0" presId="urn:microsoft.com/office/officeart/2005/8/layout/vList2"/>
    <dgm:cxn modelId="{34A3E597-EB92-4A9B-8B0E-83253B0D12BC}" type="presParOf" srcId="{F9A07F50-9E25-4E8D-ABDD-0FE1AB8D2FF1}" destId="{F6436D54-3DF7-4E33-AC1F-6728A9B0E70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20C86-A7BE-4A89-9DE4-B2932EEF1F9B}">
      <dsp:nvSpPr>
        <dsp:cNvPr id="0" name=""/>
        <dsp:cNvSpPr/>
      </dsp:nvSpPr>
      <dsp:spPr>
        <a:xfrm>
          <a:off x="3158189" y="448854"/>
          <a:ext cx="3160266" cy="3160266"/>
        </a:xfrm>
        <a:prstGeom prst="blockArc">
          <a:avLst>
            <a:gd name="adj1" fmla="val 11846061"/>
            <a:gd name="adj2" fmla="val 16672060"/>
            <a:gd name="adj3" fmla="val 464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EDE5F-E0AA-458D-99C8-06B9B4A6EBCC}">
      <dsp:nvSpPr>
        <dsp:cNvPr id="0" name=""/>
        <dsp:cNvSpPr/>
      </dsp:nvSpPr>
      <dsp:spPr>
        <a:xfrm>
          <a:off x="3162718" y="434176"/>
          <a:ext cx="3160266" cy="3160266"/>
        </a:xfrm>
        <a:prstGeom prst="blockArc">
          <a:avLst>
            <a:gd name="adj1" fmla="val 7446704"/>
            <a:gd name="adj2" fmla="val 11811848"/>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984C99-5044-484E-9794-1A4BB5CC99BE}">
      <dsp:nvSpPr>
        <dsp:cNvPr id="0" name=""/>
        <dsp:cNvSpPr/>
      </dsp:nvSpPr>
      <dsp:spPr>
        <a:xfrm>
          <a:off x="3344061" y="577964"/>
          <a:ext cx="3160266" cy="3160266"/>
        </a:xfrm>
        <a:prstGeom prst="blockArc">
          <a:avLst>
            <a:gd name="adj1" fmla="val 2837334"/>
            <a:gd name="adj2" fmla="val 7962652"/>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BFA55F-CEBA-4809-BC4E-C955DD3BC3BC}">
      <dsp:nvSpPr>
        <dsp:cNvPr id="0" name=""/>
        <dsp:cNvSpPr/>
      </dsp:nvSpPr>
      <dsp:spPr>
        <a:xfrm>
          <a:off x="3610329" y="380595"/>
          <a:ext cx="3160266" cy="3160266"/>
        </a:xfrm>
        <a:prstGeom prst="blockArc">
          <a:avLst>
            <a:gd name="adj1" fmla="val 20724536"/>
            <a:gd name="adj2" fmla="val 3576976"/>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30FDFE-E47E-492A-8E52-1A74E2D71FEF}">
      <dsp:nvSpPr>
        <dsp:cNvPr id="0" name=""/>
        <dsp:cNvSpPr/>
      </dsp:nvSpPr>
      <dsp:spPr>
        <a:xfrm>
          <a:off x="3627569" y="441649"/>
          <a:ext cx="3160266" cy="3160266"/>
        </a:xfrm>
        <a:prstGeom prst="blockArc">
          <a:avLst>
            <a:gd name="adj1" fmla="val 15622418"/>
            <a:gd name="adj2" fmla="val 20583223"/>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CFA7D2-DD8B-4F46-8A01-831249B17409}">
      <dsp:nvSpPr>
        <dsp:cNvPr id="0" name=""/>
        <dsp:cNvSpPr/>
      </dsp:nvSpPr>
      <dsp:spPr>
        <a:xfrm>
          <a:off x="4158621" y="1290599"/>
          <a:ext cx="1455085" cy="14550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rPr>
            <a:t>Centro de Servicios de los Juzgados Penales de Manizales</a:t>
          </a:r>
        </a:p>
      </dsp:txBody>
      <dsp:txXfrm>
        <a:off x="4371713" y="1503691"/>
        <a:ext cx="1028901" cy="1028901"/>
      </dsp:txXfrm>
    </dsp:sp>
    <dsp:sp modelId="{2CD53FC0-3819-4322-B966-062943B2D5E1}">
      <dsp:nvSpPr>
        <dsp:cNvPr id="0" name=""/>
        <dsp:cNvSpPr/>
      </dsp:nvSpPr>
      <dsp:spPr>
        <a:xfrm>
          <a:off x="4186587" y="11656"/>
          <a:ext cx="1526026" cy="9767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rPr>
            <a:t>4 Despachos Sala Penal del Tribunal Superior de Caldas</a:t>
          </a:r>
        </a:p>
      </dsp:txBody>
      <dsp:txXfrm>
        <a:off x="4410068" y="154703"/>
        <a:ext cx="1079064" cy="690694"/>
      </dsp:txXfrm>
    </dsp:sp>
    <dsp:sp modelId="{D2F3A0CA-8303-48F5-84B4-3FD1AE726EDD}">
      <dsp:nvSpPr>
        <dsp:cNvPr id="0" name=""/>
        <dsp:cNvSpPr/>
      </dsp:nvSpPr>
      <dsp:spPr>
        <a:xfrm>
          <a:off x="5920626" y="1060436"/>
          <a:ext cx="1527045" cy="10229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rPr>
            <a:t>7 Juzgados Penales del Circuito</a:t>
          </a:r>
        </a:p>
      </dsp:txBody>
      <dsp:txXfrm>
        <a:off x="6144257" y="1210240"/>
        <a:ext cx="1079783" cy="723321"/>
      </dsp:txXfrm>
    </dsp:sp>
    <dsp:sp modelId="{F320F3DE-DAC2-43E1-8668-302D83DC2FC2}">
      <dsp:nvSpPr>
        <dsp:cNvPr id="0" name=""/>
        <dsp:cNvSpPr/>
      </dsp:nvSpPr>
      <dsp:spPr>
        <a:xfrm>
          <a:off x="5221480" y="2817480"/>
          <a:ext cx="1499299" cy="94946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rPr>
            <a:t>8 Juzgados Penales Municipales de Control de Garantías</a:t>
          </a:r>
        </a:p>
      </dsp:txBody>
      <dsp:txXfrm>
        <a:off x="5441047" y="2956525"/>
        <a:ext cx="1060165" cy="671370"/>
      </dsp:txXfrm>
    </dsp:sp>
    <dsp:sp modelId="{88C38A16-7E2E-4374-8E21-42D54A302750}">
      <dsp:nvSpPr>
        <dsp:cNvPr id="0" name=""/>
        <dsp:cNvSpPr/>
      </dsp:nvSpPr>
      <dsp:spPr>
        <a:xfrm>
          <a:off x="3124196" y="2829437"/>
          <a:ext cx="1506134" cy="92555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rPr>
            <a:t>3 Juzgado Penales Municipales con Función de Conocimiento</a:t>
          </a:r>
        </a:p>
      </dsp:txBody>
      <dsp:txXfrm>
        <a:off x="3344764" y="2964981"/>
        <a:ext cx="1064998" cy="654467"/>
      </dsp:txXfrm>
    </dsp:sp>
    <dsp:sp modelId="{0A17FB91-8F45-4C89-80E1-06AF91B808F0}">
      <dsp:nvSpPr>
        <dsp:cNvPr id="0" name=""/>
        <dsp:cNvSpPr/>
      </dsp:nvSpPr>
      <dsp:spPr>
        <a:xfrm>
          <a:off x="2586337" y="1057265"/>
          <a:ext cx="1358850" cy="101855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rPr>
            <a:t>1 Juzgado Penal del Circuito Especializado</a:t>
          </a:r>
        </a:p>
      </dsp:txBody>
      <dsp:txXfrm>
        <a:off x="2785336" y="1206430"/>
        <a:ext cx="960852" cy="720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338BE-75A8-438D-83CA-4DAE541506EE}">
      <dsp:nvSpPr>
        <dsp:cNvPr id="0" name=""/>
        <dsp:cNvSpPr/>
      </dsp:nvSpPr>
      <dsp:spPr>
        <a:xfrm>
          <a:off x="0" y="21294"/>
          <a:ext cx="12191999" cy="79150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b="1" kern="1200"/>
            <a:t>Mapa de Procesos</a:t>
          </a:r>
          <a:endParaRPr lang="es-CO" sz="3300" kern="1200"/>
        </a:p>
      </dsp:txBody>
      <dsp:txXfrm>
        <a:off x="38638" y="59932"/>
        <a:ext cx="12114723" cy="7142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A8DE9-7806-480E-B2D3-34ABFFDB5F2A}">
      <dsp:nvSpPr>
        <dsp:cNvPr id="0" name=""/>
        <dsp:cNvSpPr/>
      </dsp:nvSpPr>
      <dsp:spPr>
        <a:xfrm>
          <a:off x="0" y="3004"/>
          <a:ext cx="12192000" cy="79150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b="1" kern="1200"/>
            <a:t>Insumos e Inventario</a:t>
          </a:r>
          <a:endParaRPr lang="es-CO" sz="3300" kern="1200"/>
        </a:p>
      </dsp:txBody>
      <dsp:txXfrm>
        <a:off x="38638" y="41642"/>
        <a:ext cx="12114724" cy="7142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13356-A74C-464F-9FEF-48AABFF9C806}">
      <dsp:nvSpPr>
        <dsp:cNvPr id="0" name=""/>
        <dsp:cNvSpPr/>
      </dsp:nvSpPr>
      <dsp:spPr>
        <a:xfrm>
          <a:off x="0" y="4306"/>
          <a:ext cx="12192000" cy="74353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b="1" kern="1200"/>
            <a:t>Actualización Protocolos Operativos</a:t>
          </a:r>
          <a:endParaRPr lang="es-CO" sz="3100" kern="1200"/>
        </a:p>
      </dsp:txBody>
      <dsp:txXfrm>
        <a:off x="36296" y="40602"/>
        <a:ext cx="12119408" cy="6709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902BE-8856-42A1-A3AB-54563FC4C922}">
      <dsp:nvSpPr>
        <dsp:cNvPr id="0" name=""/>
        <dsp:cNvSpPr/>
      </dsp:nvSpPr>
      <dsp:spPr>
        <a:xfrm>
          <a:off x="0" y="354499"/>
          <a:ext cx="7289800"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49F28C-8F16-4295-A89F-0A3A920C8503}">
      <dsp:nvSpPr>
        <dsp:cNvPr id="0" name=""/>
        <dsp:cNvSpPr/>
      </dsp:nvSpPr>
      <dsp:spPr>
        <a:xfrm>
          <a:off x="364490" y="59299"/>
          <a:ext cx="5102860"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889000">
            <a:lnSpc>
              <a:spcPct val="90000"/>
            </a:lnSpc>
            <a:spcBef>
              <a:spcPct val="0"/>
            </a:spcBef>
            <a:spcAft>
              <a:spcPct val="35000"/>
            </a:spcAft>
            <a:buNone/>
          </a:pPr>
          <a:r>
            <a:rPr lang="es-CO" sz="2000" kern="1200" dirty="0">
              <a:solidFill>
                <a:schemeClr val="tx1"/>
              </a:solidFill>
            </a:rPr>
            <a:t>Director del Reparto</a:t>
          </a:r>
        </a:p>
      </dsp:txBody>
      <dsp:txXfrm>
        <a:off x="393311" y="88120"/>
        <a:ext cx="5045218" cy="532758"/>
      </dsp:txXfrm>
    </dsp:sp>
    <dsp:sp modelId="{57E4E875-95AB-4D5F-AE85-92DD982BF7B8}">
      <dsp:nvSpPr>
        <dsp:cNvPr id="0" name=""/>
        <dsp:cNvSpPr/>
      </dsp:nvSpPr>
      <dsp:spPr>
        <a:xfrm>
          <a:off x="0" y="1261700"/>
          <a:ext cx="7289800" cy="504000"/>
        </a:xfrm>
        <a:prstGeom prst="rect">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F77154-DFD5-49B9-941C-469AF0733762}">
      <dsp:nvSpPr>
        <dsp:cNvPr id="0" name=""/>
        <dsp:cNvSpPr/>
      </dsp:nvSpPr>
      <dsp:spPr>
        <a:xfrm>
          <a:off x="364490" y="966500"/>
          <a:ext cx="5102860" cy="59040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889000">
            <a:lnSpc>
              <a:spcPct val="90000"/>
            </a:lnSpc>
            <a:spcBef>
              <a:spcPct val="0"/>
            </a:spcBef>
            <a:spcAft>
              <a:spcPct val="35000"/>
            </a:spcAft>
            <a:buNone/>
          </a:pPr>
          <a:r>
            <a:rPr lang="es-CO" sz="2000" kern="1200" dirty="0">
              <a:solidFill>
                <a:schemeClr val="tx1"/>
              </a:solidFill>
            </a:rPr>
            <a:t>Monitorear el Reparto</a:t>
          </a:r>
        </a:p>
      </dsp:txBody>
      <dsp:txXfrm>
        <a:off x="393311" y="995321"/>
        <a:ext cx="5045218" cy="532758"/>
      </dsp:txXfrm>
    </dsp:sp>
    <dsp:sp modelId="{54E86556-A786-446D-AD79-21102D7E0FDE}">
      <dsp:nvSpPr>
        <dsp:cNvPr id="0" name=""/>
        <dsp:cNvSpPr/>
      </dsp:nvSpPr>
      <dsp:spPr>
        <a:xfrm>
          <a:off x="0" y="2168900"/>
          <a:ext cx="7289800" cy="5040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D0FC45-422B-4A94-848D-E6749E126DE6}">
      <dsp:nvSpPr>
        <dsp:cNvPr id="0" name=""/>
        <dsp:cNvSpPr/>
      </dsp:nvSpPr>
      <dsp:spPr>
        <a:xfrm>
          <a:off x="364490" y="1873700"/>
          <a:ext cx="5102860" cy="5904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889000">
            <a:lnSpc>
              <a:spcPct val="90000"/>
            </a:lnSpc>
            <a:spcBef>
              <a:spcPct val="0"/>
            </a:spcBef>
            <a:spcAft>
              <a:spcPct val="35000"/>
            </a:spcAft>
            <a:buNone/>
          </a:pPr>
          <a:r>
            <a:rPr lang="es-CO" sz="2000" kern="1200" dirty="0">
              <a:solidFill>
                <a:schemeClr val="tx1"/>
              </a:solidFill>
            </a:rPr>
            <a:t>Desactivación de Despachos Judiciales</a:t>
          </a:r>
        </a:p>
      </dsp:txBody>
      <dsp:txXfrm>
        <a:off x="393311" y="1902521"/>
        <a:ext cx="5045218" cy="532758"/>
      </dsp:txXfrm>
    </dsp:sp>
    <dsp:sp modelId="{6545DFFA-5E2F-4CF3-9AF2-2238C6002241}">
      <dsp:nvSpPr>
        <dsp:cNvPr id="0" name=""/>
        <dsp:cNvSpPr/>
      </dsp:nvSpPr>
      <dsp:spPr>
        <a:xfrm>
          <a:off x="0" y="3090395"/>
          <a:ext cx="7289800" cy="504000"/>
        </a:xfrm>
        <a:prstGeom prst="rect">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32F9F6-56B7-4652-A66C-0ED3164E338B}">
      <dsp:nvSpPr>
        <dsp:cNvPr id="0" name=""/>
        <dsp:cNvSpPr/>
      </dsp:nvSpPr>
      <dsp:spPr>
        <a:xfrm>
          <a:off x="364490" y="2780900"/>
          <a:ext cx="5102860" cy="59040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889000">
            <a:lnSpc>
              <a:spcPct val="90000"/>
            </a:lnSpc>
            <a:spcBef>
              <a:spcPct val="0"/>
            </a:spcBef>
            <a:spcAft>
              <a:spcPct val="35000"/>
            </a:spcAft>
            <a:buNone/>
          </a:pPr>
          <a:r>
            <a:rPr lang="es-CO" sz="2000" kern="1200" dirty="0">
              <a:solidFill>
                <a:schemeClr val="tx1"/>
              </a:solidFill>
            </a:rPr>
            <a:t>Registrar Novedades de Reparto</a:t>
          </a:r>
        </a:p>
      </dsp:txBody>
      <dsp:txXfrm>
        <a:off x="393311" y="2809721"/>
        <a:ext cx="5045218" cy="532758"/>
      </dsp:txXfrm>
    </dsp:sp>
    <dsp:sp modelId="{22727AE9-8421-40AF-9BD4-6E3F3E3BF44D}">
      <dsp:nvSpPr>
        <dsp:cNvPr id="0" name=""/>
        <dsp:cNvSpPr/>
      </dsp:nvSpPr>
      <dsp:spPr>
        <a:xfrm>
          <a:off x="0" y="3983300"/>
          <a:ext cx="7289800" cy="5040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6C314-703A-4DA9-B741-8EBFFE5771F8}">
      <dsp:nvSpPr>
        <dsp:cNvPr id="0" name=""/>
        <dsp:cNvSpPr/>
      </dsp:nvSpPr>
      <dsp:spPr>
        <a:xfrm>
          <a:off x="364490" y="3688100"/>
          <a:ext cx="5102860" cy="5904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889000">
            <a:lnSpc>
              <a:spcPct val="90000"/>
            </a:lnSpc>
            <a:spcBef>
              <a:spcPct val="0"/>
            </a:spcBef>
            <a:spcAft>
              <a:spcPct val="35000"/>
            </a:spcAft>
            <a:buNone/>
          </a:pPr>
          <a:r>
            <a:rPr lang="es-CO" sz="2000" kern="1200" dirty="0">
              <a:solidFill>
                <a:schemeClr val="tx1"/>
              </a:solidFill>
            </a:rPr>
            <a:t>Presentar Informes Estadísticos</a:t>
          </a:r>
        </a:p>
      </dsp:txBody>
      <dsp:txXfrm>
        <a:off x="393311" y="3716921"/>
        <a:ext cx="504521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79E46-B48C-479C-B6E9-8D472142A75D}">
      <dsp:nvSpPr>
        <dsp:cNvPr id="0" name=""/>
        <dsp:cNvSpPr/>
      </dsp:nvSpPr>
      <dsp:spPr>
        <a:xfrm>
          <a:off x="66" y="0"/>
          <a:ext cx="879415" cy="13587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O" sz="1100" b="0" kern="1200">
              <a:solidFill>
                <a:schemeClr val="tx1"/>
              </a:solidFill>
            </a:rPr>
            <a:t>Fiscalía</a:t>
          </a:r>
          <a:endParaRPr lang="es-CO" sz="1100" b="0" kern="1200" dirty="0">
            <a:solidFill>
              <a:schemeClr val="tx1"/>
            </a:solidFill>
          </a:endParaRPr>
        </a:p>
      </dsp:txBody>
      <dsp:txXfrm>
        <a:off x="66" y="543512"/>
        <a:ext cx="879415" cy="543512"/>
      </dsp:txXfrm>
    </dsp:sp>
    <dsp:sp modelId="{F3705C42-7110-4579-8584-B858E619FB55}">
      <dsp:nvSpPr>
        <dsp:cNvPr id="0" name=""/>
        <dsp:cNvSpPr/>
      </dsp:nvSpPr>
      <dsp:spPr>
        <a:xfrm>
          <a:off x="213536" y="81526"/>
          <a:ext cx="452474" cy="452474"/>
        </a:xfrm>
        <a:prstGeom prst="ellipse">
          <a:avLst/>
        </a:prstGeom>
        <a:blipFill>
          <a:blip xmlns:r="http://schemas.openxmlformats.org/officeDocument/2006/relationships" r:embed="rId1"/>
          <a:srcRect/>
          <a:stretch>
            <a:fillRect l="-59000" r="-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D41F1E-65DB-4C8A-A2A1-06D557B3CA22}">
      <dsp:nvSpPr>
        <dsp:cNvPr id="0" name=""/>
        <dsp:cNvSpPr/>
      </dsp:nvSpPr>
      <dsp:spPr>
        <a:xfrm>
          <a:off x="905864" y="0"/>
          <a:ext cx="879415" cy="1358782"/>
        </a:xfrm>
        <a:prstGeom prst="roundRect">
          <a:avLst>
            <a:gd name="adj" fmla="val 1000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O" sz="1100" b="0" kern="1200">
              <a:solidFill>
                <a:schemeClr val="tx1"/>
              </a:solidFill>
            </a:rPr>
            <a:t>Defensoría del Pueblo</a:t>
          </a:r>
          <a:endParaRPr lang="es-CO" sz="1100" b="0" kern="1200" dirty="0">
            <a:solidFill>
              <a:schemeClr val="tx1"/>
            </a:solidFill>
          </a:endParaRPr>
        </a:p>
      </dsp:txBody>
      <dsp:txXfrm>
        <a:off x="905864" y="543512"/>
        <a:ext cx="879415" cy="543512"/>
      </dsp:txXfrm>
    </dsp:sp>
    <dsp:sp modelId="{F1988256-494A-4E71-8A24-33B0FE82B50A}">
      <dsp:nvSpPr>
        <dsp:cNvPr id="0" name=""/>
        <dsp:cNvSpPr/>
      </dsp:nvSpPr>
      <dsp:spPr>
        <a:xfrm>
          <a:off x="1119334" y="81526"/>
          <a:ext cx="452474" cy="452474"/>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E6C0A-8B5B-476E-8780-3F24C9D26C65}">
      <dsp:nvSpPr>
        <dsp:cNvPr id="0" name=""/>
        <dsp:cNvSpPr/>
      </dsp:nvSpPr>
      <dsp:spPr>
        <a:xfrm>
          <a:off x="1811662" y="0"/>
          <a:ext cx="879415" cy="1358782"/>
        </a:xfrm>
        <a:prstGeom prst="roundRect">
          <a:avLst>
            <a:gd name="adj" fmla="val 1000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s-CO" sz="1000" b="0" kern="1200">
            <a:solidFill>
              <a:schemeClr val="tx1"/>
            </a:solidFill>
          </a:endParaRPr>
        </a:p>
        <a:p>
          <a:pPr marL="0" lvl="0" indent="0" algn="ctr" defTabSz="444500">
            <a:lnSpc>
              <a:spcPct val="90000"/>
            </a:lnSpc>
            <a:spcBef>
              <a:spcPct val="0"/>
            </a:spcBef>
            <a:spcAft>
              <a:spcPct val="35000"/>
            </a:spcAft>
            <a:buNone/>
          </a:pPr>
          <a:r>
            <a:rPr lang="es-CO" sz="1000" b="0" kern="1200">
              <a:solidFill>
                <a:schemeClr val="tx1"/>
              </a:solidFill>
            </a:rPr>
            <a:t>Ministerio Publico, Procuraduría y Personería Municipal</a:t>
          </a:r>
          <a:endParaRPr lang="es-CO" sz="1000" b="0" kern="1200" dirty="0">
            <a:solidFill>
              <a:schemeClr val="tx1"/>
            </a:solidFill>
          </a:endParaRPr>
        </a:p>
      </dsp:txBody>
      <dsp:txXfrm>
        <a:off x="1811662" y="543512"/>
        <a:ext cx="879415" cy="543512"/>
      </dsp:txXfrm>
    </dsp:sp>
    <dsp:sp modelId="{3636947F-54D1-4102-9B3A-E55EC2BB87B3}">
      <dsp:nvSpPr>
        <dsp:cNvPr id="0" name=""/>
        <dsp:cNvSpPr/>
      </dsp:nvSpPr>
      <dsp:spPr>
        <a:xfrm>
          <a:off x="2025132" y="81526"/>
          <a:ext cx="452474" cy="452474"/>
        </a:xfrm>
        <a:prstGeom prst="ellipse">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47F1FF-E786-4BE3-AF5F-DF65ED332638}">
      <dsp:nvSpPr>
        <dsp:cNvPr id="0" name=""/>
        <dsp:cNvSpPr/>
      </dsp:nvSpPr>
      <dsp:spPr>
        <a:xfrm>
          <a:off x="2717460" y="0"/>
          <a:ext cx="879415" cy="1358782"/>
        </a:xfrm>
        <a:prstGeom prst="roundRect">
          <a:avLst>
            <a:gd name="adj" fmla="val 1000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O" sz="1100" b="0" kern="1200">
              <a:solidFill>
                <a:schemeClr val="tx1"/>
              </a:solidFill>
            </a:rPr>
            <a:t>Policía Nacional</a:t>
          </a:r>
          <a:endParaRPr lang="es-CO" sz="1100" b="0" kern="1200" dirty="0">
            <a:solidFill>
              <a:schemeClr val="tx1"/>
            </a:solidFill>
          </a:endParaRPr>
        </a:p>
      </dsp:txBody>
      <dsp:txXfrm>
        <a:off x="2717460" y="543512"/>
        <a:ext cx="879415" cy="543512"/>
      </dsp:txXfrm>
    </dsp:sp>
    <dsp:sp modelId="{43C7EA85-1EE6-4012-9463-528DD2CA4DD6}">
      <dsp:nvSpPr>
        <dsp:cNvPr id="0" name=""/>
        <dsp:cNvSpPr/>
      </dsp:nvSpPr>
      <dsp:spPr>
        <a:xfrm>
          <a:off x="2930930" y="81526"/>
          <a:ext cx="452474" cy="452474"/>
        </a:xfrm>
        <a:prstGeom prst="ellipse">
          <a:avLst/>
        </a:prstGeom>
        <a:blipFill>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E3A5D6-976E-4C1A-9503-7661677E8B5A}">
      <dsp:nvSpPr>
        <dsp:cNvPr id="0" name=""/>
        <dsp:cNvSpPr/>
      </dsp:nvSpPr>
      <dsp:spPr>
        <a:xfrm>
          <a:off x="3623258" y="0"/>
          <a:ext cx="879415" cy="1358782"/>
        </a:xfrm>
        <a:prstGeom prst="roundRect">
          <a:avLst>
            <a:gd name="adj" fmla="val 1000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O" sz="1100" b="0" kern="1200">
              <a:solidFill>
                <a:schemeClr val="tx1"/>
              </a:solidFill>
            </a:rPr>
            <a:t>INPEC</a:t>
          </a:r>
          <a:endParaRPr lang="es-CO" sz="1100" b="0" kern="1200" dirty="0">
            <a:solidFill>
              <a:schemeClr val="tx1"/>
            </a:solidFill>
          </a:endParaRPr>
        </a:p>
      </dsp:txBody>
      <dsp:txXfrm>
        <a:off x="3623258" y="543512"/>
        <a:ext cx="879415" cy="543512"/>
      </dsp:txXfrm>
    </dsp:sp>
    <dsp:sp modelId="{9D993EFD-2EEC-446B-8796-B02B4DA56629}">
      <dsp:nvSpPr>
        <dsp:cNvPr id="0" name=""/>
        <dsp:cNvSpPr/>
      </dsp:nvSpPr>
      <dsp:spPr>
        <a:xfrm>
          <a:off x="3836728" y="81526"/>
          <a:ext cx="452474" cy="452474"/>
        </a:xfrm>
        <a:prstGeom prst="ellipse">
          <a:avLst/>
        </a:prstGeom>
        <a:blipFill>
          <a:blip xmlns:r="http://schemas.openxmlformats.org/officeDocument/2006/relationships" r:embed="rId5"/>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590EB4-A179-4A93-BADB-69C26F5A2B59}">
      <dsp:nvSpPr>
        <dsp:cNvPr id="0" name=""/>
        <dsp:cNvSpPr/>
      </dsp:nvSpPr>
      <dsp:spPr>
        <a:xfrm>
          <a:off x="4529056" y="0"/>
          <a:ext cx="879415" cy="135878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O" sz="1100" b="0" kern="1200">
              <a:solidFill>
                <a:schemeClr val="tx1"/>
              </a:solidFill>
            </a:rPr>
            <a:t>Comunidad en General.</a:t>
          </a:r>
          <a:endParaRPr lang="es-CO" sz="1100" b="0" kern="1200" dirty="0">
            <a:solidFill>
              <a:schemeClr val="tx1"/>
            </a:solidFill>
          </a:endParaRPr>
        </a:p>
      </dsp:txBody>
      <dsp:txXfrm>
        <a:off x="4529056" y="543512"/>
        <a:ext cx="879415" cy="543512"/>
      </dsp:txXfrm>
    </dsp:sp>
    <dsp:sp modelId="{0C1C91C3-7973-4044-9F1A-65B37C55D349}">
      <dsp:nvSpPr>
        <dsp:cNvPr id="0" name=""/>
        <dsp:cNvSpPr/>
      </dsp:nvSpPr>
      <dsp:spPr>
        <a:xfrm>
          <a:off x="4742526" y="81526"/>
          <a:ext cx="452474" cy="452474"/>
        </a:xfrm>
        <a:prstGeom prst="ellipse">
          <a:avLst/>
        </a:prstGeom>
        <a:blipFill>
          <a:blip xmlns:r="http://schemas.openxmlformats.org/officeDocument/2006/relationships" r:embed="rId6"/>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59A978-94A7-45A2-ACE2-02C5ACE72915}">
      <dsp:nvSpPr>
        <dsp:cNvPr id="0" name=""/>
        <dsp:cNvSpPr/>
      </dsp:nvSpPr>
      <dsp:spPr>
        <a:xfrm flipH="1" flipV="1">
          <a:off x="2739672" y="0"/>
          <a:ext cx="45728" cy="85690"/>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7999B-8EED-4280-A061-BDED1E2770C9}">
      <dsp:nvSpPr>
        <dsp:cNvPr id="0" name=""/>
        <dsp:cNvSpPr/>
      </dsp:nvSpPr>
      <dsp:spPr>
        <a:xfrm>
          <a:off x="0" y="199559"/>
          <a:ext cx="5254403" cy="336960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CO" sz="1600" kern="1200" dirty="0">
              <a:solidFill>
                <a:schemeClr val="tx1"/>
              </a:solidFill>
            </a:rPr>
            <a:t>El Centro de Servicios Judiciales para los Juzgados Penales de Manizales brinda soporte administrativo, operativo y técnico a los </a:t>
          </a:r>
          <a:r>
            <a:rPr lang="es-CO" sz="1600" b="1" kern="1200" dirty="0">
              <a:solidFill>
                <a:schemeClr val="tx1"/>
              </a:solidFill>
            </a:rPr>
            <a:t>19</a:t>
          </a:r>
          <a:r>
            <a:rPr lang="es-CO" sz="1600" kern="1200" dirty="0">
              <a:solidFill>
                <a:schemeClr val="tx1"/>
              </a:solidFill>
            </a:rPr>
            <a:t> penales de Manizales, adscritos al Sistema Penal Oral Acusatorio, que empezó a regir en Manizales a partir del 1 de enero de 2005, distribuidos así: once (11) juzgados penales municipales (8 de control de garantías y tres de conocimiento) y siete juzgados penales del circuito y uno penal del circuito especializado.    </a:t>
          </a:r>
        </a:p>
        <a:p>
          <a:pPr marL="0" lvl="0" indent="0" algn="just" defTabSz="711200">
            <a:lnSpc>
              <a:spcPct val="90000"/>
            </a:lnSpc>
            <a:spcBef>
              <a:spcPct val="0"/>
            </a:spcBef>
            <a:spcAft>
              <a:spcPct val="35000"/>
            </a:spcAft>
            <a:buNone/>
          </a:pPr>
          <a:endParaRPr lang="es-CO" sz="1600" kern="1200" dirty="0">
            <a:solidFill>
              <a:schemeClr val="tx1"/>
            </a:solidFill>
          </a:endParaRPr>
        </a:p>
        <a:p>
          <a:pPr marL="0" lvl="0" indent="0" algn="just" defTabSz="711200">
            <a:lnSpc>
              <a:spcPct val="90000"/>
            </a:lnSpc>
            <a:spcBef>
              <a:spcPct val="0"/>
            </a:spcBef>
            <a:spcAft>
              <a:spcPct val="35000"/>
            </a:spcAft>
            <a:buNone/>
          </a:pPr>
          <a:r>
            <a:rPr lang="es-CO" sz="1600" kern="1200" dirty="0">
              <a:solidFill>
                <a:schemeClr val="tx1"/>
              </a:solidFill>
            </a:rPr>
            <a:t>Adicionalmente, el centro de servicios judiciales realiza el reparto a los despachos de la Sala Penal del Tribunal Superior de Caldas. </a:t>
          </a:r>
        </a:p>
      </dsp:txBody>
      <dsp:txXfrm>
        <a:off x="164490" y="364049"/>
        <a:ext cx="4925423" cy="3040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B7940-E16F-4BA6-A2AA-7FD4CD9E60AD}">
      <dsp:nvSpPr>
        <dsp:cNvPr id="0" name=""/>
        <dsp:cNvSpPr/>
      </dsp:nvSpPr>
      <dsp:spPr>
        <a:xfrm>
          <a:off x="1525422" y="3256139"/>
          <a:ext cx="5408452" cy="3217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chemeClr val="tx1"/>
              </a:solidFill>
            </a:rPr>
            <a:t>Usuarios de los Servicios de Administración de Justicia</a:t>
          </a:r>
        </a:p>
      </dsp:txBody>
      <dsp:txXfrm>
        <a:off x="1541128" y="3271845"/>
        <a:ext cx="5377040" cy="2903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B3A87-D54D-4260-9CAA-D7C093D3B9FD}">
      <dsp:nvSpPr>
        <dsp:cNvPr id="0" name=""/>
        <dsp:cNvSpPr/>
      </dsp:nvSpPr>
      <dsp:spPr>
        <a:xfrm>
          <a:off x="1003941" y="22569"/>
          <a:ext cx="2140237" cy="1477383"/>
        </a:xfrm>
        <a:prstGeom prst="roundRect">
          <a:avLst>
            <a:gd name="adj" fmla="val 10000"/>
          </a:avLst>
        </a:prstGeom>
        <a:blipFill>
          <a:blip xmlns:r="http://schemas.openxmlformats.org/officeDocument/2006/relationships" r:embed="rId1"/>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4CE7B-2966-4D22-9575-06D76529F085}">
      <dsp:nvSpPr>
        <dsp:cNvPr id="0" name=""/>
        <dsp:cNvSpPr/>
      </dsp:nvSpPr>
      <dsp:spPr>
        <a:xfrm>
          <a:off x="770607" y="1452661"/>
          <a:ext cx="2619059" cy="37643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Symbol" panose="05050102010706020507" pitchFamily="18" charset="2"/>
            <a:buNone/>
          </a:pPr>
          <a:r>
            <a:rPr lang="es-CO" sz="1500" b="1" kern="1200" dirty="0">
              <a:solidFill>
                <a:schemeClr val="tx1"/>
              </a:solidFill>
            </a:rPr>
            <a:t>Coordinación y Direccionamiento Estratégico del CSJPM</a:t>
          </a:r>
          <a:endParaRPr lang="es-CO" sz="1500" kern="1200" dirty="0">
            <a:solidFill>
              <a:schemeClr val="tx1"/>
            </a:solidFill>
          </a:endParaRPr>
        </a:p>
        <a:p>
          <a:pPr marL="114300" lvl="1" indent="-114300" algn="l" defTabSz="666750">
            <a:lnSpc>
              <a:spcPct val="90000"/>
            </a:lnSpc>
            <a:spcBef>
              <a:spcPct val="0"/>
            </a:spcBef>
            <a:spcAft>
              <a:spcPct val="15000"/>
            </a:spcAft>
            <a:buChar char="•"/>
          </a:pPr>
          <a:r>
            <a:rPr lang="es-CO" sz="1500" kern="1200" dirty="0">
              <a:solidFill>
                <a:schemeClr val="tx1"/>
              </a:solidFill>
            </a:rPr>
            <a:t>Talento Humano</a:t>
          </a:r>
        </a:p>
        <a:p>
          <a:pPr marL="114300" lvl="1" indent="-114300" algn="l" defTabSz="666750">
            <a:lnSpc>
              <a:spcPct val="90000"/>
            </a:lnSpc>
            <a:spcBef>
              <a:spcPct val="0"/>
            </a:spcBef>
            <a:spcAft>
              <a:spcPct val="15000"/>
            </a:spcAft>
            <a:buChar char="•"/>
          </a:pPr>
          <a:r>
            <a:rPr lang="es-CO" sz="1500" kern="1200" dirty="0">
              <a:solidFill>
                <a:schemeClr val="tx1"/>
              </a:solidFill>
            </a:rPr>
            <a:t>Insumos e Inventario</a:t>
          </a:r>
        </a:p>
        <a:p>
          <a:pPr marL="114300" lvl="1" indent="-114300" algn="l" defTabSz="666750">
            <a:lnSpc>
              <a:spcPct val="90000"/>
            </a:lnSpc>
            <a:spcBef>
              <a:spcPct val="0"/>
            </a:spcBef>
            <a:spcAft>
              <a:spcPct val="15000"/>
            </a:spcAft>
            <a:buChar char="•"/>
          </a:pPr>
          <a:r>
            <a:rPr lang="es-CO" sz="1500" kern="1200" dirty="0">
              <a:solidFill>
                <a:schemeClr val="tx1"/>
              </a:solidFill>
            </a:rPr>
            <a:t>Desarrollo y Soporte Tecnológico</a:t>
          </a:r>
        </a:p>
        <a:p>
          <a:pPr marL="114300" lvl="1" indent="-114300" algn="l" defTabSz="666750">
            <a:lnSpc>
              <a:spcPct val="90000"/>
            </a:lnSpc>
            <a:spcBef>
              <a:spcPct val="0"/>
            </a:spcBef>
            <a:spcAft>
              <a:spcPct val="15000"/>
            </a:spcAft>
            <a:buChar char="•"/>
          </a:pPr>
          <a:r>
            <a:rPr lang="es-CO" sz="1500" kern="1200" dirty="0">
              <a:solidFill>
                <a:schemeClr val="tx1"/>
              </a:solidFill>
            </a:rPr>
            <a:t>Atención al Usuario</a:t>
          </a:r>
        </a:p>
        <a:p>
          <a:pPr marL="114300" lvl="1" indent="-114300" algn="l" defTabSz="666750">
            <a:lnSpc>
              <a:spcPct val="90000"/>
            </a:lnSpc>
            <a:spcBef>
              <a:spcPct val="0"/>
            </a:spcBef>
            <a:spcAft>
              <a:spcPct val="15000"/>
            </a:spcAft>
            <a:buChar char="•"/>
          </a:pPr>
          <a:r>
            <a:rPr lang="es-ES" sz="1500" kern="1200" dirty="0">
              <a:solidFill>
                <a:schemeClr val="tx1"/>
              </a:solidFill>
            </a:rPr>
            <a:t>Sistema Integrado de Gestión de la Calidad SIGCMA.</a:t>
          </a:r>
          <a:endParaRPr lang="es-CO" sz="1500" kern="1200" dirty="0">
            <a:solidFill>
              <a:schemeClr val="tx1"/>
            </a:solidFill>
          </a:endParaRPr>
        </a:p>
        <a:p>
          <a:pPr marL="114300" lvl="1" indent="-114300" algn="l" defTabSz="666750">
            <a:lnSpc>
              <a:spcPct val="90000"/>
            </a:lnSpc>
            <a:spcBef>
              <a:spcPct val="0"/>
            </a:spcBef>
            <a:spcAft>
              <a:spcPct val="15000"/>
            </a:spcAft>
            <a:buChar char="•"/>
          </a:pPr>
          <a:endParaRPr lang="es-CO" sz="1500" kern="1200" dirty="0">
            <a:solidFill>
              <a:schemeClr val="tx1"/>
            </a:solidFill>
          </a:endParaRPr>
        </a:p>
      </dsp:txBody>
      <dsp:txXfrm>
        <a:off x="847317" y="1529371"/>
        <a:ext cx="2465639" cy="3610924"/>
      </dsp:txXfrm>
    </dsp:sp>
    <dsp:sp modelId="{1E63C39C-E279-4E3F-9B13-0ED8A7DA9433}">
      <dsp:nvSpPr>
        <dsp:cNvPr id="0" name=""/>
        <dsp:cNvSpPr/>
      </dsp:nvSpPr>
      <dsp:spPr>
        <a:xfrm rot="21583919">
          <a:off x="3280464" y="490119"/>
          <a:ext cx="531274" cy="52888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solidFill>
              <a:schemeClr val="tx1"/>
            </a:solidFill>
          </a:endParaRPr>
        </a:p>
      </dsp:txBody>
      <dsp:txXfrm>
        <a:off x="3280465" y="596267"/>
        <a:ext cx="372608" cy="317333"/>
      </dsp:txXfrm>
    </dsp:sp>
    <dsp:sp modelId="{F5B6F728-C466-4C51-83CC-43003809F7D3}">
      <dsp:nvSpPr>
        <dsp:cNvPr id="0" name=""/>
        <dsp:cNvSpPr/>
      </dsp:nvSpPr>
      <dsp:spPr>
        <a:xfrm>
          <a:off x="3833443" y="33877"/>
          <a:ext cx="1970094" cy="1429092"/>
        </a:xfrm>
        <a:prstGeom prst="roundRect">
          <a:avLst>
            <a:gd name="adj" fmla="val 10000"/>
          </a:avLst>
        </a:prstGeom>
        <a:blipFill rotWithShape="1">
          <a:blip xmlns:r="http://schemas.openxmlformats.org/officeDocument/2006/relationships" r:embed="rId2"/>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0F9EFC-C605-48CA-8958-AC7B7CCB176C}">
      <dsp:nvSpPr>
        <dsp:cNvPr id="0" name=""/>
        <dsp:cNvSpPr/>
      </dsp:nvSpPr>
      <dsp:spPr>
        <a:xfrm>
          <a:off x="3633058" y="1483979"/>
          <a:ext cx="2358055" cy="3728753"/>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O" sz="1500" b="1" kern="1200" dirty="0">
              <a:solidFill>
                <a:schemeClr val="tx1"/>
              </a:solidFill>
            </a:rPr>
            <a:t>Reparto de Procesos</a:t>
          </a:r>
          <a:endParaRPr lang="es-CO" sz="1500" kern="1200" dirty="0">
            <a:solidFill>
              <a:schemeClr val="tx1"/>
            </a:solidFill>
          </a:endParaRPr>
        </a:p>
        <a:p>
          <a:pPr marL="114300" lvl="1" indent="-114300" algn="l" defTabSz="666750">
            <a:lnSpc>
              <a:spcPct val="90000"/>
            </a:lnSpc>
            <a:spcBef>
              <a:spcPct val="0"/>
            </a:spcBef>
            <a:spcAft>
              <a:spcPct val="15000"/>
            </a:spcAft>
            <a:buChar char="•"/>
          </a:pPr>
          <a:r>
            <a:rPr lang="es-CO" sz="1500" kern="1200" dirty="0">
              <a:solidFill>
                <a:schemeClr val="tx1"/>
              </a:solidFill>
            </a:rPr>
            <a:t>Audiencias de Control de Garantías</a:t>
          </a:r>
        </a:p>
        <a:p>
          <a:pPr marL="114300" lvl="1" indent="-114300" algn="l" defTabSz="666750">
            <a:lnSpc>
              <a:spcPct val="90000"/>
            </a:lnSpc>
            <a:spcBef>
              <a:spcPct val="0"/>
            </a:spcBef>
            <a:spcAft>
              <a:spcPct val="15000"/>
            </a:spcAft>
            <a:buChar char="•"/>
          </a:pPr>
          <a:r>
            <a:rPr lang="es-CO" sz="1500" kern="1200" dirty="0">
              <a:solidFill>
                <a:schemeClr val="tx1"/>
              </a:solidFill>
            </a:rPr>
            <a:t>Escritos de Acusación Procesos Penales</a:t>
          </a:r>
        </a:p>
        <a:p>
          <a:pPr marL="114300" lvl="1" indent="-114300" algn="l" defTabSz="666750">
            <a:lnSpc>
              <a:spcPct val="90000"/>
            </a:lnSpc>
            <a:spcBef>
              <a:spcPct val="0"/>
            </a:spcBef>
            <a:spcAft>
              <a:spcPct val="15000"/>
            </a:spcAft>
            <a:buChar char="•"/>
          </a:pPr>
          <a:r>
            <a:rPr lang="es-CO" sz="1500" kern="1200" dirty="0">
              <a:solidFill>
                <a:schemeClr val="tx1"/>
              </a:solidFill>
            </a:rPr>
            <a:t>Acciones Constitucionales de Habeas Corpus</a:t>
          </a:r>
        </a:p>
        <a:p>
          <a:pPr marL="114300" lvl="1" indent="-114300" algn="l" defTabSz="666750">
            <a:lnSpc>
              <a:spcPct val="90000"/>
            </a:lnSpc>
            <a:spcBef>
              <a:spcPct val="0"/>
            </a:spcBef>
            <a:spcAft>
              <a:spcPct val="15000"/>
            </a:spcAft>
            <a:buChar char="•"/>
          </a:pPr>
          <a:r>
            <a:rPr lang="es-ES" sz="1500" kern="1200" dirty="0">
              <a:solidFill>
                <a:schemeClr val="tx1"/>
              </a:solidFill>
            </a:rPr>
            <a:t>Gestión de Seguimiento y control del reparto</a:t>
          </a:r>
          <a:endParaRPr lang="es-CO" sz="1500" kern="1200" dirty="0">
            <a:solidFill>
              <a:schemeClr val="tx1"/>
            </a:solidFill>
          </a:endParaRPr>
        </a:p>
        <a:p>
          <a:pPr marL="114300" lvl="1" indent="-114300" algn="l" defTabSz="666750">
            <a:lnSpc>
              <a:spcPct val="90000"/>
            </a:lnSpc>
            <a:spcBef>
              <a:spcPct val="0"/>
            </a:spcBef>
            <a:spcAft>
              <a:spcPct val="15000"/>
            </a:spcAft>
            <a:buChar char="•"/>
          </a:pPr>
          <a:endParaRPr lang="es-CO" sz="1500" kern="1200" dirty="0">
            <a:solidFill>
              <a:schemeClr val="tx1"/>
            </a:solidFill>
          </a:endParaRPr>
        </a:p>
      </dsp:txBody>
      <dsp:txXfrm>
        <a:off x="3702123" y="1553044"/>
        <a:ext cx="2219925" cy="3590623"/>
      </dsp:txXfrm>
    </dsp:sp>
    <dsp:sp modelId="{4CAED5E4-92ED-4688-9676-BB8C91286F47}">
      <dsp:nvSpPr>
        <dsp:cNvPr id="0" name=""/>
        <dsp:cNvSpPr/>
      </dsp:nvSpPr>
      <dsp:spPr>
        <a:xfrm rot="103998">
          <a:off x="5888425" y="486568"/>
          <a:ext cx="446416" cy="528887"/>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solidFill>
              <a:schemeClr val="tx1"/>
            </a:solidFill>
          </a:endParaRPr>
        </a:p>
      </dsp:txBody>
      <dsp:txXfrm>
        <a:off x="5888456" y="590320"/>
        <a:ext cx="312491" cy="317333"/>
      </dsp:txXfrm>
    </dsp:sp>
    <dsp:sp modelId="{481A7F78-F308-4EF2-AC74-FCD0FB96B58F}">
      <dsp:nvSpPr>
        <dsp:cNvPr id="0" name=""/>
        <dsp:cNvSpPr/>
      </dsp:nvSpPr>
      <dsp:spPr>
        <a:xfrm>
          <a:off x="6364787" y="0"/>
          <a:ext cx="2289866" cy="1507736"/>
        </a:xfrm>
        <a:prstGeom prst="roundRect">
          <a:avLst>
            <a:gd name="adj" fmla="val 10000"/>
          </a:avLst>
        </a:prstGeom>
        <a:blipFill>
          <a:blip xmlns:r="http://schemas.openxmlformats.org/officeDocument/2006/relationships" r:embed="rId3"/>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9ED008-00E5-4DB4-B725-467FA8547DD0}">
      <dsp:nvSpPr>
        <dsp:cNvPr id="0" name=""/>
        <dsp:cNvSpPr/>
      </dsp:nvSpPr>
      <dsp:spPr>
        <a:xfrm>
          <a:off x="6223732" y="1411280"/>
          <a:ext cx="2610012" cy="3805725"/>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O" sz="1500" b="1" kern="1200" dirty="0">
              <a:solidFill>
                <a:schemeClr val="tx1"/>
              </a:solidFill>
            </a:rPr>
            <a:t>Gestión de Servicios CSJPM</a:t>
          </a:r>
          <a:endParaRPr lang="es-CO" sz="1500" kern="1200" dirty="0">
            <a:solidFill>
              <a:schemeClr val="tx1"/>
            </a:solidFill>
          </a:endParaRPr>
        </a:p>
        <a:p>
          <a:pPr marL="114300" lvl="1" indent="-114300" algn="l" defTabSz="666750">
            <a:lnSpc>
              <a:spcPct val="90000"/>
            </a:lnSpc>
            <a:spcBef>
              <a:spcPct val="0"/>
            </a:spcBef>
            <a:spcAft>
              <a:spcPct val="15000"/>
            </a:spcAft>
            <a:buChar char="•"/>
          </a:pPr>
          <a:r>
            <a:rPr lang="es-CO" sz="1500" kern="1200" dirty="0">
              <a:solidFill>
                <a:schemeClr val="tx1"/>
              </a:solidFill>
            </a:rPr>
            <a:t>Notificaciones y </a:t>
          </a:r>
          <a:r>
            <a:rPr lang="es-CO" sz="1500" kern="1200" dirty="0" err="1">
              <a:solidFill>
                <a:schemeClr val="tx1"/>
              </a:solidFill>
            </a:rPr>
            <a:t>Citaduría</a:t>
          </a:r>
          <a:endParaRPr lang="es-CO" sz="1500" kern="1200" dirty="0">
            <a:solidFill>
              <a:schemeClr val="tx1"/>
            </a:solidFill>
          </a:endParaRPr>
        </a:p>
        <a:p>
          <a:pPr marL="114300" lvl="1" indent="-114300" algn="l" defTabSz="666750">
            <a:lnSpc>
              <a:spcPct val="90000"/>
            </a:lnSpc>
            <a:spcBef>
              <a:spcPct val="0"/>
            </a:spcBef>
            <a:spcAft>
              <a:spcPct val="15000"/>
            </a:spcAft>
            <a:buChar char="•"/>
          </a:pPr>
          <a:r>
            <a:rPr lang="es-CO" sz="1500" kern="1200" dirty="0">
              <a:solidFill>
                <a:schemeClr val="tx1"/>
              </a:solidFill>
            </a:rPr>
            <a:t>Programación  de Audiencias.</a:t>
          </a:r>
        </a:p>
        <a:p>
          <a:pPr marL="114300" lvl="1" indent="-114300" algn="l" defTabSz="666750">
            <a:lnSpc>
              <a:spcPct val="90000"/>
            </a:lnSpc>
            <a:spcBef>
              <a:spcPct val="0"/>
            </a:spcBef>
            <a:spcAft>
              <a:spcPct val="15000"/>
            </a:spcAft>
            <a:buChar char="•"/>
          </a:pPr>
          <a:r>
            <a:rPr lang="es-CO" sz="1500" kern="1200" dirty="0">
              <a:solidFill>
                <a:schemeClr val="tx1"/>
              </a:solidFill>
            </a:rPr>
            <a:t>Conexión Virtual de Audiencias</a:t>
          </a:r>
        </a:p>
        <a:p>
          <a:pPr marL="114300" lvl="1" indent="-114300" algn="l" defTabSz="666750">
            <a:lnSpc>
              <a:spcPct val="90000"/>
            </a:lnSpc>
            <a:spcBef>
              <a:spcPct val="0"/>
            </a:spcBef>
            <a:spcAft>
              <a:spcPct val="15000"/>
            </a:spcAft>
            <a:buChar char="•"/>
          </a:pPr>
          <a:r>
            <a:rPr lang="es-CO" sz="1500" kern="1200" dirty="0">
              <a:solidFill>
                <a:schemeClr val="tx1"/>
              </a:solidFill>
            </a:rPr>
            <a:t>Administración Salas de Audiencias.</a:t>
          </a:r>
        </a:p>
        <a:p>
          <a:pPr marL="114300" lvl="1" indent="-114300" algn="l" defTabSz="666750">
            <a:lnSpc>
              <a:spcPct val="90000"/>
            </a:lnSpc>
            <a:spcBef>
              <a:spcPct val="0"/>
            </a:spcBef>
            <a:spcAft>
              <a:spcPct val="15000"/>
            </a:spcAft>
            <a:buChar char="•"/>
          </a:pPr>
          <a:r>
            <a:rPr lang="es-CO" sz="1500" kern="1200" dirty="0">
              <a:solidFill>
                <a:schemeClr val="tx1"/>
              </a:solidFill>
            </a:rPr>
            <a:t>Administración de Archivo Tecnologico</a:t>
          </a:r>
        </a:p>
        <a:p>
          <a:pPr marL="114300" lvl="1" indent="-114300" algn="l" defTabSz="666750">
            <a:lnSpc>
              <a:spcPct val="90000"/>
            </a:lnSpc>
            <a:spcBef>
              <a:spcPct val="0"/>
            </a:spcBef>
            <a:spcAft>
              <a:spcPct val="15000"/>
            </a:spcAft>
            <a:buChar char="•"/>
          </a:pPr>
          <a:r>
            <a:rPr lang="es-CO" sz="1500" kern="1200" dirty="0">
              <a:solidFill>
                <a:schemeClr val="tx1"/>
              </a:solidFill>
            </a:rPr>
            <a:t>Gestión de Depósitos Judiciales</a:t>
          </a:r>
        </a:p>
        <a:p>
          <a:pPr marL="114300" lvl="1" indent="-114300" algn="l" defTabSz="666750">
            <a:lnSpc>
              <a:spcPct val="90000"/>
            </a:lnSpc>
            <a:spcBef>
              <a:spcPct val="0"/>
            </a:spcBef>
            <a:spcAft>
              <a:spcPct val="15000"/>
            </a:spcAft>
            <a:buChar char="•"/>
          </a:pPr>
          <a:r>
            <a:rPr lang="es-CO" sz="1500" kern="1200" dirty="0">
              <a:solidFill>
                <a:schemeClr val="tx1"/>
              </a:solidFill>
            </a:rPr>
            <a:t>Envío de Procesos a los Juzgados de Ejecución de Penas</a:t>
          </a:r>
        </a:p>
        <a:p>
          <a:pPr marL="114300" lvl="1" indent="-114300" algn="l" defTabSz="666750">
            <a:lnSpc>
              <a:spcPct val="90000"/>
            </a:lnSpc>
            <a:spcBef>
              <a:spcPct val="0"/>
            </a:spcBef>
            <a:spcAft>
              <a:spcPct val="15000"/>
            </a:spcAft>
            <a:buChar char="•"/>
          </a:pPr>
          <a:r>
            <a:rPr lang="es-CO" sz="1500" kern="1200" dirty="0">
              <a:solidFill>
                <a:schemeClr val="tx1"/>
              </a:solidFill>
            </a:rPr>
            <a:t>Archivo de Procesos</a:t>
          </a:r>
        </a:p>
        <a:p>
          <a:pPr marL="114300" lvl="1" indent="-114300" algn="l" defTabSz="666750">
            <a:lnSpc>
              <a:spcPct val="90000"/>
            </a:lnSpc>
            <a:spcBef>
              <a:spcPct val="0"/>
            </a:spcBef>
            <a:spcAft>
              <a:spcPct val="15000"/>
            </a:spcAft>
            <a:buChar char="•"/>
          </a:pPr>
          <a:endParaRPr lang="es-CO" sz="1500" kern="1200" dirty="0">
            <a:solidFill>
              <a:schemeClr val="tx1"/>
            </a:solidFill>
          </a:endParaRPr>
        </a:p>
        <a:p>
          <a:pPr marL="114300" lvl="1" indent="-114300" algn="l" defTabSz="666750">
            <a:lnSpc>
              <a:spcPct val="90000"/>
            </a:lnSpc>
            <a:spcBef>
              <a:spcPct val="0"/>
            </a:spcBef>
            <a:spcAft>
              <a:spcPct val="15000"/>
            </a:spcAft>
            <a:buChar char="•"/>
          </a:pPr>
          <a:endParaRPr lang="es-CO" sz="1500" kern="1200" dirty="0">
            <a:solidFill>
              <a:schemeClr val="tx1"/>
            </a:solidFill>
          </a:endParaRPr>
        </a:p>
      </dsp:txBody>
      <dsp:txXfrm>
        <a:off x="6300177" y="1487725"/>
        <a:ext cx="2457122" cy="3652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613F7-8DF8-405F-9D85-EE91DBC2D594}">
      <dsp:nvSpPr>
        <dsp:cNvPr id="0" name=""/>
        <dsp:cNvSpPr/>
      </dsp:nvSpPr>
      <dsp:spPr>
        <a:xfrm>
          <a:off x="186087" y="560764"/>
          <a:ext cx="9865875" cy="89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es-ES" sz="2500" kern="1200"/>
            <a:t>Las responsabilidades del profesional a cargo de la Coordinación del CSCPM con el personal a su cargo son las siguientes:</a:t>
          </a:r>
          <a:endParaRPr lang="es-CO" sz="2500" kern="1200"/>
        </a:p>
      </dsp:txBody>
      <dsp:txXfrm>
        <a:off x="186087" y="560764"/>
        <a:ext cx="9865875" cy="896897"/>
      </dsp:txXfrm>
    </dsp:sp>
    <dsp:sp modelId="{2165EEDF-418B-4105-8314-F205E4CB10A1}">
      <dsp:nvSpPr>
        <dsp:cNvPr id="0" name=""/>
        <dsp:cNvSpPr/>
      </dsp:nvSpPr>
      <dsp:spPr>
        <a:xfrm>
          <a:off x="217588" y="1457662"/>
          <a:ext cx="2245612" cy="2998331"/>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29306-336A-4EDC-8F84-648F5A316FDE}">
      <dsp:nvSpPr>
        <dsp:cNvPr id="0" name=""/>
        <dsp:cNvSpPr/>
      </dsp:nvSpPr>
      <dsp:spPr>
        <a:xfrm>
          <a:off x="1604292" y="1457662"/>
          <a:ext cx="2245612" cy="2998331"/>
        </a:xfrm>
        <a:prstGeom prst="chevron">
          <a:avLst>
            <a:gd name="adj" fmla="val 70610"/>
          </a:avLst>
        </a:prstGeom>
        <a:solidFill>
          <a:schemeClr val="accent4">
            <a:hueOff val="1732615"/>
            <a:satOff val="-7995"/>
            <a:lumOff val="294"/>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ABA7E-E75D-4BB9-BBDE-18EC4B8B085B}">
      <dsp:nvSpPr>
        <dsp:cNvPr id="0" name=""/>
        <dsp:cNvSpPr/>
      </dsp:nvSpPr>
      <dsp:spPr>
        <a:xfrm>
          <a:off x="2992092" y="1457662"/>
          <a:ext cx="2245612" cy="2998331"/>
        </a:xfrm>
        <a:prstGeom prst="chevron">
          <a:avLst>
            <a:gd name="adj" fmla="val 7061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9585F-A610-4699-B50D-8908832D415F}">
      <dsp:nvSpPr>
        <dsp:cNvPr id="0" name=""/>
        <dsp:cNvSpPr/>
      </dsp:nvSpPr>
      <dsp:spPr>
        <a:xfrm>
          <a:off x="4378795" y="1457662"/>
          <a:ext cx="2245612" cy="2998331"/>
        </a:xfrm>
        <a:prstGeom prst="chevron">
          <a:avLst>
            <a:gd name="adj" fmla="val 7061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CABBF-17A9-4C0C-A744-1D09DBD9CDF2}">
      <dsp:nvSpPr>
        <dsp:cNvPr id="0" name=""/>
        <dsp:cNvSpPr/>
      </dsp:nvSpPr>
      <dsp:spPr>
        <a:xfrm>
          <a:off x="5766595" y="1457662"/>
          <a:ext cx="2245612" cy="2998331"/>
        </a:xfrm>
        <a:prstGeom prst="chevron">
          <a:avLst>
            <a:gd name="adj" fmla="val 7061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CE16E-4439-4D20-9728-4794F3896751}">
      <dsp:nvSpPr>
        <dsp:cNvPr id="0" name=""/>
        <dsp:cNvSpPr/>
      </dsp:nvSpPr>
      <dsp:spPr>
        <a:xfrm>
          <a:off x="7153299" y="1457662"/>
          <a:ext cx="2245612" cy="2998331"/>
        </a:xfrm>
        <a:prstGeom prst="chevron">
          <a:avLst>
            <a:gd name="adj" fmla="val 70610"/>
          </a:avLst>
        </a:prstGeom>
        <a:solidFill>
          <a:schemeClr val="accent4">
            <a:hueOff val="8663077"/>
            <a:satOff val="-39973"/>
            <a:lumOff val="1471"/>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54E3C-6EBD-442E-A200-9D0AFD56B6C2}">
      <dsp:nvSpPr>
        <dsp:cNvPr id="0" name=""/>
        <dsp:cNvSpPr/>
      </dsp:nvSpPr>
      <dsp:spPr>
        <a:xfrm>
          <a:off x="8541099" y="1457662"/>
          <a:ext cx="2245612" cy="2998331"/>
        </a:xfrm>
        <a:prstGeom prst="chevron">
          <a:avLst>
            <a:gd name="adj" fmla="val 7061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1E165-901E-4D67-B852-1DF0AE57822E}">
      <dsp:nvSpPr>
        <dsp:cNvPr id="0" name=""/>
        <dsp:cNvSpPr/>
      </dsp:nvSpPr>
      <dsp:spPr>
        <a:xfrm>
          <a:off x="186087" y="1699038"/>
          <a:ext cx="9994132" cy="251557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s-ES" sz="1500" kern="1200" dirty="0"/>
            <a:t> - Conformar grupos de trabajo en cada una de las áreas funcionales, teniendo en cuenta su nivel de competencia, formación y       experiencia en las áreas del Centro de Servicios Judiciales de los Juzgados Penales. </a:t>
          </a:r>
        </a:p>
        <a:p>
          <a:pPr marL="0" lvl="0" indent="0" algn="l" defTabSz="666750">
            <a:lnSpc>
              <a:spcPct val="90000"/>
            </a:lnSpc>
            <a:spcBef>
              <a:spcPct val="0"/>
            </a:spcBef>
            <a:spcAft>
              <a:spcPct val="35000"/>
            </a:spcAft>
            <a:buFont typeface="Arial" panose="020B0604020202020204" pitchFamily="34" charset="0"/>
            <a:buNone/>
          </a:pPr>
          <a:r>
            <a:rPr lang="es-ES" sz="1500" kern="1200" dirty="0"/>
            <a:t>- Realizar la selección de personal en provisionalidad, verificar el cumplimiento de requisitos, custodiar sus hojas de vida y realizar los nombramientos. </a:t>
          </a:r>
          <a:endParaRPr lang="es-CO" sz="1500" kern="1200" dirty="0"/>
        </a:p>
        <a:p>
          <a:pPr marL="0" lvl="0" indent="0" algn="l" defTabSz="666750">
            <a:lnSpc>
              <a:spcPct val="90000"/>
            </a:lnSpc>
            <a:spcBef>
              <a:spcPct val="0"/>
            </a:spcBef>
            <a:spcAft>
              <a:spcPct val="35000"/>
            </a:spcAft>
            <a:buFont typeface="Arial" panose="020B0604020202020204" pitchFamily="34" charset="0"/>
            <a:buNone/>
          </a:pPr>
          <a:r>
            <a:rPr lang="es-ES" sz="1500" kern="1200" dirty="0"/>
            <a:t>- Realizar la rotación del personal adscrito al centro de servicios.</a:t>
          </a:r>
          <a:endParaRPr lang="es-CO" sz="1500" kern="1200" dirty="0"/>
        </a:p>
        <a:p>
          <a:pPr marL="0" lvl="0" indent="0" algn="l" defTabSz="666750">
            <a:lnSpc>
              <a:spcPct val="90000"/>
            </a:lnSpc>
            <a:spcBef>
              <a:spcPct val="0"/>
            </a:spcBef>
            <a:spcAft>
              <a:spcPct val="35000"/>
            </a:spcAft>
            <a:buFont typeface="Arial" panose="020B0604020202020204" pitchFamily="34" charset="0"/>
            <a:buNone/>
          </a:pPr>
          <a:r>
            <a:rPr lang="es-ES" sz="1500" kern="1200" dirty="0"/>
            <a:t>- Capacitar el personal nuevo o al que se le asigne una nueva función en acompañamiento de los empleados del Centro de Servicios con experiencia. </a:t>
          </a:r>
          <a:endParaRPr lang="es-CO" sz="1500" kern="1200" dirty="0"/>
        </a:p>
        <a:p>
          <a:pPr marL="0" lvl="0" indent="0" algn="l" defTabSz="666750">
            <a:lnSpc>
              <a:spcPct val="90000"/>
            </a:lnSpc>
            <a:spcBef>
              <a:spcPct val="0"/>
            </a:spcBef>
            <a:spcAft>
              <a:spcPct val="35000"/>
            </a:spcAft>
            <a:buFont typeface="Arial" panose="020B0604020202020204" pitchFamily="34" charset="0"/>
            <a:buNone/>
          </a:pPr>
          <a:r>
            <a:rPr lang="es-ES" sz="1500" kern="1200" dirty="0"/>
            <a:t>- Crear, fortalecer y desarrollar comportamientos saludables que estimulen un buen ambiente laboral.</a:t>
          </a:r>
          <a:endParaRPr lang="es-CO" sz="1500" kern="1200" dirty="0"/>
        </a:p>
        <a:p>
          <a:pPr marL="0" lvl="0" indent="0" algn="l" defTabSz="666750">
            <a:lnSpc>
              <a:spcPct val="90000"/>
            </a:lnSpc>
            <a:spcBef>
              <a:spcPct val="0"/>
            </a:spcBef>
            <a:spcAft>
              <a:spcPct val="35000"/>
            </a:spcAft>
            <a:buFont typeface="Arial" panose="020B0604020202020204" pitchFamily="34" charset="0"/>
            <a:buNone/>
          </a:pPr>
          <a:r>
            <a:rPr lang="es-ES" sz="1500" kern="1200" dirty="0"/>
            <a:t>- Calificación y seguimiento de la planta de personal adscrita al Centro de Servicios Judiciales de los Juzgados Penales.</a:t>
          </a:r>
          <a:endParaRPr lang="es-CO" sz="1500" kern="1200" dirty="0"/>
        </a:p>
      </dsp:txBody>
      <dsp:txXfrm>
        <a:off x="186087" y="1699038"/>
        <a:ext cx="9994132" cy="25155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2F0-479A-496F-8A16-D093D401A77A}">
      <dsp:nvSpPr>
        <dsp:cNvPr id="0" name=""/>
        <dsp:cNvSpPr/>
      </dsp:nvSpPr>
      <dsp:spPr>
        <a:xfrm>
          <a:off x="0" y="4950"/>
          <a:ext cx="12192000" cy="861120"/>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t>Sistema Integrado de Gestión de la Calidad SIGCMA</a:t>
          </a:r>
          <a:endParaRPr lang="es-CO" sz="2200" b="1" kern="1200" dirty="0"/>
        </a:p>
      </dsp:txBody>
      <dsp:txXfrm>
        <a:off x="42036" y="46986"/>
        <a:ext cx="12107928" cy="7770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36D54-3DF7-4E33-AC1F-6728A9B0E703}">
      <dsp:nvSpPr>
        <dsp:cNvPr id="0" name=""/>
        <dsp:cNvSpPr/>
      </dsp:nvSpPr>
      <dsp:spPr>
        <a:xfrm>
          <a:off x="0" y="11448"/>
          <a:ext cx="12191999" cy="719549"/>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a:t>Direccionamiento Estratégico</a:t>
          </a:r>
          <a:endParaRPr lang="es-CO" sz="3000" kern="1200" dirty="0"/>
        </a:p>
      </dsp:txBody>
      <dsp:txXfrm>
        <a:off x="35125" y="46573"/>
        <a:ext cx="12121749" cy="6492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36D54-3DF7-4E33-AC1F-6728A9B0E703}">
      <dsp:nvSpPr>
        <dsp:cNvPr id="0" name=""/>
        <dsp:cNvSpPr/>
      </dsp:nvSpPr>
      <dsp:spPr>
        <a:xfrm>
          <a:off x="0" y="11448"/>
          <a:ext cx="12191999" cy="719549"/>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a:t>Direccionamiento Estratégico</a:t>
          </a:r>
          <a:endParaRPr lang="es-CO" sz="3000" kern="1200" dirty="0"/>
        </a:p>
      </dsp:txBody>
      <dsp:txXfrm>
        <a:off x="35125" y="46573"/>
        <a:ext cx="12121749"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DA05C-D280-4C5A-A216-76349F646CCF}" type="datetimeFigureOut">
              <a:rPr lang="es-CO" smtClean="0"/>
              <a:t>10/08/2021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988A5-512A-45A8-92C9-2840B6B2DC7F}" type="slidenum">
              <a:rPr lang="es-CO" smtClean="0"/>
              <a:t>‹Nº›</a:t>
            </a:fld>
            <a:endParaRPr lang="es-CO"/>
          </a:p>
        </p:txBody>
      </p:sp>
    </p:spTree>
    <p:extLst>
      <p:ext uri="{BB962C8B-B14F-4D97-AF65-F5344CB8AC3E}">
        <p14:creationId xmlns:p14="http://schemas.microsoft.com/office/powerpoint/2010/main" val="308965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A8C5F3-8666-4553-8809-E42B7F8DE108}" type="slidenum">
              <a:rPr lang="es-CO" smtClean="0"/>
              <a:t>23</a:t>
            </a:fld>
            <a:endParaRPr lang="es-CO" dirty="0"/>
          </a:p>
        </p:txBody>
      </p:sp>
    </p:spTree>
    <p:extLst>
      <p:ext uri="{BB962C8B-B14F-4D97-AF65-F5344CB8AC3E}">
        <p14:creationId xmlns:p14="http://schemas.microsoft.com/office/powerpoint/2010/main" val="198204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75FDF35E-3B59-4E80-9505-B36620D6F63C}" type="datetimeFigureOut">
              <a:rPr lang="es-CO" smtClean="0"/>
              <a:t>10/08/2021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239281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5FDF35E-3B59-4E80-9505-B36620D6F63C}" type="datetimeFigureOut">
              <a:rPr lang="es-CO" smtClean="0"/>
              <a:t>10/08/2021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233564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5FDF35E-3B59-4E80-9505-B36620D6F63C}" type="datetimeFigureOut">
              <a:rPr lang="es-CO" smtClean="0"/>
              <a:t>10/08/2021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312869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5FDF35E-3B59-4E80-9505-B36620D6F63C}" type="datetimeFigureOut">
              <a:rPr lang="es-CO" smtClean="0"/>
              <a:t>10/08/2021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216212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5FDF35E-3B59-4E80-9505-B36620D6F63C}" type="datetimeFigureOut">
              <a:rPr lang="es-CO" smtClean="0"/>
              <a:t>10/08/2021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376441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75FDF35E-3B59-4E80-9505-B36620D6F63C}" type="datetimeFigureOut">
              <a:rPr lang="es-CO" smtClean="0"/>
              <a:t>10/08/2021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20378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75FDF35E-3B59-4E80-9505-B36620D6F63C}" type="datetimeFigureOut">
              <a:rPr lang="es-CO" smtClean="0"/>
              <a:t>10/08/2021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84012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75FDF35E-3B59-4E80-9505-B36620D6F63C}" type="datetimeFigureOut">
              <a:rPr lang="es-CO" smtClean="0"/>
              <a:t>10/08/2021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199529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5FDF35E-3B59-4E80-9505-B36620D6F63C}" type="datetimeFigureOut">
              <a:rPr lang="es-CO" smtClean="0"/>
              <a:t>10/08/2021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369085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5FDF35E-3B59-4E80-9505-B36620D6F63C}" type="datetimeFigureOut">
              <a:rPr lang="es-CO" smtClean="0"/>
              <a:t>10/08/2021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170003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5FDF35E-3B59-4E80-9505-B36620D6F63C}" type="datetimeFigureOut">
              <a:rPr lang="es-CO" smtClean="0"/>
              <a:t>10/08/2021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403184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DF35E-3B59-4E80-9505-B36620D6F63C}" type="datetimeFigureOut">
              <a:rPr lang="es-CO" smtClean="0"/>
              <a:t>10/08/2021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9FD2A-FD54-48F8-A050-D03181FFF853}" type="slidenum">
              <a:rPr lang="es-CO" smtClean="0"/>
              <a:t>‹Nº›</a:t>
            </a:fld>
            <a:endParaRPr lang="es-CO"/>
          </a:p>
        </p:txBody>
      </p:sp>
    </p:spTree>
    <p:extLst>
      <p:ext uri="{BB962C8B-B14F-4D97-AF65-F5344CB8AC3E}">
        <p14:creationId xmlns:p14="http://schemas.microsoft.com/office/powerpoint/2010/main" val="4192544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1.xml"/><Relationship Id="rId7" Type="http://schemas.openxmlformats.org/officeDocument/2006/relationships/image" Target="../media/image2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3.png"/><Relationship Id="rId18" Type="http://schemas.microsoft.com/office/2007/relationships/hdphoto" Target="../media/hdphoto4.wdp"/><Relationship Id="rId3" Type="http://schemas.openxmlformats.org/officeDocument/2006/relationships/diagramLayout" Target="../diagrams/layout12.xml"/><Relationship Id="rId7" Type="http://schemas.openxmlformats.org/officeDocument/2006/relationships/image" Target="../media/image21.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diagramData" Target="../diagrams/data12.xml"/><Relationship Id="rId16" Type="http://schemas.openxmlformats.org/officeDocument/2006/relationships/image" Target="../media/image36.png"/><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image" Target="../media/image31.png"/><Relationship Id="rId5" Type="http://schemas.openxmlformats.org/officeDocument/2006/relationships/diagramColors" Target="../diagrams/colors12.xml"/><Relationship Id="rId15" Type="http://schemas.openxmlformats.org/officeDocument/2006/relationships/image" Target="../media/image35.png"/><Relationship Id="rId10" Type="http://schemas.openxmlformats.org/officeDocument/2006/relationships/image" Target="../media/image30.jpeg"/><Relationship Id="rId4" Type="http://schemas.openxmlformats.org/officeDocument/2006/relationships/diagramQuickStyle" Target="../diagrams/quickStyle12.xml"/><Relationship Id="rId9" Type="http://schemas.openxmlformats.org/officeDocument/2006/relationships/image" Target="../media/image29.png"/><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1.png"/><Relationship Id="rId7"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1.png"/><Relationship Id="rId7" Type="http://schemas.openxmlformats.org/officeDocument/2006/relationships/diagramColors" Target="../diagrams/colors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5.emf"/><Relationship Id="rId18" Type="http://schemas.microsoft.com/office/2007/relationships/diagramDrawing" Target="../diagrams/drawing3.xml"/><Relationship Id="rId3" Type="http://schemas.openxmlformats.org/officeDocument/2006/relationships/diagramLayout" Target="../diagrams/layout1.xml"/><Relationship Id="rId21" Type="http://schemas.openxmlformats.org/officeDocument/2006/relationships/diagramQuickStyle" Target="../diagrams/quickStyle4.xml"/><Relationship Id="rId7" Type="http://schemas.openxmlformats.org/officeDocument/2006/relationships/diagramData" Target="../diagrams/data2.xml"/><Relationship Id="rId12" Type="http://schemas.openxmlformats.org/officeDocument/2006/relationships/image" Target="../media/image4.png"/><Relationship Id="rId17" Type="http://schemas.openxmlformats.org/officeDocument/2006/relationships/diagramColors" Target="../diagrams/colors3.xml"/><Relationship Id="rId2" Type="http://schemas.openxmlformats.org/officeDocument/2006/relationships/diagramData" Target="../diagrams/data1.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Colors" Target="../diagrams/colors2.xml"/><Relationship Id="rId19" Type="http://schemas.openxmlformats.org/officeDocument/2006/relationships/diagramData" Target="../diagrams/data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emf"/><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1.png"/><Relationship Id="rId4" Type="http://schemas.microsoft.com/office/2007/relationships/hdphoto" Target="../media/hdphoto6.wdp"/></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1.png"/><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image" Target="../media/image2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82091" y="4837927"/>
            <a:ext cx="8379229" cy="1077218"/>
          </a:xfrm>
          <a:prstGeom prst="rect">
            <a:avLst/>
          </a:prstGeom>
          <a:solidFill>
            <a:schemeClr val="accent6">
              <a:lumMod val="50000"/>
            </a:schemeClr>
          </a:solidFill>
        </p:spPr>
        <p:txBody>
          <a:bodyPr wrap="square" rtlCol="0">
            <a:spAutoFit/>
          </a:bodyPr>
          <a:lstStyle/>
          <a:p>
            <a:pPr algn="ctr"/>
            <a:r>
              <a:rPr lang="es-CO" sz="3200" b="1" dirty="0">
                <a:solidFill>
                  <a:schemeClr val="bg1"/>
                </a:solidFill>
                <a:latin typeface="Arial" panose="020B0604020202020204" pitchFamily="34" charset="0"/>
                <a:ea typeface="Verdana" panose="020B0604030504040204" pitchFamily="34" charset="0"/>
                <a:cs typeface="Arial" panose="020B0604020202020204" pitchFamily="34" charset="0"/>
              </a:rPr>
              <a:t>Centro de Servicios Judiciales de los Juzgados Penales de Manizales</a:t>
            </a:r>
          </a:p>
        </p:txBody>
      </p:sp>
      <p:sp>
        <p:nvSpPr>
          <p:cNvPr id="13" name="Rectángulo 12"/>
          <p:cNvSpPr/>
          <p:nvPr/>
        </p:nvSpPr>
        <p:spPr>
          <a:xfrm>
            <a:off x="2182091" y="1435298"/>
            <a:ext cx="8379230" cy="584775"/>
          </a:xfrm>
          <a:prstGeom prst="rect">
            <a:avLst/>
          </a:prstGeom>
          <a:solidFill>
            <a:schemeClr val="accent6">
              <a:lumMod val="50000"/>
            </a:schemeClr>
          </a:solidFill>
        </p:spPr>
        <p:txBody>
          <a:bodyPr wrap="square" lIns="91440" tIns="45720" rIns="91440" bIns="45720">
            <a:spAutoFit/>
          </a:bodyPr>
          <a:lstStyle/>
          <a:p>
            <a:pPr algn="ctr"/>
            <a:r>
              <a:rPr lang="es-ES" sz="3200" b="1" cap="none" spc="0" dirty="0">
                <a:ln w="0">
                  <a:noFill/>
                </a:ln>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Informe de Gestión Año 2020</a:t>
            </a:r>
          </a:p>
        </p:txBody>
      </p:sp>
      <p:pic>
        <p:nvPicPr>
          <p:cNvPr id="3" name="Imagen 2"/>
          <p:cNvPicPr>
            <a:picLocks noChangeAspect="1"/>
          </p:cNvPicPr>
          <p:nvPr/>
        </p:nvPicPr>
        <p:blipFill>
          <a:blip r:embed="rId2"/>
          <a:stretch>
            <a:fillRect/>
          </a:stretch>
        </p:blipFill>
        <p:spPr>
          <a:xfrm>
            <a:off x="7832423" y="364465"/>
            <a:ext cx="3509009" cy="1000839"/>
          </a:xfrm>
          <a:prstGeom prst="rect">
            <a:avLst/>
          </a:prstGeom>
        </p:spPr>
      </p:pic>
      <p:pic>
        <p:nvPicPr>
          <p:cNvPr id="6" name="Imagen 5"/>
          <p:cNvPicPr>
            <a:picLocks noChangeAspect="1"/>
          </p:cNvPicPr>
          <p:nvPr/>
        </p:nvPicPr>
        <p:blipFill>
          <a:blip r:embed="rId3"/>
          <a:stretch>
            <a:fillRect/>
          </a:stretch>
        </p:blipFill>
        <p:spPr>
          <a:xfrm>
            <a:off x="862041" y="233189"/>
            <a:ext cx="3910584" cy="1269492"/>
          </a:xfrm>
          <a:prstGeom prst="rect">
            <a:avLst/>
          </a:prstGeom>
        </p:spPr>
      </p:pic>
      <p:pic>
        <p:nvPicPr>
          <p:cNvPr id="2" name="Imagen 1">
            <a:extLst>
              <a:ext uri="{FF2B5EF4-FFF2-40B4-BE49-F238E27FC236}">
                <a16:creationId xmlns:a16="http://schemas.microsoft.com/office/drawing/2014/main" id="{EE509E20-307D-49DF-A91D-1710EBEC2CA1}"/>
              </a:ext>
            </a:extLst>
          </p:cNvPr>
          <p:cNvPicPr>
            <a:picLocks noChangeAspect="1"/>
          </p:cNvPicPr>
          <p:nvPr/>
        </p:nvPicPr>
        <p:blipFill>
          <a:blip r:embed="rId4"/>
          <a:stretch>
            <a:fillRect/>
          </a:stretch>
        </p:blipFill>
        <p:spPr>
          <a:xfrm>
            <a:off x="3680058" y="2513590"/>
            <a:ext cx="4831884" cy="2023106"/>
          </a:xfrm>
          <a:prstGeom prst="rect">
            <a:avLst/>
          </a:prstGeom>
        </p:spPr>
      </p:pic>
    </p:spTree>
    <p:extLst>
      <p:ext uri="{BB962C8B-B14F-4D97-AF65-F5344CB8AC3E}">
        <p14:creationId xmlns:p14="http://schemas.microsoft.com/office/powerpoint/2010/main" val="843479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B05E934-365D-4864-9B25-8C6BFAFE80DB}"/>
              </a:ext>
            </a:extLst>
          </p:cNvPr>
          <p:cNvGraphicFramePr/>
          <p:nvPr>
            <p:extLst>
              <p:ext uri="{D42A27DB-BD31-4B8C-83A1-F6EECF244321}">
                <p14:modId xmlns:p14="http://schemas.microsoft.com/office/powerpoint/2010/main" val="2717850856"/>
              </p:ext>
            </p:extLst>
          </p:nvPr>
        </p:nvGraphicFramePr>
        <p:xfrm>
          <a:off x="0" y="-4952"/>
          <a:ext cx="12191999" cy="742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3788540" y="1524406"/>
            <a:ext cx="7716416" cy="3693319"/>
          </a:xfrm>
          <a:prstGeom prst="rect">
            <a:avLst/>
          </a:prstGeom>
          <a:solidFill>
            <a:schemeClr val="accent4">
              <a:lumMod val="60000"/>
              <a:lumOff val="40000"/>
            </a:schemeClr>
          </a:solidFill>
        </p:spPr>
        <p:txBody>
          <a:bodyPr wrap="square" rtlCol="0">
            <a:spAutoFit/>
          </a:bodyPr>
          <a:lstStyle/>
          <a:p>
            <a:pPr algn="just"/>
            <a:r>
              <a:rPr lang="es-CO" dirty="0">
                <a:latin typeface="Arial" panose="020B0604020202020204" pitchFamily="34" charset="0"/>
                <a:cs typeface="Arial" panose="020B0604020202020204" pitchFamily="34" charset="0"/>
              </a:rPr>
              <a:t>Brindar, garantizar y satisfacer la atención de los usuarios de la administración de Justicia y partes interesadas en los trámites que se derivan del soporte administrativo a los Juzgados adscritos al Sistema Penal Acusatorio de Manizales, a partir de la prestación de un servicio ágil, moderno, eficiente, eficaz, oportuno, transparente e imparcial, mediante la aplicación de los principios de administración de justicia y aplicación de mecanismos alternativos y respeto de los derechos de los ciudadanos, que contribuya en la resolución oportuna de los conflictos de los usuarios de justicia, aprovechando las competencias de los servidores judiciales, la estandarización de servicios y procesos, las nuevas tecnologías de la  información y el mejoramiento continuo del sistema de gestión de calidad. </a:t>
            </a:r>
          </a:p>
          <a:p>
            <a:pPr algn="just"/>
            <a:endParaRPr lang="es-CO" dirty="0">
              <a:latin typeface="Arial" panose="020B0604020202020204" pitchFamily="34" charset="0"/>
              <a:cs typeface="Arial" panose="020B0604020202020204" pitchFamily="34" charset="0"/>
            </a:endParaRPr>
          </a:p>
        </p:txBody>
      </p:sp>
      <p:pic>
        <p:nvPicPr>
          <p:cNvPr id="16" name="Imagen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2136"/>
            <a:ext cx="2586744" cy="738690"/>
          </a:xfrm>
          <a:prstGeom prst="rect">
            <a:avLst/>
          </a:prstGeom>
          <a:solidFill>
            <a:schemeClr val="bg1"/>
          </a:solidFill>
        </p:spPr>
      </p:pic>
      <p:pic>
        <p:nvPicPr>
          <p:cNvPr id="1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70213" y="-1194"/>
            <a:ext cx="2421787" cy="738690"/>
          </a:xfrm>
          <a:prstGeom prst="rect">
            <a:avLst/>
          </a:prstGeom>
          <a:solidFill>
            <a:schemeClr val="accent1">
              <a:lumMod val="20000"/>
              <a:lumOff val="80000"/>
            </a:schemeClr>
          </a:solidFill>
          <a:ln>
            <a:noFill/>
          </a:ln>
          <a:extLst/>
        </p:spPr>
      </p:pic>
      <p:cxnSp>
        <p:nvCxnSpPr>
          <p:cNvPr id="12" name="Conector angular 15">
            <a:extLst>
              <a:ext uri="{FF2B5EF4-FFF2-40B4-BE49-F238E27FC236}">
                <a16:creationId xmlns:a16="http://schemas.microsoft.com/office/drawing/2014/main" id="{6D6857C8-A810-4C51-BA0C-4181824A3CCD}"/>
              </a:ext>
            </a:extLst>
          </p:cNvPr>
          <p:cNvCxnSpPr/>
          <p:nvPr/>
        </p:nvCxnSpPr>
        <p:spPr>
          <a:xfrm>
            <a:off x="785098" y="2309839"/>
            <a:ext cx="2588857" cy="1660790"/>
          </a:xfrm>
          <a:prstGeom prst="bentConnector3">
            <a:avLst/>
          </a:prstGeom>
          <a:ln w="22225"/>
        </p:spPr>
        <p:style>
          <a:lnRef idx="3">
            <a:schemeClr val="accent5"/>
          </a:lnRef>
          <a:fillRef idx="0">
            <a:schemeClr val="accent5"/>
          </a:fillRef>
          <a:effectRef idx="2">
            <a:schemeClr val="accent5"/>
          </a:effectRef>
          <a:fontRef idx="minor">
            <a:schemeClr val="tx1"/>
          </a:fontRef>
        </p:style>
      </p:cxnSp>
      <p:cxnSp>
        <p:nvCxnSpPr>
          <p:cNvPr id="13" name="Conector angular 51">
            <a:extLst>
              <a:ext uri="{FF2B5EF4-FFF2-40B4-BE49-F238E27FC236}">
                <a16:creationId xmlns:a16="http://schemas.microsoft.com/office/drawing/2014/main" id="{65A96953-F329-4693-A89D-2A3256E1F7D3}"/>
              </a:ext>
            </a:extLst>
          </p:cNvPr>
          <p:cNvCxnSpPr/>
          <p:nvPr/>
        </p:nvCxnSpPr>
        <p:spPr>
          <a:xfrm>
            <a:off x="1331499" y="2463727"/>
            <a:ext cx="1957408" cy="1814679"/>
          </a:xfrm>
          <a:prstGeom prst="bentConnector3">
            <a:avLst/>
          </a:prstGeom>
          <a:ln w="22225">
            <a:solidFill>
              <a:srgbClr val="122F3B"/>
            </a:solidFill>
          </a:ln>
        </p:spPr>
        <p:style>
          <a:lnRef idx="3">
            <a:schemeClr val="accent5"/>
          </a:lnRef>
          <a:fillRef idx="0">
            <a:schemeClr val="accent5"/>
          </a:fillRef>
          <a:effectRef idx="2">
            <a:schemeClr val="accent5"/>
          </a:effectRef>
          <a:fontRef idx="minor">
            <a:schemeClr val="tx1"/>
          </a:fontRef>
        </p:style>
      </p:cxnSp>
      <p:cxnSp>
        <p:nvCxnSpPr>
          <p:cNvPr id="14" name="Conector angular 52">
            <a:extLst>
              <a:ext uri="{FF2B5EF4-FFF2-40B4-BE49-F238E27FC236}">
                <a16:creationId xmlns:a16="http://schemas.microsoft.com/office/drawing/2014/main" id="{074FD2D7-B808-435A-A287-A9CE55532E77}"/>
              </a:ext>
            </a:extLst>
          </p:cNvPr>
          <p:cNvCxnSpPr/>
          <p:nvPr/>
        </p:nvCxnSpPr>
        <p:spPr>
          <a:xfrm>
            <a:off x="1419011" y="2617616"/>
            <a:ext cx="1559031" cy="1196053"/>
          </a:xfrm>
          <a:prstGeom prst="bentConnector3">
            <a:avLst/>
          </a:prstGeom>
          <a:ln w="22225">
            <a:solidFill>
              <a:srgbClr val="C00000"/>
            </a:solidFill>
          </a:ln>
        </p:spPr>
        <p:style>
          <a:lnRef idx="3">
            <a:schemeClr val="accent5"/>
          </a:lnRef>
          <a:fillRef idx="0">
            <a:schemeClr val="accent5"/>
          </a:fillRef>
          <a:effectRef idx="2">
            <a:schemeClr val="accent5"/>
          </a:effectRef>
          <a:fontRef idx="minor">
            <a:schemeClr val="tx1"/>
          </a:fontRef>
        </p:style>
      </p:cxnSp>
      <p:sp>
        <p:nvSpPr>
          <p:cNvPr id="18" name="Proceso alternativo 13">
            <a:extLst>
              <a:ext uri="{FF2B5EF4-FFF2-40B4-BE49-F238E27FC236}">
                <a16:creationId xmlns:a16="http://schemas.microsoft.com/office/drawing/2014/main" id="{008061FB-1C90-46FB-A0AE-AB41A6EB166B}"/>
              </a:ext>
            </a:extLst>
          </p:cNvPr>
          <p:cNvSpPr/>
          <p:nvPr/>
        </p:nvSpPr>
        <p:spPr>
          <a:xfrm>
            <a:off x="687044" y="2918382"/>
            <a:ext cx="2411580" cy="585007"/>
          </a:xfrm>
          <a:prstGeom prst="flowChartAlternateProcess">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200" dirty="0">
                <a:solidFill>
                  <a:schemeClr val="bg1"/>
                </a:solidFill>
                <a:latin typeface="Arial" panose="020B0604020202020204" pitchFamily="34" charset="0"/>
                <a:cs typeface="Arial" panose="020B0604020202020204" pitchFamily="34" charset="0"/>
              </a:rPr>
              <a:t>MISIÓN</a:t>
            </a:r>
            <a:r>
              <a:rPr lang="es-419" dirty="0">
                <a:solidFill>
                  <a:schemeClr val="bg1"/>
                </a:solidFill>
                <a:latin typeface="Arial" panose="020B0604020202020204" pitchFamily="34" charset="0"/>
                <a:cs typeface="Arial" panose="020B0604020202020204" pitchFamily="34" charset="0"/>
              </a:rPr>
              <a:t> </a:t>
            </a:r>
            <a:endParaRPr lang="es-CO"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312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1D04EDC2-E299-445E-8DAE-91444DB6FEB2}"/>
              </a:ext>
            </a:extLst>
          </p:cNvPr>
          <p:cNvGraphicFramePr/>
          <p:nvPr>
            <p:extLst>
              <p:ext uri="{D42A27DB-BD31-4B8C-83A1-F6EECF244321}">
                <p14:modId xmlns:p14="http://schemas.microsoft.com/office/powerpoint/2010/main" val="1682855205"/>
              </p:ext>
            </p:extLst>
          </p:nvPr>
        </p:nvGraphicFramePr>
        <p:xfrm>
          <a:off x="0" y="-4952"/>
          <a:ext cx="12191999" cy="742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4483015" y="2369934"/>
            <a:ext cx="7012611" cy="2031325"/>
          </a:xfrm>
          <a:prstGeom prst="rect">
            <a:avLst/>
          </a:prstGeom>
          <a:solidFill>
            <a:schemeClr val="accent1">
              <a:lumMod val="60000"/>
              <a:lumOff val="40000"/>
            </a:schemeClr>
          </a:solidFill>
        </p:spPr>
        <p:txBody>
          <a:bodyPr wrap="square" rtlCol="0">
            <a:spAutoFit/>
          </a:bodyPr>
          <a:lstStyle/>
          <a:p>
            <a:pPr algn="just"/>
            <a:r>
              <a:rPr lang="es-CO" dirty="0">
                <a:latin typeface="Arial" panose="020B0604020202020204" pitchFamily="34" charset="0"/>
                <a:cs typeface="Arial" panose="020B0604020202020204" pitchFamily="34" charset="0"/>
              </a:rPr>
              <a:t>Ser modelo a nivel nacional en la especialidad del área penal, reconocida por su innovación en el uso de las Tics y su alto nivel eficiencia y eficacia en la administración de justicia. Ofreciendo un servicio de calidad en el trámite de solicitudes y peticiones de los usuarios internos y externos de la Rama Judicial, que aporte seguridad, confianza y satisfacción en el servicio y comprometido con una Justicia de Calidad y mejora continua.</a:t>
            </a:r>
          </a:p>
        </p:txBody>
      </p:sp>
      <p:pic>
        <p:nvPicPr>
          <p:cNvPr id="16" name="Imagen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10526"/>
            <a:ext cx="2586744" cy="715201"/>
          </a:xfrm>
          <a:prstGeom prst="rect">
            <a:avLst/>
          </a:prstGeom>
          <a:solidFill>
            <a:schemeClr val="bg1"/>
          </a:solidFill>
        </p:spPr>
      </p:pic>
      <p:pic>
        <p:nvPicPr>
          <p:cNvPr id="1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70213" y="-10526"/>
            <a:ext cx="2421787" cy="715201"/>
          </a:xfrm>
          <a:prstGeom prst="rect">
            <a:avLst/>
          </a:prstGeom>
          <a:solidFill>
            <a:schemeClr val="bg1"/>
          </a:solidFill>
          <a:ln>
            <a:noFill/>
          </a:ln>
          <a:extLst/>
        </p:spPr>
      </p:pic>
      <p:cxnSp>
        <p:nvCxnSpPr>
          <p:cNvPr id="12" name="Conector angular 15">
            <a:extLst>
              <a:ext uri="{FF2B5EF4-FFF2-40B4-BE49-F238E27FC236}">
                <a16:creationId xmlns:a16="http://schemas.microsoft.com/office/drawing/2014/main" id="{2583FB70-242D-443B-BC48-06D20ED13D7D}"/>
              </a:ext>
            </a:extLst>
          </p:cNvPr>
          <p:cNvCxnSpPr/>
          <p:nvPr/>
        </p:nvCxnSpPr>
        <p:spPr>
          <a:xfrm>
            <a:off x="878404" y="2439356"/>
            <a:ext cx="2588857" cy="1660790"/>
          </a:xfrm>
          <a:prstGeom prst="bentConnector3">
            <a:avLst/>
          </a:prstGeom>
          <a:ln w="22225"/>
        </p:spPr>
        <p:style>
          <a:lnRef idx="3">
            <a:schemeClr val="accent5"/>
          </a:lnRef>
          <a:fillRef idx="0">
            <a:schemeClr val="accent5"/>
          </a:fillRef>
          <a:effectRef idx="2">
            <a:schemeClr val="accent5"/>
          </a:effectRef>
          <a:fontRef idx="minor">
            <a:schemeClr val="tx1"/>
          </a:fontRef>
        </p:style>
      </p:cxnSp>
      <p:cxnSp>
        <p:nvCxnSpPr>
          <p:cNvPr id="13" name="Conector angular 51">
            <a:extLst>
              <a:ext uri="{FF2B5EF4-FFF2-40B4-BE49-F238E27FC236}">
                <a16:creationId xmlns:a16="http://schemas.microsoft.com/office/drawing/2014/main" id="{ECB54C3A-D9B7-452F-8B48-922E171DB174}"/>
              </a:ext>
            </a:extLst>
          </p:cNvPr>
          <p:cNvCxnSpPr/>
          <p:nvPr/>
        </p:nvCxnSpPr>
        <p:spPr>
          <a:xfrm>
            <a:off x="1424805" y="2593244"/>
            <a:ext cx="1957408" cy="1814679"/>
          </a:xfrm>
          <a:prstGeom prst="bentConnector3">
            <a:avLst/>
          </a:prstGeom>
          <a:ln w="22225">
            <a:solidFill>
              <a:srgbClr val="122F3B"/>
            </a:solidFill>
          </a:ln>
        </p:spPr>
        <p:style>
          <a:lnRef idx="3">
            <a:schemeClr val="accent5"/>
          </a:lnRef>
          <a:fillRef idx="0">
            <a:schemeClr val="accent5"/>
          </a:fillRef>
          <a:effectRef idx="2">
            <a:schemeClr val="accent5"/>
          </a:effectRef>
          <a:fontRef idx="minor">
            <a:schemeClr val="tx1"/>
          </a:fontRef>
        </p:style>
      </p:cxnSp>
      <p:cxnSp>
        <p:nvCxnSpPr>
          <p:cNvPr id="14" name="Conector angular 52">
            <a:extLst>
              <a:ext uri="{FF2B5EF4-FFF2-40B4-BE49-F238E27FC236}">
                <a16:creationId xmlns:a16="http://schemas.microsoft.com/office/drawing/2014/main" id="{BD67E8A1-8E3D-4347-979B-45BB66F511F3}"/>
              </a:ext>
            </a:extLst>
          </p:cNvPr>
          <p:cNvCxnSpPr/>
          <p:nvPr/>
        </p:nvCxnSpPr>
        <p:spPr>
          <a:xfrm>
            <a:off x="1512317" y="2747133"/>
            <a:ext cx="1559031" cy="1196053"/>
          </a:xfrm>
          <a:prstGeom prst="bentConnector3">
            <a:avLst/>
          </a:prstGeom>
          <a:ln w="22225">
            <a:solidFill>
              <a:srgbClr val="C00000"/>
            </a:solidFill>
          </a:ln>
        </p:spPr>
        <p:style>
          <a:lnRef idx="3">
            <a:schemeClr val="accent5"/>
          </a:lnRef>
          <a:fillRef idx="0">
            <a:schemeClr val="accent5"/>
          </a:fillRef>
          <a:effectRef idx="2">
            <a:schemeClr val="accent5"/>
          </a:effectRef>
          <a:fontRef idx="minor">
            <a:schemeClr val="tx1"/>
          </a:fontRef>
        </p:style>
      </p:cxnSp>
      <p:sp>
        <p:nvSpPr>
          <p:cNvPr id="18" name="Proceso alternativo 13">
            <a:extLst>
              <a:ext uri="{FF2B5EF4-FFF2-40B4-BE49-F238E27FC236}">
                <a16:creationId xmlns:a16="http://schemas.microsoft.com/office/drawing/2014/main" id="{77012709-D284-4CD1-B933-7F66414639B4}"/>
              </a:ext>
            </a:extLst>
          </p:cNvPr>
          <p:cNvSpPr/>
          <p:nvPr/>
        </p:nvSpPr>
        <p:spPr>
          <a:xfrm>
            <a:off x="780350" y="3047899"/>
            <a:ext cx="2411580" cy="585007"/>
          </a:xfrm>
          <a:prstGeom prst="flowChartAlternateProcess">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800" dirty="0"/>
              <a:t>VISIÓN</a:t>
            </a:r>
            <a:r>
              <a:rPr lang="es-419" dirty="0"/>
              <a:t>  </a:t>
            </a:r>
            <a:endParaRPr lang="es-CO" dirty="0"/>
          </a:p>
        </p:txBody>
      </p:sp>
    </p:spTree>
    <p:extLst>
      <p:ext uri="{BB962C8B-B14F-4D97-AF65-F5344CB8AC3E}">
        <p14:creationId xmlns:p14="http://schemas.microsoft.com/office/powerpoint/2010/main" val="16313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1EDC42A8-90CF-409F-9790-7553A91419BC}"/>
              </a:ext>
            </a:extLst>
          </p:cNvPr>
          <p:cNvGraphicFramePr/>
          <p:nvPr>
            <p:extLst>
              <p:ext uri="{D42A27DB-BD31-4B8C-83A1-F6EECF244321}">
                <p14:modId xmlns:p14="http://schemas.microsoft.com/office/powerpoint/2010/main" val="2999585643"/>
              </p:ext>
            </p:extLst>
          </p:nvPr>
        </p:nvGraphicFramePr>
        <p:xfrm>
          <a:off x="1088" y="0"/>
          <a:ext cx="12191999" cy="81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
            <a:ext cx="2754630" cy="954108"/>
          </a:xfrm>
          <a:prstGeom prst="rect">
            <a:avLst/>
          </a:prstGeom>
          <a:solidFill>
            <a:schemeClr val="bg1"/>
          </a:solidFill>
        </p:spPr>
      </p:pic>
      <p:pic>
        <p:nvPicPr>
          <p:cNvPr id="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72650" y="1"/>
            <a:ext cx="2419350" cy="812799"/>
          </a:xfrm>
          <a:prstGeom prst="rect">
            <a:avLst/>
          </a:prstGeom>
          <a:solidFill>
            <a:schemeClr val="bg1"/>
          </a:solidFill>
          <a:ln>
            <a:noFill/>
          </a:ln>
          <a:extLst/>
        </p:spPr>
      </p:pic>
      <p:pic>
        <p:nvPicPr>
          <p:cNvPr id="3" name="Imagen 2">
            <a:extLst>
              <a:ext uri="{FF2B5EF4-FFF2-40B4-BE49-F238E27FC236}">
                <a16:creationId xmlns:a16="http://schemas.microsoft.com/office/drawing/2014/main" id="{2FF513E5-DDD1-467F-B044-E9947D127743}"/>
              </a:ext>
            </a:extLst>
          </p:cNvPr>
          <p:cNvPicPr>
            <a:picLocks noChangeAspect="1"/>
          </p:cNvPicPr>
          <p:nvPr/>
        </p:nvPicPr>
        <p:blipFill>
          <a:blip r:embed="rId9"/>
          <a:stretch>
            <a:fillRect/>
          </a:stretch>
        </p:blipFill>
        <p:spPr>
          <a:xfrm>
            <a:off x="2019300" y="954107"/>
            <a:ext cx="8153400" cy="5646113"/>
          </a:xfrm>
          <a:prstGeom prst="rect">
            <a:avLst/>
          </a:prstGeom>
        </p:spPr>
      </p:pic>
    </p:spTree>
    <p:extLst>
      <p:ext uri="{BB962C8B-B14F-4D97-AF65-F5344CB8AC3E}">
        <p14:creationId xmlns:p14="http://schemas.microsoft.com/office/powerpoint/2010/main" val="20348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4386"/>
            <a:ext cx="12191999" cy="807229"/>
          </a:xfrm>
          <a:solidFill>
            <a:schemeClr val="accent6">
              <a:lumMod val="50000"/>
            </a:schemeClr>
          </a:solidFill>
        </p:spPr>
        <p:txBody>
          <a:bodyPr>
            <a:normAutofit/>
          </a:bodyPr>
          <a:lstStyle/>
          <a:p>
            <a:pPr algn="ctr"/>
            <a: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t>Desarrollo y Soporte Tecnológico</a:t>
            </a:r>
          </a:p>
        </p:txBody>
      </p:sp>
      <p:sp>
        <p:nvSpPr>
          <p:cNvPr id="4" name="CuadroTexto 3"/>
          <p:cNvSpPr txBox="1"/>
          <p:nvPr/>
        </p:nvSpPr>
        <p:spPr>
          <a:xfrm>
            <a:off x="494476" y="3692692"/>
            <a:ext cx="3473421" cy="2400657"/>
          </a:xfrm>
          <a:prstGeom prst="rect">
            <a:avLst/>
          </a:prstGeom>
          <a:solidFill>
            <a:schemeClr val="accent5">
              <a:lumMod val="20000"/>
              <a:lumOff val="80000"/>
            </a:schemeClr>
          </a:solidFill>
        </p:spPr>
        <p:txBody>
          <a:bodyPr wrap="square" rtlCol="0">
            <a:spAutoFit/>
          </a:bodyPr>
          <a:lstStyle/>
          <a:p>
            <a:pPr algn="ctr"/>
            <a:r>
              <a:rPr lang="es-CO" sz="1500" b="1" dirty="0">
                <a:latin typeface="Arial" panose="020B0604020202020204" pitchFamily="34" charset="0"/>
                <a:ea typeface="Verdana" panose="020B0604030504040204" pitchFamily="34" charset="0"/>
                <a:cs typeface="Arial" panose="020B0604020202020204" pitchFamily="34" charset="0"/>
              </a:rPr>
              <a:t>Mejoras Aplicativo CS PENALES</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Diseño de procedimiento y modulo para el envío de procesos a los Juzgados de Ejecución de Penas y Medidas de Seguridad.</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Ajuste al modulo de archivo de procesos.</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Creación de modulo de consulta de personas detenidas en las estaciones de policía.</a:t>
            </a:r>
          </a:p>
        </p:txBody>
      </p:sp>
      <p:sp>
        <p:nvSpPr>
          <p:cNvPr id="11" name="CuadroTexto 10"/>
          <p:cNvSpPr txBox="1"/>
          <p:nvPr/>
        </p:nvSpPr>
        <p:spPr>
          <a:xfrm>
            <a:off x="4281378" y="1227260"/>
            <a:ext cx="3531870" cy="2431435"/>
          </a:xfrm>
          <a:prstGeom prst="rect">
            <a:avLst/>
          </a:prstGeom>
          <a:solidFill>
            <a:schemeClr val="accent2">
              <a:lumMod val="60000"/>
              <a:lumOff val="40000"/>
            </a:schemeClr>
          </a:solidFill>
        </p:spPr>
        <p:txBody>
          <a:bodyPr wrap="square" rtlCol="0">
            <a:spAutoFit/>
          </a:bodyPr>
          <a:lstStyle/>
          <a:p>
            <a:pPr algn="ctr"/>
            <a:r>
              <a:rPr lang="es-CO" sz="1500" b="1" dirty="0">
                <a:latin typeface="Arial" panose="020B0604020202020204" pitchFamily="34" charset="0"/>
                <a:ea typeface="Verdana" panose="020B0604030504040204" pitchFamily="34" charset="0"/>
                <a:cs typeface="Arial" panose="020B0604020202020204" pitchFamily="34" charset="0"/>
              </a:rPr>
              <a:t>Apoyo Sala Penal del Tribunal Superior de Manizales</a:t>
            </a: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Modulo Programación de Audiencias y Agenda Virtual.</a:t>
            </a: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y Rediseño del modulo de radicación de memoriales y seguimiento a las respuestas.</a:t>
            </a:r>
          </a:p>
          <a:p>
            <a:pPr marL="342900" indent="-342900">
              <a:buFont typeface="+mj-lt"/>
              <a:buAutoNum type="arabicPeriod"/>
            </a:pPr>
            <a:endParaRPr lang="es-CO" sz="1700" dirty="0">
              <a:latin typeface="Arial" panose="020B0604020202020204" pitchFamily="34" charset="0"/>
              <a:cs typeface="Arial" panose="020B0604020202020204" pitchFamily="34" charset="0"/>
            </a:endParaRPr>
          </a:p>
        </p:txBody>
      </p:sp>
      <p:sp>
        <p:nvSpPr>
          <p:cNvPr id="12" name="CuadroTexto 11"/>
          <p:cNvSpPr txBox="1"/>
          <p:nvPr/>
        </p:nvSpPr>
        <p:spPr>
          <a:xfrm>
            <a:off x="8126731" y="3674438"/>
            <a:ext cx="3680460" cy="2400657"/>
          </a:xfrm>
          <a:prstGeom prst="rect">
            <a:avLst/>
          </a:prstGeom>
          <a:solidFill>
            <a:schemeClr val="accent6">
              <a:lumMod val="60000"/>
              <a:lumOff val="40000"/>
            </a:schemeClr>
          </a:solidFill>
        </p:spPr>
        <p:txBody>
          <a:bodyPr wrap="square" rtlCol="0">
            <a:spAutoFit/>
          </a:bodyPr>
          <a:lstStyle/>
          <a:p>
            <a:pPr algn="ctr"/>
            <a:r>
              <a:rPr lang="es-CO" sz="1500" b="1" dirty="0">
                <a:latin typeface="Arial" panose="020B0604020202020204" pitchFamily="34" charset="0"/>
                <a:ea typeface="Verdana" panose="020B0604030504040204" pitchFamily="34" charset="0"/>
                <a:cs typeface="Arial" panose="020B0604020202020204" pitchFamily="34" charset="0"/>
              </a:rPr>
              <a:t>Apoyo al Centro de Servicios Administrativo de los Juzgados Penales de Adolescentes</a:t>
            </a:r>
          </a:p>
          <a:p>
            <a:pPr algn="ctr"/>
            <a:endParaRPr lang="es-CO" sz="1500" b="1"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Modulo Programación de Audiencias y Agenda Virtual.</a:t>
            </a: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y Rediseño del modulo de radicación de memoriales y seguimiento a las respuestas.</a:t>
            </a:r>
            <a:endParaRPr lang="es-CO" sz="1700" dirty="0">
              <a:latin typeface="Arial" panose="020B0604020202020204" pitchFamily="34" charset="0"/>
              <a:cs typeface="Arial" panose="020B0604020202020204" pitchFamily="34" charset="0"/>
            </a:endParaRPr>
          </a:p>
        </p:txBody>
      </p:sp>
      <p:pic>
        <p:nvPicPr>
          <p:cNvPr id="13"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4655" y="0"/>
            <a:ext cx="1967345" cy="807229"/>
          </a:xfrm>
          <a:prstGeom prst="rect">
            <a:avLst/>
          </a:prstGeom>
          <a:solidFill>
            <a:schemeClr val="bg2"/>
          </a:solidFill>
        </p:spPr>
      </p:pic>
      <p:pic>
        <p:nvPicPr>
          <p:cNvPr id="15"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82091" cy="812270"/>
          </a:xfrm>
          <a:prstGeom prst="rect">
            <a:avLst/>
          </a:prstGeom>
          <a:solidFill>
            <a:schemeClr val="bg2"/>
          </a:solidFill>
        </p:spPr>
      </p:pic>
      <p:pic>
        <p:nvPicPr>
          <p:cNvPr id="2" name="Imagen 1"/>
          <p:cNvPicPr>
            <a:picLocks noChangeAspect="1"/>
          </p:cNvPicPr>
          <p:nvPr/>
        </p:nvPicPr>
        <p:blipFill>
          <a:blip r:embed="rId4"/>
          <a:stretch>
            <a:fillRect/>
          </a:stretch>
        </p:blipFill>
        <p:spPr>
          <a:xfrm>
            <a:off x="439014" y="1111053"/>
            <a:ext cx="3584344" cy="2403445"/>
          </a:xfrm>
          <a:prstGeom prst="rect">
            <a:avLst/>
          </a:prstGeom>
        </p:spPr>
      </p:pic>
      <p:pic>
        <p:nvPicPr>
          <p:cNvPr id="1026" name="Picture 2" descr="Resultado de imagen para aplicativos"/>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2453" y1="27368" x2="75849" y2="53684"/>
                        <a14:foregroundMark x1="53208" y1="24737" x2="55849" y2="33684"/>
                        <a14:foregroundMark x1="79623" y1="53158" x2="80755" y2="65263"/>
                        <a14:foregroundMark x1="80755" y1="65263" x2="80755" y2="65263"/>
                        <a14:foregroundMark x1="72453" y1="67368" x2="81887" y2="67368"/>
                        <a14:foregroundMark x1="67547" y1="27895" x2="68302" y2="48947"/>
                        <a14:foregroundMark x1="91698" y1="44211" x2="93585" y2="51053"/>
                        <a14:foregroundMark x1="96604" y1="29474" x2="96604" y2="35263"/>
                        <a14:foregroundMark x1="90566" y1="11053" x2="90566" y2="17895"/>
                        <a14:foregroundMark x1="93208" y1="11579" x2="94340" y2="16316"/>
                        <a14:foregroundMark x1="94340" y1="16316" x2="94340" y2="16316"/>
                        <a14:foregroundMark x1="80000" y1="2632" x2="80377" y2="6842"/>
                        <a14:foregroundMark x1="76981" y1="3684" x2="80755" y2="5263"/>
                        <a14:foregroundMark x1="63396" y1="5263" x2="68302" y2="10526"/>
                        <a14:foregroundMark x1="38491" y1="34211" x2="40000" y2="40000"/>
                        <a14:foregroundMark x1="60000" y1="72632" x2="61132" y2="83158"/>
                        <a14:foregroundMark x1="21132" y1="96842" x2="40000" y2="94211"/>
                        <a14:foregroundMark x1="23019" y1="89474" x2="38491" y2="92105"/>
                        <a14:foregroundMark x1="10566" y1="62632" x2="10566" y2="83158"/>
                        <a14:foregroundMark x1="13962" y1="57895" x2="45660" y2="58947"/>
                        <a14:foregroundMark x1="7925" y1="52632" x2="6792" y2="58947"/>
                        <a14:foregroundMark x1="5660" y1="67895" x2="3774" y2="76842"/>
                        <a14:foregroundMark x1="87547" y1="11053" x2="88679" y2="21053"/>
                        <a14:foregroundMark x1="69811" y1="23158" x2="80000" y2="23158"/>
                        <a14:foregroundMark x1="53208" y1="67895" x2="57736" y2="70000"/>
                        <a14:foregroundMark x1="50943" y1="87368" x2="57736" y2="86842"/>
                        <a14:foregroundMark x1="63396" y1="52105" x2="64906" y2="54211"/>
                        <a14:foregroundMark x1="64906" y1="54211" x2="64906" y2="54211"/>
                      </a14:backgroundRemoval>
                    </a14:imgEffect>
                  </a14:imgLayer>
                </a14:imgProps>
              </a:ext>
              <a:ext uri="{28A0092B-C50C-407E-A947-70E740481C1C}">
                <a14:useLocalDpi xmlns:a14="http://schemas.microsoft.com/office/drawing/2010/main" val="0"/>
              </a:ext>
            </a:extLst>
          </a:blip>
          <a:srcRect/>
          <a:stretch>
            <a:fillRect/>
          </a:stretch>
        </p:blipFill>
        <p:spPr bwMode="auto">
          <a:xfrm>
            <a:off x="4281377" y="3692692"/>
            <a:ext cx="3531871" cy="2382404"/>
          </a:xfrm>
          <a:prstGeom prst="rect">
            <a:avLst/>
          </a:prstGeom>
          <a:solidFill>
            <a:schemeClr val="accent4">
              <a:lumMod val="60000"/>
              <a:lumOff val="40000"/>
            </a:schemeClr>
          </a:solidFill>
        </p:spPr>
      </p:pic>
      <p:pic>
        <p:nvPicPr>
          <p:cNvPr id="3" name="Imagen 2"/>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44444" y1="37333" x2="44444" y2="43556"/>
                        <a14:foregroundMark x1="35111" y1="44889" x2="37778" y2="48444"/>
                        <a14:foregroundMark x1="75111" y1="23111" x2="95556" y2="39111"/>
                        <a14:foregroundMark x1="76889" y1="16889" x2="85778" y2="24889"/>
                        <a14:foregroundMark x1="85778" y1="24889" x2="85778" y2="24889"/>
                        <a14:foregroundMark x1="67111" y1="21333" x2="67556" y2="35556"/>
                        <a14:foregroundMark x1="66222" y1="28444" x2="64000" y2="37333"/>
                        <a14:foregroundMark x1="74667" y1="64889" x2="88889" y2="62222"/>
                        <a14:foregroundMark x1="88889" y1="62222" x2="88889" y2="62222"/>
                        <a14:foregroundMark x1="58667" y1="85333" x2="64000" y2="85333"/>
                      </a14:backgroundRemoval>
                    </a14:imgEffect>
                  </a14:imgLayer>
                </a14:imgProps>
              </a:ext>
            </a:extLst>
          </a:blip>
          <a:stretch>
            <a:fillRect/>
          </a:stretch>
        </p:blipFill>
        <p:spPr>
          <a:xfrm>
            <a:off x="8126731" y="1211133"/>
            <a:ext cx="3680460" cy="2416784"/>
          </a:xfrm>
          <a:prstGeom prst="rect">
            <a:avLst/>
          </a:prstGeom>
          <a:solidFill>
            <a:schemeClr val="accent1">
              <a:lumMod val="60000"/>
              <a:lumOff val="40000"/>
            </a:schemeClr>
          </a:solidFill>
        </p:spPr>
      </p:pic>
    </p:spTree>
    <p:extLst>
      <p:ext uri="{BB962C8B-B14F-4D97-AF65-F5344CB8AC3E}">
        <p14:creationId xmlns:p14="http://schemas.microsoft.com/office/powerpoint/2010/main" val="272098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132342AC-92C6-4B7A-A920-45863942E7AD}"/>
              </a:ext>
            </a:extLst>
          </p:cNvPr>
          <p:cNvGraphicFramePr/>
          <p:nvPr>
            <p:extLst>
              <p:ext uri="{D42A27DB-BD31-4B8C-83A1-F6EECF244321}">
                <p14:modId xmlns:p14="http://schemas.microsoft.com/office/powerpoint/2010/main" val="698276330"/>
              </p:ext>
            </p:extLst>
          </p:nvPr>
        </p:nvGraphicFramePr>
        <p:xfrm>
          <a:off x="0" y="-8585"/>
          <a:ext cx="12192000" cy="797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3245" y="-11289"/>
            <a:ext cx="2178756" cy="800219"/>
          </a:xfrm>
          <a:prstGeom prst="rect">
            <a:avLst/>
          </a:prstGeom>
          <a:solidFill>
            <a:schemeClr val="bg2"/>
          </a:solidFill>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1289"/>
            <a:ext cx="2269067" cy="800219"/>
          </a:xfrm>
          <a:prstGeom prst="rect">
            <a:avLst/>
          </a:prstGeom>
          <a:solidFill>
            <a:schemeClr val="bg2"/>
          </a:solidFill>
        </p:spPr>
      </p:pic>
      <p:sp>
        <p:nvSpPr>
          <p:cNvPr id="2" name="AutoShape 2" descr="Resultado de imagen para resm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4" name="Tabla 3">
            <a:extLst>
              <a:ext uri="{FF2B5EF4-FFF2-40B4-BE49-F238E27FC236}">
                <a16:creationId xmlns:a16="http://schemas.microsoft.com/office/drawing/2014/main" id="{9079D06C-9672-4479-860B-3EF89E97977C}"/>
              </a:ext>
            </a:extLst>
          </p:cNvPr>
          <p:cNvGraphicFramePr>
            <a:graphicFrameLocks noGrp="1"/>
          </p:cNvGraphicFramePr>
          <p:nvPr>
            <p:extLst>
              <p:ext uri="{D42A27DB-BD31-4B8C-83A1-F6EECF244321}">
                <p14:modId xmlns:p14="http://schemas.microsoft.com/office/powerpoint/2010/main" val="3070077741"/>
              </p:ext>
            </p:extLst>
          </p:nvPr>
        </p:nvGraphicFramePr>
        <p:xfrm>
          <a:off x="300742" y="3223738"/>
          <a:ext cx="11590513" cy="3410147"/>
        </p:xfrm>
        <a:graphic>
          <a:graphicData uri="http://schemas.openxmlformats.org/drawingml/2006/table">
            <a:tbl>
              <a:tblPr firstRow="1" firstCol="1" bandRow="1"/>
              <a:tblGrid>
                <a:gridCol w="4653549">
                  <a:extLst>
                    <a:ext uri="{9D8B030D-6E8A-4147-A177-3AD203B41FA5}">
                      <a16:colId xmlns:a16="http://schemas.microsoft.com/office/drawing/2014/main" val="643990259"/>
                    </a:ext>
                  </a:extLst>
                </a:gridCol>
                <a:gridCol w="1734241">
                  <a:extLst>
                    <a:ext uri="{9D8B030D-6E8A-4147-A177-3AD203B41FA5}">
                      <a16:colId xmlns:a16="http://schemas.microsoft.com/office/drawing/2014/main" val="342637159"/>
                    </a:ext>
                  </a:extLst>
                </a:gridCol>
                <a:gridCol w="1734241">
                  <a:extLst>
                    <a:ext uri="{9D8B030D-6E8A-4147-A177-3AD203B41FA5}">
                      <a16:colId xmlns:a16="http://schemas.microsoft.com/office/drawing/2014/main" val="2060809708"/>
                    </a:ext>
                  </a:extLst>
                </a:gridCol>
                <a:gridCol w="1734241">
                  <a:extLst>
                    <a:ext uri="{9D8B030D-6E8A-4147-A177-3AD203B41FA5}">
                      <a16:colId xmlns:a16="http://schemas.microsoft.com/office/drawing/2014/main" val="1129944276"/>
                    </a:ext>
                  </a:extLst>
                </a:gridCol>
                <a:gridCol w="1734241">
                  <a:extLst>
                    <a:ext uri="{9D8B030D-6E8A-4147-A177-3AD203B41FA5}">
                      <a16:colId xmlns:a16="http://schemas.microsoft.com/office/drawing/2014/main" val="877622437"/>
                    </a:ext>
                  </a:extLst>
                </a:gridCol>
              </a:tblGrid>
              <a:tr h="238111">
                <a:tc>
                  <a:txBody>
                    <a:bodyPr/>
                    <a:lstStyle/>
                    <a:p>
                      <a:pPr algn="ctr">
                        <a:lnSpc>
                          <a:spcPct val="115000"/>
                        </a:lnSpc>
                        <a:spcAft>
                          <a:spcPts val="0"/>
                        </a:spcAft>
                      </a:pPr>
                      <a:r>
                        <a:rPr lang="es-CO"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ELEMENTO</a:t>
                      </a:r>
                      <a:endParaRPr lang="es-CO" sz="16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a:lnSpc>
                          <a:spcPct val="115000"/>
                        </a:lnSpc>
                        <a:spcAft>
                          <a:spcPts val="0"/>
                        </a:spcAft>
                      </a:pPr>
                      <a:r>
                        <a:rPr lang="es-CO"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2016</a:t>
                      </a:r>
                      <a:endParaRPr lang="es-CO" sz="160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a:lnSpc>
                          <a:spcPct val="115000"/>
                        </a:lnSpc>
                        <a:spcAft>
                          <a:spcPts val="0"/>
                        </a:spcAft>
                      </a:pPr>
                      <a:r>
                        <a:rPr lang="es-CO"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2017</a:t>
                      </a:r>
                      <a:endParaRPr lang="es-CO" sz="160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a:lnSpc>
                          <a:spcPct val="115000"/>
                        </a:lnSpc>
                        <a:spcAft>
                          <a:spcPts val="0"/>
                        </a:spcAft>
                      </a:pPr>
                      <a:r>
                        <a:rPr lang="es-CO"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2018</a:t>
                      </a:r>
                      <a:endParaRPr lang="es-CO" sz="160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a:lnSpc>
                          <a:spcPct val="115000"/>
                        </a:lnSpc>
                        <a:spcAft>
                          <a:spcPts val="0"/>
                        </a:spcAft>
                      </a:pPr>
                      <a:r>
                        <a:rPr lang="es-CO"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2019</a:t>
                      </a:r>
                      <a:endParaRPr lang="es-CO" sz="16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648889368"/>
                  </a:ext>
                </a:extLst>
              </a:tr>
              <a:tr h="238111">
                <a:tc>
                  <a:txBody>
                    <a:bodyPr/>
                    <a:lstStyle/>
                    <a:p>
                      <a:pP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Papelería</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123028"/>
                  </a:ext>
                </a:extLst>
              </a:tr>
              <a:tr h="238111">
                <a:tc>
                  <a:txBody>
                    <a:bodyPr/>
                    <a:lstStyle/>
                    <a:p>
                      <a:pPr>
                        <a:lnSpc>
                          <a:spcPct val="115000"/>
                        </a:lnSpc>
                        <a:spcAft>
                          <a:spcPts val="0"/>
                        </a:spcAft>
                      </a:pPr>
                      <a:r>
                        <a:rPr lang="es-CO"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Resmas Papel Bond</a:t>
                      </a:r>
                      <a:endParaRPr lang="es-CO"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185</a:t>
                      </a:r>
                      <a:endParaRPr lang="es-CO"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155</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a:t>
                      </a:r>
                      <a:endParaRPr lang="es-CO"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119719"/>
                  </a:ext>
                </a:extLst>
              </a:tr>
              <a:tr h="238111">
                <a:tc>
                  <a:txBody>
                    <a:bodyPr/>
                    <a:lstStyle/>
                    <a:p>
                      <a:pP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Variación:</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673101"/>
                  </a:ext>
                </a:extLst>
              </a:tr>
              <a:tr h="238111">
                <a:tc>
                  <a:txBody>
                    <a:bodyPr/>
                    <a:lstStyle/>
                    <a:p>
                      <a:pP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376092"/>
                  </a:ext>
                </a:extLst>
              </a:tr>
              <a:tr h="238111">
                <a:tc>
                  <a:txBody>
                    <a:bodyPr/>
                    <a:lstStyle/>
                    <a:p>
                      <a:pP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Insumos de Impresora</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7966901"/>
                  </a:ext>
                </a:extLst>
              </a:tr>
              <a:tr h="238111">
                <a:tc>
                  <a:txBody>
                    <a:bodyPr/>
                    <a:lstStyle/>
                    <a:p>
                      <a:pP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Toner Impresora Lexmark E360dn</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N.R.</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195310"/>
                  </a:ext>
                </a:extLst>
              </a:tr>
              <a:tr h="238111">
                <a:tc>
                  <a:txBody>
                    <a:bodyPr/>
                    <a:lstStyle/>
                    <a:p>
                      <a:pP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Toner Impresora OKI 5501</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N.R.</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560109"/>
                  </a:ext>
                </a:extLst>
              </a:tr>
              <a:tr h="238111">
                <a:tc>
                  <a:txBody>
                    <a:bodyPr/>
                    <a:lstStyle/>
                    <a:p>
                      <a:pP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Toner Okidata ES5112</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N.R.</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282062"/>
                  </a:ext>
                </a:extLst>
              </a:tr>
              <a:tr h="238111">
                <a:tc>
                  <a:txBody>
                    <a:bodyPr/>
                    <a:lstStyle/>
                    <a:p>
                      <a:pP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Toner Okidata b 431 dn</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N.R.</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503688"/>
                  </a:ext>
                </a:extLst>
              </a:tr>
              <a:tr h="238111">
                <a:tc>
                  <a:txBody>
                    <a:bodyPr/>
                    <a:lstStyle/>
                    <a:p>
                      <a:pP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Toner HP Ref. Q7551a</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N.R.</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800964"/>
                  </a:ext>
                </a:extLst>
              </a:tr>
              <a:tr h="238111">
                <a:tc>
                  <a:txBody>
                    <a:bodyPr/>
                    <a:lstStyle/>
                    <a:p>
                      <a:pP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497566"/>
                  </a:ext>
                </a:extLst>
              </a:tr>
              <a:tr h="238111">
                <a:tc>
                  <a:txBody>
                    <a:bodyPr/>
                    <a:lstStyle/>
                    <a:p>
                      <a:pPr>
                        <a:lnSpc>
                          <a:spcPct val="115000"/>
                        </a:lnSpc>
                        <a:spcAft>
                          <a:spcPts val="0"/>
                        </a:spcAft>
                      </a:pPr>
                      <a:r>
                        <a:rPr lang="es-CO"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Variación</a:t>
                      </a:r>
                      <a:endParaRPr lang="es-CO"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s-CO" sz="16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es-CO"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503945"/>
                  </a:ext>
                </a:extLst>
              </a:tr>
            </a:tbl>
          </a:graphicData>
        </a:graphic>
      </p:graphicFrame>
      <p:sp>
        <p:nvSpPr>
          <p:cNvPr id="6" name="Rectángulo 5">
            <a:extLst>
              <a:ext uri="{FF2B5EF4-FFF2-40B4-BE49-F238E27FC236}">
                <a16:creationId xmlns:a16="http://schemas.microsoft.com/office/drawing/2014/main" id="{0C6043DE-EDCF-42B1-BF8F-571C4F756266}"/>
              </a:ext>
            </a:extLst>
          </p:cNvPr>
          <p:cNvSpPr/>
          <p:nvPr/>
        </p:nvSpPr>
        <p:spPr>
          <a:xfrm>
            <a:off x="300742" y="922104"/>
            <a:ext cx="11590514" cy="2178545"/>
          </a:xfrm>
          <a:prstGeom prst="rect">
            <a:avLst/>
          </a:prstGeom>
          <a:solidFill>
            <a:schemeClr val="accent6">
              <a:lumMod val="60000"/>
              <a:lumOff val="40000"/>
            </a:schemeClr>
          </a:solidFill>
        </p:spPr>
        <p:txBody>
          <a:bodyPr wrap="square">
            <a:spAutoFit/>
          </a:bodyPr>
          <a:lstStyle/>
          <a:p>
            <a:pPr algn="just">
              <a:lnSpc>
                <a:spcPct val="115000"/>
              </a:lnSpc>
              <a:spcAft>
                <a:spcPts val="1000"/>
              </a:spcAft>
            </a:pP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Uno de los indicadores mas significativos del cambio de modelo gerencial del Centro de Servicios Judiciales, de la modernización tecnológica y la implementación de protocolos operativos, ha sido la disminución del consumo de papelería e insumos para impresora. Todo esto gracias a la implementación del sistema de información CS PENALES, que consolida la información y reduce la incertidumbre de manejar la información en libros radiadores o documentos impresos, para el seguimiento y control de la prestación del servicio.</a:t>
            </a:r>
            <a:endParaRPr lang="es-CO" sz="16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En la tabla a continuación se evidencia la forma en que se redujo en consumo de papelería y de insumos de computo, tras la implementación del sistema de información CSPENALES:</a:t>
            </a:r>
            <a:endParaRPr lang="es-CO"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256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1" y="0"/>
            <a:ext cx="12191999" cy="737755"/>
          </a:xfrm>
          <a:solidFill>
            <a:schemeClr val="accent6">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ES"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COORDINACIÓN CENTRO DE SERVICIOS JUDICIALES</a:t>
            </a:r>
            <a:endParaRPr lang="es-CO"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CuadroTexto 10"/>
          <p:cNvSpPr txBox="1"/>
          <p:nvPr/>
        </p:nvSpPr>
        <p:spPr>
          <a:xfrm>
            <a:off x="841453" y="2819995"/>
            <a:ext cx="10470785" cy="323165"/>
          </a:xfrm>
          <a:prstGeom prst="rect">
            <a:avLst/>
          </a:prstGeom>
          <a:solidFill>
            <a:schemeClr val="accent6">
              <a:lumMod val="50000"/>
            </a:schemeClr>
          </a:solidFill>
        </p:spPr>
        <p:txBody>
          <a:bodyPr wrap="square" rtlCol="0">
            <a:spAutoFit/>
          </a:bodyPr>
          <a:lstStyle/>
          <a:p>
            <a:r>
              <a:rPr lang="es-CO" sz="1500" b="1" dirty="0">
                <a:solidFill>
                  <a:schemeClr val="bg1"/>
                </a:solidFill>
                <a:latin typeface="Arial" panose="020B0604020202020204" pitchFamily="34" charset="0"/>
                <a:ea typeface="Verdana" panose="020B0604030504040204" pitchFamily="34" charset="0"/>
                <a:cs typeface="Arial" panose="020B0604020202020204" pitchFamily="34" charset="0"/>
              </a:rPr>
              <a:t>Implementación aplicativo CS-Penales en Otras Ciudades del País</a:t>
            </a:r>
          </a:p>
        </p:txBody>
      </p:sp>
      <p:sp>
        <p:nvSpPr>
          <p:cNvPr id="7" name="CuadroTexto 6"/>
          <p:cNvSpPr txBox="1"/>
          <p:nvPr/>
        </p:nvSpPr>
        <p:spPr>
          <a:xfrm>
            <a:off x="841453" y="809379"/>
            <a:ext cx="10470785" cy="2062103"/>
          </a:xfrm>
          <a:prstGeom prst="rect">
            <a:avLst/>
          </a:prstGeom>
          <a:solidFill>
            <a:schemeClr val="accent6">
              <a:lumMod val="60000"/>
              <a:lumOff val="40000"/>
            </a:schemeClr>
          </a:solidFill>
        </p:spPr>
        <p:txBody>
          <a:bodyPr wrap="square" rtlCol="0">
            <a:spAutoFit/>
          </a:bodyPr>
          <a:lstStyle/>
          <a:p>
            <a:pPr algn="just"/>
            <a:r>
              <a:rPr lang="es-ES" sz="1600" dirty="0">
                <a:latin typeface="Arial" panose="020B0604020202020204" pitchFamily="34" charset="0"/>
                <a:ea typeface="Verdana" panose="020B0604030504040204" pitchFamily="34" charset="0"/>
                <a:cs typeface="Arial" panose="020B0604020202020204" pitchFamily="34" charset="0"/>
              </a:rPr>
              <a:t>Desde los Consejos Seccionales de Pereira, Armenia y Florencia, comisionaron a los coordinadores y algunos empleados de los Centros de Servicios de estas seccionales, para que estos observaran la operación de los procedimientos y las herramientas tecnológicas establecidas para dar apoyo administrativo a los Juzgados adscritos a este Centro de Servicios.</a:t>
            </a:r>
          </a:p>
          <a:p>
            <a:pPr algn="just"/>
            <a:endParaRPr lang="es-ES" sz="1600" dirty="0">
              <a:latin typeface="Arial" panose="020B0604020202020204" pitchFamily="34" charset="0"/>
              <a:ea typeface="Verdana" panose="020B0604030504040204" pitchFamily="34" charset="0"/>
              <a:cs typeface="Arial" panose="020B0604020202020204" pitchFamily="34" charset="0"/>
            </a:endParaRPr>
          </a:p>
          <a:p>
            <a:pPr algn="just"/>
            <a:r>
              <a:rPr lang="es-ES" sz="1600" dirty="0">
                <a:latin typeface="Arial" panose="020B0604020202020204" pitchFamily="34" charset="0"/>
                <a:ea typeface="Verdana" panose="020B0604030504040204" pitchFamily="34" charset="0"/>
                <a:cs typeface="Arial" panose="020B0604020202020204" pitchFamily="34" charset="0"/>
              </a:rPr>
              <a:t>Esta visita genero gran impacto en estas entidades y les fueron entregados los protocolos operativos y las herramientas tecnológicas que se diseñaron en esta seccional, para adecuarlas e implementarlas en sus respectivas seccionales.</a:t>
            </a:r>
          </a:p>
        </p:txBody>
      </p:sp>
      <p:pic>
        <p:nvPicPr>
          <p:cNvPr id="2" name="Imagen 1"/>
          <p:cNvPicPr>
            <a:picLocks noChangeAspect="1"/>
          </p:cNvPicPr>
          <p:nvPr/>
        </p:nvPicPr>
        <p:blipFill>
          <a:blip r:embed="rId2"/>
          <a:stretch>
            <a:fillRect/>
          </a:stretch>
        </p:blipFill>
        <p:spPr>
          <a:xfrm>
            <a:off x="841453" y="4162077"/>
            <a:ext cx="3044748" cy="1958168"/>
          </a:xfrm>
          <a:prstGeom prst="rect">
            <a:avLst/>
          </a:prstGeom>
        </p:spPr>
      </p:pic>
      <p:pic>
        <p:nvPicPr>
          <p:cNvPr id="3" name="Imagen 2"/>
          <p:cNvPicPr>
            <a:picLocks noChangeAspect="1"/>
          </p:cNvPicPr>
          <p:nvPr/>
        </p:nvPicPr>
        <p:blipFill>
          <a:blip r:embed="rId3"/>
          <a:stretch>
            <a:fillRect/>
          </a:stretch>
        </p:blipFill>
        <p:spPr>
          <a:xfrm>
            <a:off x="4520047" y="4162866"/>
            <a:ext cx="3065318" cy="1969542"/>
          </a:xfrm>
          <a:prstGeom prst="rect">
            <a:avLst/>
          </a:prstGeom>
        </p:spPr>
      </p:pic>
      <p:pic>
        <p:nvPicPr>
          <p:cNvPr id="4" name="Imagen 3"/>
          <p:cNvPicPr>
            <a:picLocks noChangeAspect="1"/>
          </p:cNvPicPr>
          <p:nvPr/>
        </p:nvPicPr>
        <p:blipFill>
          <a:blip r:embed="rId4"/>
          <a:stretch>
            <a:fillRect/>
          </a:stretch>
        </p:blipFill>
        <p:spPr>
          <a:xfrm>
            <a:off x="8219211" y="4162078"/>
            <a:ext cx="3061162" cy="1970330"/>
          </a:xfrm>
          <a:prstGeom prst="rect">
            <a:avLst/>
          </a:prstGeom>
        </p:spPr>
      </p:pic>
      <p:sp>
        <p:nvSpPr>
          <p:cNvPr id="6" name="CuadroTexto 5"/>
          <p:cNvSpPr txBox="1"/>
          <p:nvPr/>
        </p:nvSpPr>
        <p:spPr>
          <a:xfrm>
            <a:off x="841453" y="3329152"/>
            <a:ext cx="3044748" cy="784830"/>
          </a:xfrm>
          <a:prstGeom prst="rect">
            <a:avLst/>
          </a:prstGeom>
          <a:solidFill>
            <a:schemeClr val="accent4">
              <a:lumMod val="60000"/>
              <a:lumOff val="40000"/>
            </a:schemeClr>
          </a:solidFill>
        </p:spPr>
        <p:txBody>
          <a:bodyPr wrap="square" rtlCol="0">
            <a:spAutoFit/>
          </a:bodyPr>
          <a:lstStyle/>
          <a:p>
            <a:pPr marL="342900" indent="-342900">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Centro de Servicios Judiciales de los Juzgados penales de Pereira.</a:t>
            </a:r>
          </a:p>
        </p:txBody>
      </p:sp>
      <p:sp>
        <p:nvSpPr>
          <p:cNvPr id="13" name="CuadroTexto 12"/>
          <p:cNvSpPr txBox="1"/>
          <p:nvPr/>
        </p:nvSpPr>
        <p:spPr>
          <a:xfrm>
            <a:off x="4520047" y="3340118"/>
            <a:ext cx="3065319" cy="784830"/>
          </a:xfrm>
          <a:prstGeom prst="rect">
            <a:avLst/>
          </a:prstGeom>
          <a:solidFill>
            <a:schemeClr val="accent5">
              <a:lumMod val="60000"/>
              <a:lumOff val="40000"/>
            </a:schemeClr>
          </a:solidFill>
        </p:spPr>
        <p:txBody>
          <a:bodyPr wrap="square" rtlCol="0">
            <a:spAutoFit/>
          </a:bodyPr>
          <a:lstStyle/>
          <a:p>
            <a:pPr marL="342900" indent="-342900">
              <a:buFont typeface="+mj-lt"/>
              <a:buAutoNum type="arabicPeriod" startAt="2"/>
            </a:pPr>
            <a:r>
              <a:rPr lang="es-CO" sz="1500" dirty="0">
                <a:latin typeface="Arial" panose="020B0604020202020204" pitchFamily="34" charset="0"/>
                <a:ea typeface="Verdana" panose="020B0604030504040204" pitchFamily="34" charset="0"/>
                <a:cs typeface="Arial" panose="020B0604020202020204" pitchFamily="34" charset="0"/>
              </a:rPr>
              <a:t>Centro de Servicios Judiciales de los Juzgados Penales de Armenia.</a:t>
            </a:r>
          </a:p>
        </p:txBody>
      </p:sp>
      <p:sp>
        <p:nvSpPr>
          <p:cNvPr id="15" name="CuadroTexto 14"/>
          <p:cNvSpPr txBox="1"/>
          <p:nvPr/>
        </p:nvSpPr>
        <p:spPr>
          <a:xfrm>
            <a:off x="8178340" y="3328911"/>
            <a:ext cx="3133898" cy="784830"/>
          </a:xfrm>
          <a:prstGeom prst="rect">
            <a:avLst/>
          </a:prstGeom>
          <a:solidFill>
            <a:schemeClr val="accent6">
              <a:lumMod val="60000"/>
              <a:lumOff val="40000"/>
            </a:schemeClr>
          </a:solidFill>
        </p:spPr>
        <p:txBody>
          <a:bodyPr wrap="square" rtlCol="0">
            <a:spAutoFit/>
          </a:bodyPr>
          <a:lstStyle/>
          <a:p>
            <a:pPr marL="342900" indent="-342900">
              <a:buFont typeface="+mj-lt"/>
              <a:buAutoNum type="arabicPeriod" startAt="3"/>
            </a:pPr>
            <a:r>
              <a:rPr lang="es-CO" sz="1500" dirty="0">
                <a:latin typeface="Arial" panose="020B0604020202020204" pitchFamily="34" charset="0"/>
                <a:ea typeface="Verdana" panose="020B0604030504040204" pitchFamily="34" charset="0"/>
                <a:cs typeface="Arial" panose="020B0604020202020204" pitchFamily="34" charset="0"/>
              </a:rPr>
              <a:t>Centro de Servicios Judiciales de los Juzgados Penales de Florencia – Caquetá</a:t>
            </a:r>
          </a:p>
        </p:txBody>
      </p:sp>
    </p:spTree>
    <p:extLst>
      <p:ext uri="{BB962C8B-B14F-4D97-AF65-F5344CB8AC3E}">
        <p14:creationId xmlns:p14="http://schemas.microsoft.com/office/powerpoint/2010/main" val="2899163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D8E4616-1626-4985-8E6E-CB3E4B456D78}"/>
              </a:ext>
            </a:extLst>
          </p:cNvPr>
          <p:cNvGraphicFramePr/>
          <p:nvPr>
            <p:extLst>
              <p:ext uri="{D42A27DB-BD31-4B8C-83A1-F6EECF244321}">
                <p14:modId xmlns:p14="http://schemas.microsoft.com/office/powerpoint/2010/main" val="2451453124"/>
              </p:ext>
            </p:extLst>
          </p:nvPr>
        </p:nvGraphicFramePr>
        <p:xfrm>
          <a:off x="1" y="3091"/>
          <a:ext cx="12192000" cy="752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4655" y="0"/>
            <a:ext cx="1967345" cy="800219"/>
          </a:xfrm>
          <a:prstGeom prst="rect">
            <a:avLst/>
          </a:prstGeom>
          <a:solidFill>
            <a:schemeClr val="bg1"/>
          </a:solidFill>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
            <a:ext cx="2369127" cy="800219"/>
          </a:xfrm>
          <a:prstGeom prst="rect">
            <a:avLst/>
          </a:prstGeom>
          <a:solidFill>
            <a:schemeClr val="bg1"/>
          </a:solidFill>
        </p:spPr>
      </p:pic>
      <p:graphicFrame>
        <p:nvGraphicFramePr>
          <p:cNvPr id="37" name="Tabla 36"/>
          <p:cNvGraphicFramePr>
            <a:graphicFrameLocks noGrp="1"/>
          </p:cNvGraphicFramePr>
          <p:nvPr>
            <p:extLst>
              <p:ext uri="{D42A27DB-BD31-4B8C-83A1-F6EECF244321}">
                <p14:modId xmlns:p14="http://schemas.microsoft.com/office/powerpoint/2010/main" val="3305572494"/>
              </p:ext>
            </p:extLst>
          </p:nvPr>
        </p:nvGraphicFramePr>
        <p:xfrm>
          <a:off x="1503219" y="2331928"/>
          <a:ext cx="9185564" cy="3701834"/>
        </p:xfrm>
        <a:graphic>
          <a:graphicData uri="http://schemas.openxmlformats.org/drawingml/2006/table">
            <a:tbl>
              <a:tblPr/>
              <a:tblGrid>
                <a:gridCol w="1194954">
                  <a:extLst>
                    <a:ext uri="{9D8B030D-6E8A-4147-A177-3AD203B41FA5}">
                      <a16:colId xmlns:a16="http://schemas.microsoft.com/office/drawing/2014/main" val="20000"/>
                    </a:ext>
                  </a:extLst>
                </a:gridCol>
                <a:gridCol w="155864">
                  <a:extLst>
                    <a:ext uri="{9D8B030D-6E8A-4147-A177-3AD203B41FA5}">
                      <a16:colId xmlns:a16="http://schemas.microsoft.com/office/drawing/2014/main" val="20001"/>
                    </a:ext>
                  </a:extLst>
                </a:gridCol>
                <a:gridCol w="3229676">
                  <a:extLst>
                    <a:ext uri="{9D8B030D-6E8A-4147-A177-3AD203B41FA5}">
                      <a16:colId xmlns:a16="http://schemas.microsoft.com/office/drawing/2014/main" val="20002"/>
                    </a:ext>
                  </a:extLst>
                </a:gridCol>
                <a:gridCol w="85024">
                  <a:extLst>
                    <a:ext uri="{9D8B030D-6E8A-4147-A177-3AD203B41FA5}">
                      <a16:colId xmlns:a16="http://schemas.microsoft.com/office/drawing/2014/main" val="20003"/>
                    </a:ext>
                  </a:extLst>
                </a:gridCol>
                <a:gridCol w="1177856">
                  <a:extLst>
                    <a:ext uri="{9D8B030D-6E8A-4147-A177-3AD203B41FA5}">
                      <a16:colId xmlns:a16="http://schemas.microsoft.com/office/drawing/2014/main" val="20004"/>
                    </a:ext>
                  </a:extLst>
                </a:gridCol>
                <a:gridCol w="110617">
                  <a:extLst>
                    <a:ext uri="{9D8B030D-6E8A-4147-A177-3AD203B41FA5}">
                      <a16:colId xmlns:a16="http://schemas.microsoft.com/office/drawing/2014/main" val="20005"/>
                    </a:ext>
                  </a:extLst>
                </a:gridCol>
                <a:gridCol w="3231573">
                  <a:extLst>
                    <a:ext uri="{9D8B030D-6E8A-4147-A177-3AD203B41FA5}">
                      <a16:colId xmlns:a16="http://schemas.microsoft.com/office/drawing/2014/main" val="20006"/>
                    </a:ext>
                  </a:extLst>
                </a:gridCol>
              </a:tblGrid>
              <a:tr h="730034">
                <a:tc>
                  <a:txBody>
                    <a:bodyPr/>
                    <a:lstStyle/>
                    <a:p>
                      <a:pPr algn="l" fontAlgn="b"/>
                      <a:r>
                        <a:rPr lang="es-CO" sz="1500" b="0" i="0" u="none" strike="noStrike" dirty="0">
                          <a:solidFill>
                            <a:srgbClr val="000000"/>
                          </a:solidFill>
                          <a:effectLst/>
                          <a:latin typeface="Arial" panose="020B0604020202020204" pitchFamily="34" charset="0"/>
                        </a:rPr>
                        <a:t> </a:t>
                      </a:r>
                      <a:endParaRPr lang="es-CO" sz="1500" b="0" i="0" u="none" strike="noStrike" dirty="0">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dirty="0">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algn="l" fontAlgn="ctr"/>
                      <a:r>
                        <a:rPr lang="pt-BR" sz="1500" b="0" i="0" u="none" strike="noStrike" dirty="0">
                          <a:solidFill>
                            <a:srgbClr val="000000"/>
                          </a:solidFill>
                          <a:effectLst/>
                          <a:latin typeface="Arial" panose="020B0604020202020204" pitchFamily="34" charset="0"/>
                        </a:rPr>
                        <a:t>Protocolo de Reparto de </a:t>
                      </a:r>
                      <a:r>
                        <a:rPr lang="pt-BR" sz="1500" b="0" i="0" u="none" strike="noStrike" dirty="0" err="1">
                          <a:solidFill>
                            <a:srgbClr val="000000"/>
                          </a:solidFill>
                          <a:effectLst/>
                          <a:latin typeface="Arial" panose="020B0604020202020204" pitchFamily="34" charset="0"/>
                        </a:rPr>
                        <a:t>Procesos</a:t>
                      </a:r>
                      <a:r>
                        <a:rPr lang="pt-BR" sz="1500" b="0" i="0" u="none" strike="noStrike" dirty="0">
                          <a:solidFill>
                            <a:srgbClr val="000000"/>
                          </a:solidFill>
                          <a:effectLst/>
                          <a:latin typeface="Arial" panose="020B0604020202020204" pitchFamily="34" charset="0"/>
                        </a:rPr>
                        <a:t> V. 1.03.</a:t>
                      </a:r>
                      <a:br>
                        <a:rPr lang="pt-BR" sz="1500" b="0" i="0" u="none" strike="noStrike" dirty="0">
                          <a:solidFill>
                            <a:srgbClr val="000000"/>
                          </a:solidFill>
                          <a:effectLst/>
                          <a:latin typeface="Arial" panose="020B0604020202020204" pitchFamily="34" charset="0"/>
                        </a:rPr>
                      </a:br>
                      <a:endParaRPr lang="pt-BR" sz="1500" b="0" i="0" u="none" strike="noStrike" dirty="0">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s-CO" sz="1500" b="0" i="0" u="none" strike="noStrike">
                          <a:solidFill>
                            <a:srgbClr val="000000"/>
                          </a:solidFill>
                          <a:effectLst/>
                          <a:latin typeface="Arial" panose="020B0604020202020204" pitchFamily="34" charset="0"/>
                        </a:rPr>
                        <a:t> </a:t>
                      </a:r>
                      <a:endParaRPr lang="es-CO" sz="1500" b="0" i="0" u="none" strike="noStrike">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algn="l" fontAlgn="ctr"/>
                      <a:r>
                        <a:rPr lang="pt-BR" sz="1500" b="0" i="0" u="none" strike="noStrike" dirty="0">
                          <a:solidFill>
                            <a:srgbClr val="000000"/>
                          </a:solidFill>
                          <a:effectLst/>
                          <a:latin typeface="Arial" panose="020B0604020202020204" pitchFamily="34" charset="0"/>
                        </a:rPr>
                        <a:t>Protocolo de </a:t>
                      </a:r>
                      <a:r>
                        <a:rPr lang="pt-BR" sz="1500" b="0" i="0" u="none" strike="noStrike" dirty="0" err="1">
                          <a:solidFill>
                            <a:srgbClr val="000000"/>
                          </a:solidFill>
                          <a:effectLst/>
                          <a:latin typeface="Arial" panose="020B0604020202020204" pitchFamily="34" charset="0"/>
                        </a:rPr>
                        <a:t>Archivo</a:t>
                      </a:r>
                      <a:r>
                        <a:rPr lang="pt-BR" sz="1500" b="0" i="0" u="none" strike="noStrike" dirty="0">
                          <a:solidFill>
                            <a:srgbClr val="000000"/>
                          </a:solidFill>
                          <a:effectLst/>
                          <a:latin typeface="Arial" panose="020B0604020202020204" pitchFamily="34" charset="0"/>
                        </a:rPr>
                        <a:t> Tecnológico V. 1.01</a:t>
                      </a:r>
                      <a:br>
                        <a:rPr lang="pt-BR" sz="1500" b="0" i="0" u="none" strike="noStrike" dirty="0">
                          <a:solidFill>
                            <a:srgbClr val="000000"/>
                          </a:solidFill>
                          <a:effectLst/>
                          <a:latin typeface="Arial" panose="020B0604020202020204" pitchFamily="34" charset="0"/>
                        </a:rPr>
                      </a:br>
                      <a:endParaRPr lang="pt-BR" sz="1500" b="0" i="0" u="none" strike="noStrike" dirty="0">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10000"/>
                  </a:ext>
                </a:extLst>
              </a:tr>
              <a:tr h="104775">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dirty="0">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3900">
                <a:tc>
                  <a:txBody>
                    <a:bodyPr/>
                    <a:lstStyle/>
                    <a:p>
                      <a:pPr algn="l" fontAlgn="b"/>
                      <a:r>
                        <a:rPr lang="es-CO" sz="1500" b="0" i="0" u="none" strike="noStrike">
                          <a:solidFill>
                            <a:srgbClr val="000000"/>
                          </a:solidFill>
                          <a:effectLst/>
                          <a:latin typeface="Arial" panose="020B0604020202020204" pitchFamily="34" charset="0"/>
                        </a:rPr>
                        <a:t> </a:t>
                      </a:r>
                      <a:endParaRPr lang="es-CO" sz="1500" b="0" i="0" u="none" strike="noStrike">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p>
                      <a:pPr algn="l" fontAlgn="ctr"/>
                      <a:r>
                        <a:rPr lang="es-CO" sz="1500" b="0" i="0" u="none" strike="noStrike">
                          <a:solidFill>
                            <a:srgbClr val="000000"/>
                          </a:solidFill>
                          <a:effectLst/>
                          <a:latin typeface="Arial" panose="020B0604020202020204" pitchFamily="34" charset="0"/>
                        </a:rPr>
                        <a:t>Protocolo de Comunicaciones y Notificaciones V. 1.02</a:t>
                      </a:r>
                      <a:br>
                        <a:rPr lang="es-CO" sz="1500" b="0" i="0" u="none" strike="noStrike">
                          <a:solidFill>
                            <a:srgbClr val="000000"/>
                          </a:solidFill>
                          <a:effectLst/>
                          <a:latin typeface="Arial" panose="020B0604020202020204" pitchFamily="34" charset="0"/>
                        </a:rPr>
                      </a:br>
                      <a:endParaRPr lang="es-CO" sz="1500" b="0" i="0" u="none" strike="noStrike">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ctr"/>
                      <a:endParaRPr lang="es-CO" sz="1500" b="0" i="0" u="none" strike="noStrike">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p>
                      <a:pPr algn="l" fontAlgn="ctr"/>
                      <a:r>
                        <a:rPr lang="es-CO" sz="1500" b="0" i="0" u="none" strike="noStrike">
                          <a:solidFill>
                            <a:srgbClr val="000000"/>
                          </a:solidFill>
                          <a:effectLst/>
                          <a:latin typeface="Arial" panose="020B0604020202020204" pitchFamily="34" charset="0"/>
                        </a:rPr>
                        <a:t>Protocolo para el Manejo y Control de los Depósitos Judiciales V.1.01</a:t>
                      </a:r>
                      <a:br>
                        <a:rPr lang="es-CO" sz="1500" b="0" i="0" u="none" strike="noStrike">
                          <a:solidFill>
                            <a:srgbClr val="000000"/>
                          </a:solidFill>
                          <a:effectLst/>
                          <a:latin typeface="Arial" panose="020B0604020202020204" pitchFamily="34" charset="0"/>
                        </a:rPr>
                      </a:br>
                      <a:endParaRPr lang="es-CO" sz="1500" b="0" i="0" u="none" strike="noStrike">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A9DB"/>
                    </a:solidFill>
                  </a:tcPr>
                </a:tc>
                <a:extLst>
                  <a:ext uri="{0D108BD9-81ED-4DB2-BD59-A6C34878D82A}">
                    <a16:rowId xmlns:a16="http://schemas.microsoft.com/office/drawing/2014/main" val="10002"/>
                  </a:ext>
                </a:extLst>
              </a:tr>
              <a:tr h="123825">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23900">
                <a:tc>
                  <a:txBody>
                    <a:bodyPr/>
                    <a:lstStyle/>
                    <a:p>
                      <a:pPr algn="l" fontAlgn="b"/>
                      <a:r>
                        <a:rPr lang="es-CO" sz="1500" b="0" i="0" u="none" strike="noStrike" dirty="0">
                          <a:solidFill>
                            <a:srgbClr val="000000"/>
                          </a:solidFill>
                          <a:effectLst/>
                          <a:latin typeface="Arial" panose="020B0604020202020204" pitchFamily="34" charset="0"/>
                        </a:rPr>
                        <a:t> </a:t>
                      </a:r>
                      <a:endParaRPr lang="es-CO" sz="1500" b="0" i="0" u="none" strike="noStrike" dirty="0">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s-CO" sz="1500" b="0" i="0" u="none" strike="noStrike">
                          <a:solidFill>
                            <a:srgbClr val="000000"/>
                          </a:solidFill>
                          <a:effectLst/>
                          <a:latin typeface="Arial" panose="020B0604020202020204" pitchFamily="34" charset="0"/>
                        </a:rPr>
                        <a:t>Protocolo de Administración Salas de Audiencia V 1.01</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s-CO" sz="1500" b="0" i="0" u="none" strike="noStrike">
                          <a:solidFill>
                            <a:srgbClr val="000000"/>
                          </a:solidFill>
                          <a:effectLst/>
                          <a:latin typeface="Arial" panose="020B0604020202020204" pitchFamily="34" charset="0"/>
                        </a:rPr>
                        <a:t> </a:t>
                      </a:r>
                      <a:endParaRPr lang="es-CO" sz="1500" b="0" i="0" u="none" strike="noStrike">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s-CO" sz="1500" b="0" i="0" u="none" strike="noStrike">
                          <a:solidFill>
                            <a:srgbClr val="000000"/>
                          </a:solidFill>
                          <a:effectLst/>
                          <a:latin typeface="Arial" panose="020B0604020202020204" pitchFamily="34" charset="0"/>
                        </a:rPr>
                        <a:t>Protocolo de Archivo de Procesos Versión 1.01 </a:t>
                      </a:r>
                      <a:br>
                        <a:rPr lang="es-CO" sz="1500" b="0" i="0" u="none" strike="noStrike">
                          <a:solidFill>
                            <a:srgbClr val="000000"/>
                          </a:solidFill>
                          <a:effectLst/>
                          <a:latin typeface="Arial" panose="020B0604020202020204" pitchFamily="34" charset="0"/>
                        </a:rPr>
                      </a:br>
                      <a:endParaRPr lang="es-CO" sz="1500" b="0" i="0" u="none" strike="noStrike">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10004"/>
                  </a:ext>
                </a:extLst>
              </a:tr>
              <a:tr h="104775">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ctr"/>
                      <a:r>
                        <a:rPr lang="es-CO" sz="1500" b="0" i="0" u="none" strike="noStrike" dirty="0">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38200">
                <a:tc>
                  <a:txBody>
                    <a:bodyPr/>
                    <a:lstStyle/>
                    <a:p>
                      <a:pPr algn="l" fontAlgn="b"/>
                      <a:r>
                        <a:rPr lang="es-CO" sz="1500" b="0" i="0" u="none" strike="noStrike">
                          <a:solidFill>
                            <a:srgbClr val="000000"/>
                          </a:solidFill>
                          <a:effectLst/>
                          <a:latin typeface="Arial" panose="020B0604020202020204" pitchFamily="34" charset="0"/>
                        </a:rPr>
                        <a:t> </a:t>
                      </a:r>
                      <a:endParaRPr lang="es-CO" sz="1500" b="0" i="0" u="none" strike="noStrike">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5911"/>
                    </a:solidFill>
                  </a:tcPr>
                </a:tc>
                <a:tc>
                  <a:txBody>
                    <a:bodyPr/>
                    <a:lstStyle/>
                    <a:p>
                      <a:pPr algn="l" fontAlgn="ctr"/>
                      <a:r>
                        <a:rPr lang="es-CO" sz="1500" b="0" i="0" u="none" strike="noStrike" dirty="0">
                          <a:solidFill>
                            <a:srgbClr val="000000"/>
                          </a:solidFill>
                          <a:effectLst/>
                          <a:latin typeface="Arial" panose="020B0604020202020204" pitchFamily="34" charset="0"/>
                        </a:rPr>
                        <a:t>Protocolo de Elaboración Planillas Notificación Audiencias V.1.01</a:t>
                      </a:r>
                      <a:br>
                        <a:rPr lang="es-CO" sz="1500" b="0" i="0" u="none" strike="noStrike" dirty="0">
                          <a:solidFill>
                            <a:srgbClr val="000000"/>
                          </a:solidFill>
                          <a:effectLst/>
                          <a:latin typeface="Arial" panose="020B0604020202020204" pitchFamily="34" charset="0"/>
                        </a:rPr>
                      </a:br>
                      <a:endParaRPr lang="es-CO" sz="1500" b="0" i="0" u="none" strike="noStrike" dirty="0">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5911"/>
                    </a:solidFill>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5911"/>
                    </a:solidFill>
                  </a:tcPr>
                </a:tc>
                <a:tc>
                  <a:txBody>
                    <a:bodyPr/>
                    <a:lstStyle/>
                    <a:p>
                      <a:pPr algn="l" fontAlgn="ctr"/>
                      <a:r>
                        <a:rPr lang="es-CO" sz="1500" b="0" i="0" u="none" strike="noStrike" dirty="0">
                          <a:solidFill>
                            <a:srgbClr val="000000"/>
                          </a:solidFill>
                          <a:effectLst/>
                          <a:latin typeface="Arial" panose="020B0604020202020204" pitchFamily="34" charset="0"/>
                        </a:rPr>
                        <a:t>Protocolo de Envío de Procesos a los Juzgados de Ejecución de Penas y Medidas de Seguridad V. 1.01</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5911"/>
                    </a:solidFill>
                  </a:tcPr>
                </a:tc>
                <a:extLst>
                  <a:ext uri="{0D108BD9-81ED-4DB2-BD59-A6C34878D82A}">
                    <a16:rowId xmlns:a16="http://schemas.microsoft.com/office/drawing/2014/main" val="10006"/>
                  </a:ext>
                </a:extLst>
              </a:tr>
            </a:tbl>
          </a:graphicData>
        </a:graphic>
      </p:graphicFrame>
      <p:pic>
        <p:nvPicPr>
          <p:cNvPr id="38" name="Imagen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4392" y="2332087"/>
            <a:ext cx="1171575" cy="725487"/>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n 38" descr="Resultado de imagen para expediente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53650" y="5175385"/>
            <a:ext cx="1188463" cy="858333"/>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n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4392" y="3307270"/>
            <a:ext cx="11811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n 4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53651" y="4248843"/>
            <a:ext cx="1188462" cy="709613"/>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n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3651" y="3307270"/>
            <a:ext cx="1188462" cy="67310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n 4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3650" y="2332087"/>
            <a:ext cx="1198275" cy="720725"/>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8992" y="4248844"/>
            <a:ext cx="1196975" cy="709613"/>
          </a:xfrm>
          <a:prstGeom prst="rect">
            <a:avLst/>
          </a:prstGeom>
          <a:noFill/>
          <a:extLst>
            <a:ext uri="{909E8E84-426E-40DD-AFC4-6F175D3DCCD1}">
              <a14:hiddenFill xmlns:a14="http://schemas.microsoft.com/office/drawing/2010/main">
                <a:solidFill>
                  <a:srgbClr val="FFFFFF"/>
                </a:solidFill>
              </a14:hiddenFill>
            </a:ext>
          </a:extLst>
        </p:spPr>
      </p:pic>
      <p:pic>
        <p:nvPicPr>
          <p:cNvPr id="45" name="Imagen 4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08992" y="5195180"/>
            <a:ext cx="1171575" cy="81426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17">
            <a:extLst>
              <a:ext uri="{BEBA8EAE-BF5A-486C-A8C5-ECC9F3942E4B}">
                <a14:imgProps xmlns:a14="http://schemas.microsoft.com/office/drawing/2010/main">
                  <a14:imgLayer r:embed="rId18">
                    <a14:imgEffect>
                      <a14:backgroundRemoval t="3670" b="89450" l="1732" r="89177"/>
                    </a14:imgEffect>
                  </a14:imgLayer>
                </a14:imgProps>
              </a:ext>
            </a:extLst>
          </a:blip>
          <a:stretch>
            <a:fillRect/>
          </a:stretch>
        </p:blipFill>
        <p:spPr>
          <a:xfrm>
            <a:off x="10647639" y="2183346"/>
            <a:ext cx="1135230" cy="1071342"/>
          </a:xfrm>
          <a:prstGeom prst="rect">
            <a:avLst/>
          </a:prstGeom>
        </p:spPr>
      </p:pic>
      <p:pic>
        <p:nvPicPr>
          <p:cNvPr id="15" name="Imagen 14"/>
          <p:cNvPicPr>
            <a:picLocks noChangeAspect="1"/>
          </p:cNvPicPr>
          <p:nvPr/>
        </p:nvPicPr>
        <p:blipFill>
          <a:blip r:embed="rId17">
            <a:extLst>
              <a:ext uri="{BEBA8EAE-BF5A-486C-A8C5-ECC9F3942E4B}">
                <a14:imgProps xmlns:a14="http://schemas.microsoft.com/office/drawing/2010/main">
                  <a14:imgLayer r:embed="rId18">
                    <a14:imgEffect>
                      <a14:backgroundRemoval t="3670" b="89450" l="1732" r="89177"/>
                    </a14:imgEffect>
                  </a14:imgLayer>
                </a14:imgProps>
              </a:ext>
            </a:extLst>
          </a:blip>
          <a:stretch>
            <a:fillRect/>
          </a:stretch>
        </p:blipFill>
        <p:spPr>
          <a:xfrm>
            <a:off x="10678812" y="3187964"/>
            <a:ext cx="1135230" cy="1071342"/>
          </a:xfrm>
          <a:prstGeom prst="rect">
            <a:avLst/>
          </a:prstGeom>
        </p:spPr>
      </p:pic>
      <p:pic>
        <p:nvPicPr>
          <p:cNvPr id="16" name="Imagen 15"/>
          <p:cNvPicPr>
            <a:picLocks noChangeAspect="1"/>
          </p:cNvPicPr>
          <p:nvPr/>
        </p:nvPicPr>
        <p:blipFill>
          <a:blip r:embed="rId17">
            <a:extLst>
              <a:ext uri="{BEBA8EAE-BF5A-486C-A8C5-ECC9F3942E4B}">
                <a14:imgProps xmlns:a14="http://schemas.microsoft.com/office/drawing/2010/main">
                  <a14:imgLayer r:embed="rId18">
                    <a14:imgEffect>
                      <a14:backgroundRemoval t="3670" b="89450" l="1732" r="89177"/>
                    </a14:imgEffect>
                  </a14:imgLayer>
                </a14:imgProps>
              </a:ext>
            </a:extLst>
          </a:blip>
          <a:stretch>
            <a:fillRect/>
          </a:stretch>
        </p:blipFill>
        <p:spPr>
          <a:xfrm>
            <a:off x="10664669" y="4121167"/>
            <a:ext cx="1135230" cy="1071342"/>
          </a:xfrm>
          <a:prstGeom prst="rect">
            <a:avLst/>
          </a:prstGeom>
        </p:spPr>
      </p:pic>
      <p:pic>
        <p:nvPicPr>
          <p:cNvPr id="18" name="Imagen 17"/>
          <p:cNvPicPr>
            <a:picLocks noChangeAspect="1"/>
          </p:cNvPicPr>
          <p:nvPr/>
        </p:nvPicPr>
        <p:blipFill>
          <a:blip r:embed="rId17">
            <a:extLst>
              <a:ext uri="{BEBA8EAE-BF5A-486C-A8C5-ECC9F3942E4B}">
                <a14:imgProps xmlns:a14="http://schemas.microsoft.com/office/drawing/2010/main">
                  <a14:imgLayer r:embed="rId18">
                    <a14:imgEffect>
                      <a14:backgroundRemoval t="3670" b="89450" l="1732" r="89177"/>
                    </a14:imgEffect>
                  </a14:imgLayer>
                </a14:imgProps>
              </a:ext>
            </a:extLst>
          </a:blip>
          <a:stretch>
            <a:fillRect/>
          </a:stretch>
        </p:blipFill>
        <p:spPr>
          <a:xfrm>
            <a:off x="10671741" y="5125785"/>
            <a:ext cx="1135230" cy="1071342"/>
          </a:xfrm>
          <a:prstGeom prst="rect">
            <a:avLst/>
          </a:prstGeom>
        </p:spPr>
      </p:pic>
      <p:pic>
        <p:nvPicPr>
          <p:cNvPr id="19" name="Imagen 18"/>
          <p:cNvPicPr>
            <a:picLocks noChangeAspect="1"/>
          </p:cNvPicPr>
          <p:nvPr/>
        </p:nvPicPr>
        <p:blipFill>
          <a:blip r:embed="rId17">
            <a:extLst>
              <a:ext uri="{BEBA8EAE-BF5A-486C-A8C5-ECC9F3942E4B}">
                <a14:imgProps xmlns:a14="http://schemas.microsoft.com/office/drawing/2010/main">
                  <a14:imgLayer r:embed="rId18">
                    <a14:imgEffect>
                      <a14:backgroundRemoval t="3670" b="89450" l="1732" r="89177"/>
                    </a14:imgEffect>
                  </a14:imgLayer>
                </a14:imgProps>
              </a:ext>
            </a:extLst>
          </a:blip>
          <a:stretch>
            <a:fillRect/>
          </a:stretch>
        </p:blipFill>
        <p:spPr>
          <a:xfrm>
            <a:off x="425716" y="2206802"/>
            <a:ext cx="1135230" cy="1071342"/>
          </a:xfrm>
          <a:prstGeom prst="rect">
            <a:avLst/>
          </a:prstGeom>
        </p:spPr>
      </p:pic>
      <p:pic>
        <p:nvPicPr>
          <p:cNvPr id="20" name="Imagen 19"/>
          <p:cNvPicPr>
            <a:picLocks noChangeAspect="1"/>
          </p:cNvPicPr>
          <p:nvPr/>
        </p:nvPicPr>
        <p:blipFill>
          <a:blip r:embed="rId17">
            <a:extLst>
              <a:ext uri="{BEBA8EAE-BF5A-486C-A8C5-ECC9F3942E4B}">
                <a14:imgProps xmlns:a14="http://schemas.microsoft.com/office/drawing/2010/main">
                  <a14:imgLayer r:embed="rId18">
                    <a14:imgEffect>
                      <a14:backgroundRemoval t="3670" b="89450" l="1732" r="89177"/>
                    </a14:imgEffect>
                  </a14:imgLayer>
                </a14:imgProps>
              </a:ext>
            </a:extLst>
          </a:blip>
          <a:stretch>
            <a:fillRect/>
          </a:stretch>
        </p:blipFill>
        <p:spPr>
          <a:xfrm>
            <a:off x="436107" y="3177665"/>
            <a:ext cx="1135230" cy="1071342"/>
          </a:xfrm>
          <a:prstGeom prst="rect">
            <a:avLst/>
          </a:prstGeom>
        </p:spPr>
      </p:pic>
      <p:pic>
        <p:nvPicPr>
          <p:cNvPr id="21" name="Imagen 20"/>
          <p:cNvPicPr>
            <a:picLocks noChangeAspect="1"/>
          </p:cNvPicPr>
          <p:nvPr/>
        </p:nvPicPr>
        <p:blipFill>
          <a:blip r:embed="rId17">
            <a:extLst>
              <a:ext uri="{BEBA8EAE-BF5A-486C-A8C5-ECC9F3942E4B}">
                <a14:imgProps xmlns:a14="http://schemas.microsoft.com/office/drawing/2010/main">
                  <a14:imgLayer r:embed="rId18">
                    <a14:imgEffect>
                      <a14:backgroundRemoval t="3670" b="89450" l="1732" r="89177"/>
                    </a14:imgEffect>
                  </a14:imgLayer>
                </a14:imgProps>
              </a:ext>
            </a:extLst>
          </a:blip>
          <a:stretch>
            <a:fillRect/>
          </a:stretch>
        </p:blipFill>
        <p:spPr>
          <a:xfrm>
            <a:off x="425584" y="4110520"/>
            <a:ext cx="1135230" cy="1071342"/>
          </a:xfrm>
          <a:prstGeom prst="rect">
            <a:avLst/>
          </a:prstGeom>
        </p:spPr>
      </p:pic>
      <p:pic>
        <p:nvPicPr>
          <p:cNvPr id="22" name="Imagen 21"/>
          <p:cNvPicPr>
            <a:picLocks noChangeAspect="1"/>
          </p:cNvPicPr>
          <p:nvPr/>
        </p:nvPicPr>
        <p:blipFill>
          <a:blip r:embed="rId17">
            <a:extLst>
              <a:ext uri="{BEBA8EAE-BF5A-486C-A8C5-ECC9F3942E4B}">
                <a14:imgProps xmlns:a14="http://schemas.microsoft.com/office/drawing/2010/main">
                  <a14:imgLayer r:embed="rId18">
                    <a14:imgEffect>
                      <a14:backgroundRemoval t="3670" b="89450" l="1732" r="89177"/>
                    </a14:imgEffect>
                  </a14:imgLayer>
                </a14:imgProps>
              </a:ext>
            </a:extLst>
          </a:blip>
          <a:stretch>
            <a:fillRect/>
          </a:stretch>
        </p:blipFill>
        <p:spPr>
          <a:xfrm>
            <a:off x="404802" y="5066639"/>
            <a:ext cx="1135230" cy="1071342"/>
          </a:xfrm>
          <a:prstGeom prst="rect">
            <a:avLst/>
          </a:prstGeom>
        </p:spPr>
      </p:pic>
      <p:sp>
        <p:nvSpPr>
          <p:cNvPr id="23" name="CuadroTexto 22"/>
          <p:cNvSpPr txBox="1"/>
          <p:nvPr/>
        </p:nvSpPr>
        <p:spPr>
          <a:xfrm>
            <a:off x="571500" y="972168"/>
            <a:ext cx="11084136" cy="923330"/>
          </a:xfrm>
          <a:prstGeom prst="rect">
            <a:avLst/>
          </a:prstGeom>
          <a:solidFill>
            <a:schemeClr val="accent6">
              <a:lumMod val="60000"/>
              <a:lumOff val="40000"/>
            </a:schemeClr>
          </a:solidFill>
        </p:spPr>
        <p:txBody>
          <a:bodyPr wrap="square" rtlCol="0">
            <a:spAutoFit/>
          </a:bodyPr>
          <a:lstStyle/>
          <a:p>
            <a:pPr algn="just"/>
            <a:r>
              <a:rPr lang="es-CO" dirty="0">
                <a:latin typeface="Arial" panose="020B0604020202020204" pitchFamily="34" charset="0"/>
                <a:ea typeface="Verdana" panose="020B0604030504040204" pitchFamily="34" charset="0"/>
                <a:cs typeface="Arial" panose="020B0604020202020204" pitchFamily="34" charset="0"/>
              </a:rPr>
              <a:t>Documento mediante el cual  se consignan las normas y procedimientos del funcionamiento entre el centro de servicios, los despachos judiciales y los usuarios externos, construidos conjuntamente con los jueces  y aprobados e implementados por el Comité Coordinador mediante el respectivo acto administrativo.</a:t>
            </a:r>
          </a:p>
        </p:txBody>
      </p:sp>
    </p:spTree>
    <p:extLst>
      <p:ext uri="{BB962C8B-B14F-4D97-AF65-F5344CB8AC3E}">
        <p14:creationId xmlns:p14="http://schemas.microsoft.com/office/powerpoint/2010/main" val="208978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1"/>
            <a:ext cx="12191999" cy="836741"/>
          </a:xfrm>
          <a:solidFill>
            <a:schemeClr val="accent6">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200" b="1" dirty="0">
                <a:solidFill>
                  <a:schemeClr val="bg1"/>
                </a:solidFill>
                <a:latin typeface="Arial" panose="020B0604020202020204" pitchFamily="34" charset="0"/>
                <a:cs typeface="Arial" panose="020B0604020202020204" pitchFamily="34" charset="0"/>
              </a:rPr>
              <a:t>Atención al Usuario</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87"/>
            <a:ext cx="2138290" cy="843729"/>
          </a:xfrm>
          <a:prstGeom prst="rect">
            <a:avLst/>
          </a:prstGeom>
          <a:solidFill>
            <a:schemeClr val="bg2"/>
          </a:solidFill>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077" y="-1"/>
            <a:ext cx="1992921" cy="836741"/>
          </a:xfrm>
          <a:prstGeom prst="rect">
            <a:avLst/>
          </a:prstGeom>
          <a:solidFill>
            <a:schemeClr val="bg2"/>
          </a:solidFill>
        </p:spPr>
      </p:pic>
      <p:sp>
        <p:nvSpPr>
          <p:cNvPr id="5" name="CuadroTexto 4">
            <a:extLst>
              <a:ext uri="{FF2B5EF4-FFF2-40B4-BE49-F238E27FC236}">
                <a16:creationId xmlns:a16="http://schemas.microsoft.com/office/drawing/2014/main" id="{26F6AD7D-582F-40DC-92DA-0F66047E174A}"/>
              </a:ext>
            </a:extLst>
          </p:cNvPr>
          <p:cNvSpPr txBox="1"/>
          <p:nvPr/>
        </p:nvSpPr>
        <p:spPr>
          <a:xfrm>
            <a:off x="609598" y="869243"/>
            <a:ext cx="10972800" cy="3416320"/>
          </a:xfrm>
          <a:prstGeom prst="rect">
            <a:avLst/>
          </a:prstGeom>
          <a:solidFill>
            <a:schemeClr val="accent6">
              <a:lumMod val="60000"/>
              <a:lumOff val="40000"/>
            </a:schemeClr>
          </a:solidFill>
        </p:spPr>
        <p:txBody>
          <a:bodyPr wrap="square" rtlCol="0">
            <a:spAutoFit/>
          </a:bodyPr>
          <a:lstStyle/>
          <a:p>
            <a:pPr algn="just"/>
            <a:r>
              <a:rPr lang="es-CO" dirty="0">
                <a:latin typeface="Arial" panose="020B0604020202020204" pitchFamily="34" charset="0"/>
                <a:cs typeface="Arial" panose="020B0604020202020204" pitchFamily="34" charset="0"/>
              </a:rPr>
              <a:t>El coordinador del Centro de Servicios y el Juez Coordinador, son los responsables de todas las comunicaciones y respuestas que se entregan a los usuarios de los servicios de administración de justicia.</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Es responsabilidad de la coordinación del centro de servicios, dar respuestas a los usuarios de los procesos de los juzgados extintos, cuyos procesos no fueron trasladados a los juzgados que se encuentran vigentes. Aquellas solicitudes donde la responsabilidad de dar respuesta es de uno de los Despachos Judiciales vigentes, el coordinador del CSJPM debe dar traslado a la autoridad competente.</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A continuación, se encuentra la información de diferentes respuestas a peticiones y respuestas a vinculaciones de tutela, en los cuales fue vinculado el centro de servicios judiciales:</a:t>
            </a:r>
          </a:p>
          <a:p>
            <a:pPr algn="just"/>
            <a:endParaRPr lang="es-CO"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4048D5E9-D966-4CE3-B549-44D985684A42}"/>
              </a:ext>
            </a:extLst>
          </p:cNvPr>
          <p:cNvGraphicFramePr>
            <a:graphicFrameLocks noGrp="1"/>
          </p:cNvGraphicFramePr>
          <p:nvPr>
            <p:extLst>
              <p:ext uri="{D42A27DB-BD31-4B8C-83A1-F6EECF244321}">
                <p14:modId xmlns:p14="http://schemas.microsoft.com/office/powerpoint/2010/main" val="1487525824"/>
              </p:ext>
            </p:extLst>
          </p:nvPr>
        </p:nvGraphicFramePr>
        <p:xfrm>
          <a:off x="609598" y="4425265"/>
          <a:ext cx="10972799" cy="2020697"/>
        </p:xfrm>
        <a:graphic>
          <a:graphicData uri="http://schemas.openxmlformats.org/drawingml/2006/table">
            <a:tbl>
              <a:tblPr firstRow="1" firstCol="1" bandRow="1"/>
              <a:tblGrid>
                <a:gridCol w="2509862">
                  <a:extLst>
                    <a:ext uri="{9D8B030D-6E8A-4147-A177-3AD203B41FA5}">
                      <a16:colId xmlns:a16="http://schemas.microsoft.com/office/drawing/2014/main" val="3561043248"/>
                    </a:ext>
                  </a:extLst>
                </a:gridCol>
                <a:gridCol w="1381732">
                  <a:extLst>
                    <a:ext uri="{9D8B030D-6E8A-4147-A177-3AD203B41FA5}">
                      <a16:colId xmlns:a16="http://schemas.microsoft.com/office/drawing/2014/main" val="4224763193"/>
                    </a:ext>
                  </a:extLst>
                </a:gridCol>
                <a:gridCol w="1296761">
                  <a:extLst>
                    <a:ext uri="{9D8B030D-6E8A-4147-A177-3AD203B41FA5}">
                      <a16:colId xmlns:a16="http://schemas.microsoft.com/office/drawing/2014/main" val="2841844468"/>
                    </a:ext>
                  </a:extLst>
                </a:gridCol>
                <a:gridCol w="1490229">
                  <a:extLst>
                    <a:ext uri="{9D8B030D-6E8A-4147-A177-3AD203B41FA5}">
                      <a16:colId xmlns:a16="http://schemas.microsoft.com/office/drawing/2014/main" val="371661386"/>
                    </a:ext>
                  </a:extLst>
                </a:gridCol>
                <a:gridCol w="1490229">
                  <a:extLst>
                    <a:ext uri="{9D8B030D-6E8A-4147-A177-3AD203B41FA5}">
                      <a16:colId xmlns:a16="http://schemas.microsoft.com/office/drawing/2014/main" val="3648075806"/>
                    </a:ext>
                  </a:extLst>
                </a:gridCol>
                <a:gridCol w="1490229">
                  <a:extLst>
                    <a:ext uri="{9D8B030D-6E8A-4147-A177-3AD203B41FA5}">
                      <a16:colId xmlns:a16="http://schemas.microsoft.com/office/drawing/2014/main" val="1305956130"/>
                    </a:ext>
                  </a:extLst>
                </a:gridCol>
                <a:gridCol w="1313757">
                  <a:extLst>
                    <a:ext uri="{9D8B030D-6E8A-4147-A177-3AD203B41FA5}">
                      <a16:colId xmlns:a16="http://schemas.microsoft.com/office/drawing/2014/main" val="2044800984"/>
                    </a:ext>
                  </a:extLst>
                </a:gridCol>
              </a:tblGrid>
              <a:tr h="190500">
                <a:tc gridSpan="7">
                  <a:txBody>
                    <a:bodyPr/>
                    <a:lstStyle/>
                    <a:p>
                      <a:pPr>
                        <a:lnSpc>
                          <a:spcPct val="115000"/>
                        </a:lnSpc>
                        <a:spcAft>
                          <a:spcPts val="0"/>
                        </a:spcAft>
                      </a:pPr>
                      <a:r>
                        <a:rPr lang="es-CO"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Respuestas a tutelas y Derechos de Petición:</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gn="ctr">
                        <a:lnSpc>
                          <a:spcPct val="115000"/>
                        </a:lnSpc>
                        <a:spcAft>
                          <a:spcPts val="0"/>
                        </a:spcAft>
                      </a:pP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429985"/>
                  </a:ext>
                </a:extLst>
              </a:tr>
              <a:tr h="190500">
                <a:tc>
                  <a:txBody>
                    <a:bodyPr/>
                    <a:lstStyle/>
                    <a:p>
                      <a:pPr>
                        <a:lnSpc>
                          <a:spcPct val="115000"/>
                        </a:lnSpc>
                        <a:spcAft>
                          <a:spcPts val="0"/>
                        </a:spcAft>
                      </a:pPr>
                      <a:r>
                        <a:rPr lang="es-CO"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Año</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2017</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0336696"/>
                  </a:ext>
                </a:extLst>
              </a:tr>
              <a:tr h="190500">
                <a:tc>
                  <a:txBody>
                    <a:bodyPr/>
                    <a:lstStyle/>
                    <a:p>
                      <a:pPr>
                        <a:lnSpc>
                          <a:spcPct val="115000"/>
                        </a:lnSpc>
                        <a:spcAft>
                          <a:spcPts val="0"/>
                        </a:spcAft>
                      </a:pPr>
                      <a:r>
                        <a:rPr lang="es-CO"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337</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527279"/>
                  </a:ext>
                </a:extLst>
              </a:tr>
              <a:tr h="190500">
                <a:tc>
                  <a:txBody>
                    <a:bodyPr/>
                    <a:lstStyle/>
                    <a:p>
                      <a:pPr>
                        <a:lnSpc>
                          <a:spcPct val="115000"/>
                        </a:lnSpc>
                      </a:pPr>
                      <a:endParaRPr lang="es-CO" sz="1800" dirty="0">
                        <a:effectLst/>
                        <a:latin typeface="Arial" panose="020B0604020202020204" pitchFamily="34" charset="0"/>
                        <a:cs typeface="Arial" panose="020B0604020202020204" pitchFamily="34"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s-CO" sz="1800">
                        <a:effectLst/>
                        <a:latin typeface="Arial" panose="020B0604020202020204" pitchFamily="34" charset="0"/>
                        <a:cs typeface="Arial" panose="020B0604020202020204" pitchFamily="34"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s-CO" sz="1800">
                        <a:effectLst/>
                        <a:latin typeface="Arial" panose="020B0604020202020204" pitchFamily="34" charset="0"/>
                        <a:cs typeface="Arial" panose="020B0604020202020204" pitchFamily="34"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s-CO" sz="1800" dirty="0">
                        <a:effectLst/>
                        <a:latin typeface="Arial" panose="020B0604020202020204" pitchFamily="34" charset="0"/>
                        <a:cs typeface="Arial" panose="020B0604020202020204" pitchFamily="34"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s-CO" sz="1800" dirty="0">
                        <a:effectLst/>
                        <a:latin typeface="Arial" panose="020B0604020202020204" pitchFamily="34" charset="0"/>
                        <a:cs typeface="Arial" panose="020B0604020202020204" pitchFamily="34"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s-CO" sz="1800" dirty="0">
                        <a:effectLst/>
                        <a:latin typeface="Arial" panose="020B0604020202020204" pitchFamily="34" charset="0"/>
                        <a:cs typeface="Arial" panose="020B0604020202020204" pitchFamily="34"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s-CO" sz="1800" dirty="0">
                        <a:effectLst/>
                        <a:latin typeface="Arial" panose="020B0604020202020204" pitchFamily="34" charset="0"/>
                        <a:cs typeface="Arial" panose="020B0604020202020204" pitchFamily="34"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0157771"/>
                  </a:ext>
                </a:extLst>
              </a:tr>
              <a:tr h="190500">
                <a:tc gridSpan="7">
                  <a:txBody>
                    <a:bodyPr/>
                    <a:lstStyle/>
                    <a:p>
                      <a:pPr>
                        <a:lnSpc>
                          <a:spcPct val="115000"/>
                        </a:lnSpc>
                        <a:spcAft>
                          <a:spcPts val="0"/>
                        </a:spcAft>
                      </a:pPr>
                      <a:r>
                        <a:rPr lang="es-CO"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Otros Oficios donde se da respuesta al usuario o se da traslado de un derecho de petición:</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64200754"/>
                  </a:ext>
                </a:extLst>
              </a:tr>
              <a:tr h="190500">
                <a:tc>
                  <a:txBody>
                    <a:bodyPr/>
                    <a:lstStyle/>
                    <a:p>
                      <a:pPr>
                        <a:lnSpc>
                          <a:spcPct val="115000"/>
                        </a:lnSpc>
                        <a:spcAft>
                          <a:spcPts val="0"/>
                        </a:spcAft>
                      </a:pPr>
                      <a:r>
                        <a:rPr lang="es-CO"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Año</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2017</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2109911"/>
                  </a:ext>
                </a:extLst>
              </a:tr>
              <a:tr h="190500">
                <a:tc>
                  <a:txBody>
                    <a:bodyPr/>
                    <a:lstStyle/>
                    <a:p>
                      <a:pPr>
                        <a:lnSpc>
                          <a:spcPct val="115000"/>
                        </a:lnSpc>
                        <a:spcAft>
                          <a:spcPts val="0"/>
                        </a:spcAft>
                      </a:pPr>
                      <a:r>
                        <a:rPr lang="es-CO"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Oficios</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1149</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1182</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1238</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387</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269</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4225</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59997"/>
                  </a:ext>
                </a:extLst>
              </a:tr>
            </a:tbl>
          </a:graphicData>
        </a:graphic>
      </p:graphicFrame>
    </p:spTree>
    <p:extLst>
      <p:ext uri="{BB962C8B-B14F-4D97-AF65-F5344CB8AC3E}">
        <p14:creationId xmlns:p14="http://schemas.microsoft.com/office/powerpoint/2010/main" val="340597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1"/>
            <a:ext cx="12191999" cy="827314"/>
          </a:xfrm>
          <a:solidFill>
            <a:schemeClr val="accent6">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300" dirty="0">
                <a:solidFill>
                  <a:schemeClr val="bg1"/>
                </a:solidFill>
                <a:latin typeface="Arial" panose="020B0604020202020204" pitchFamily="34" charset="0"/>
                <a:cs typeface="Arial" panose="020B0604020202020204" pitchFamily="34" charset="0"/>
              </a:rPr>
              <a:t>Otras Gestiones de la Coordinación del Centro de Servicios </a:t>
            </a:r>
            <a:br>
              <a:rPr lang="es-CO" sz="2300" dirty="0">
                <a:solidFill>
                  <a:schemeClr val="bg1"/>
                </a:solidFill>
                <a:latin typeface="Arial" panose="020B0604020202020204" pitchFamily="34" charset="0"/>
                <a:cs typeface="Arial" panose="020B0604020202020204" pitchFamily="34" charset="0"/>
              </a:rPr>
            </a:br>
            <a:r>
              <a:rPr lang="es-CO" sz="2300" dirty="0">
                <a:solidFill>
                  <a:schemeClr val="bg1"/>
                </a:solidFill>
                <a:latin typeface="Arial" panose="020B0604020202020204" pitchFamily="34" charset="0"/>
                <a:cs typeface="Arial" panose="020B0604020202020204" pitchFamily="34" charset="0"/>
              </a:rPr>
              <a:t>Judiciales de los Juzgados Penales de Manizales</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14"/>
            <a:ext cx="2138290" cy="843729"/>
          </a:xfrm>
          <a:prstGeom prst="rect">
            <a:avLst/>
          </a:prstGeom>
          <a:solidFill>
            <a:schemeClr val="bg2"/>
          </a:solidFill>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077" y="-9427"/>
            <a:ext cx="1992921" cy="836741"/>
          </a:xfrm>
          <a:prstGeom prst="rect">
            <a:avLst/>
          </a:prstGeom>
          <a:solidFill>
            <a:schemeClr val="bg2"/>
          </a:solidFill>
        </p:spPr>
      </p:pic>
      <p:sp>
        <p:nvSpPr>
          <p:cNvPr id="2" name="CuadroTexto 1"/>
          <p:cNvSpPr txBox="1"/>
          <p:nvPr/>
        </p:nvSpPr>
        <p:spPr>
          <a:xfrm>
            <a:off x="460375" y="907342"/>
            <a:ext cx="11361130" cy="369332"/>
          </a:xfrm>
          <a:prstGeom prst="rect">
            <a:avLst/>
          </a:prstGeom>
          <a:solidFill>
            <a:schemeClr val="accent6">
              <a:lumMod val="50000"/>
            </a:schemeClr>
          </a:solidFill>
        </p:spPr>
        <p:txBody>
          <a:bodyPr wrap="square" rtlCol="0">
            <a:spAutoFit/>
          </a:bodyPr>
          <a:lstStyle/>
          <a:p>
            <a:r>
              <a:rPr lang="es-CO" b="1" dirty="0">
                <a:solidFill>
                  <a:schemeClr val="bg1"/>
                </a:solidFill>
                <a:latin typeface="Arial" panose="020B0604020202020204" pitchFamily="34" charset="0"/>
                <a:ea typeface="Verdana" panose="020B0604030504040204" pitchFamily="34" charset="0"/>
                <a:cs typeface="Arial" panose="020B0604020202020204" pitchFamily="34" charset="0"/>
              </a:rPr>
              <a:t>Tertulias Relacionadas con el Manejo de Acciones Constitucionales de Tutela:</a:t>
            </a:r>
            <a:endParaRPr lang="es-CO"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341014" y="1389160"/>
            <a:ext cx="1074503" cy="572138"/>
          </a:xfrm>
          <a:prstGeom prst="rect">
            <a:avLst/>
          </a:prstGeom>
          <a:solidFill>
            <a:schemeClr val="accent5">
              <a:lumMod val="75000"/>
            </a:schemeClr>
          </a:solidFill>
        </p:spPr>
      </p:pic>
      <p:sp>
        <p:nvSpPr>
          <p:cNvPr id="7" name="CuadroTexto 6"/>
          <p:cNvSpPr txBox="1"/>
          <p:nvPr/>
        </p:nvSpPr>
        <p:spPr>
          <a:xfrm>
            <a:off x="1657352" y="1547504"/>
            <a:ext cx="3796141" cy="323165"/>
          </a:xfrm>
          <a:prstGeom prst="rect">
            <a:avLst/>
          </a:prstGeom>
          <a:solidFill>
            <a:schemeClr val="accent6">
              <a:lumMod val="50000"/>
            </a:schemeClr>
          </a:solidFill>
        </p:spPr>
        <p:txBody>
          <a:bodyPr wrap="square" rtlCol="0">
            <a:spAutoFit/>
          </a:bodyPr>
          <a:lstStyle/>
          <a:p>
            <a:pPr lvl="0"/>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1. El derecho a la salud.</a:t>
            </a:r>
            <a:endParaRPr lang="es-CO" sz="1500" dirty="0">
              <a:solidFill>
                <a:schemeClr val="bg1"/>
              </a:solidFill>
            </a:endParaRPr>
          </a:p>
        </p:txBody>
      </p:sp>
      <p:pic>
        <p:nvPicPr>
          <p:cNvPr id="8" name="Imagen 7"/>
          <p:cNvPicPr>
            <a:picLocks noChangeAspect="1"/>
          </p:cNvPicPr>
          <p:nvPr/>
        </p:nvPicPr>
        <p:blipFill>
          <a:blip r:embed="rId5"/>
          <a:stretch>
            <a:fillRect/>
          </a:stretch>
        </p:blipFill>
        <p:spPr>
          <a:xfrm>
            <a:off x="219075" y="2127384"/>
            <a:ext cx="1442702" cy="784830"/>
          </a:xfrm>
          <a:prstGeom prst="rect">
            <a:avLst/>
          </a:prstGeom>
        </p:spPr>
      </p:pic>
      <p:sp>
        <p:nvSpPr>
          <p:cNvPr id="12" name="CuadroTexto 11"/>
          <p:cNvSpPr txBox="1"/>
          <p:nvPr/>
        </p:nvSpPr>
        <p:spPr>
          <a:xfrm>
            <a:off x="1661777" y="2321794"/>
            <a:ext cx="3796142" cy="323165"/>
          </a:xfrm>
          <a:prstGeom prst="rect">
            <a:avLst/>
          </a:prstGeom>
          <a:solidFill>
            <a:schemeClr val="accent6">
              <a:lumMod val="50000"/>
            </a:schemeClr>
          </a:solidFill>
        </p:spPr>
        <p:txBody>
          <a:bodyPr wrap="square" rtlCol="0">
            <a:spAutoFit/>
          </a:bodyPr>
          <a:lstStyle/>
          <a:p>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2. Prestaciones Económicas.</a:t>
            </a:r>
          </a:p>
        </p:txBody>
      </p:sp>
      <p:sp>
        <p:nvSpPr>
          <p:cNvPr id="9" name="AutoShape 2" descr="Resultado de imagen para afili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 name="Imagen 9"/>
          <p:cNvPicPr>
            <a:picLocks noChangeAspect="1"/>
          </p:cNvPicPr>
          <p:nvPr/>
        </p:nvPicPr>
        <p:blipFill>
          <a:blip r:embed="rId6"/>
          <a:stretch>
            <a:fillRect/>
          </a:stretch>
        </p:blipFill>
        <p:spPr>
          <a:xfrm>
            <a:off x="340143" y="3011993"/>
            <a:ext cx="1321634" cy="561671"/>
          </a:xfrm>
          <a:prstGeom prst="rect">
            <a:avLst/>
          </a:prstGeom>
        </p:spPr>
      </p:pic>
      <p:sp>
        <p:nvSpPr>
          <p:cNvPr id="15" name="CuadroTexto 14"/>
          <p:cNvSpPr txBox="1"/>
          <p:nvPr/>
        </p:nvSpPr>
        <p:spPr>
          <a:xfrm>
            <a:off x="1661776" y="3086855"/>
            <a:ext cx="3796143" cy="323165"/>
          </a:xfrm>
          <a:prstGeom prst="rect">
            <a:avLst/>
          </a:prstGeom>
          <a:solidFill>
            <a:schemeClr val="accent6">
              <a:lumMod val="50000"/>
            </a:schemeClr>
          </a:solidFill>
        </p:spPr>
        <p:txBody>
          <a:bodyPr wrap="square" rtlCol="0">
            <a:spAutoFit/>
          </a:bodyPr>
          <a:lstStyle/>
          <a:p>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3. Afiliaciones</a:t>
            </a:r>
          </a:p>
        </p:txBody>
      </p:sp>
      <p:pic>
        <p:nvPicPr>
          <p:cNvPr id="11" name="Imagen 10"/>
          <p:cNvPicPr>
            <a:picLocks noChangeAspect="1"/>
          </p:cNvPicPr>
          <p:nvPr/>
        </p:nvPicPr>
        <p:blipFill>
          <a:blip r:embed="rId7"/>
          <a:stretch>
            <a:fillRect/>
          </a:stretch>
        </p:blipFill>
        <p:spPr>
          <a:xfrm>
            <a:off x="340143" y="3764325"/>
            <a:ext cx="1357198" cy="779472"/>
          </a:xfrm>
          <a:prstGeom prst="rect">
            <a:avLst/>
          </a:prstGeom>
        </p:spPr>
      </p:pic>
      <p:sp>
        <p:nvSpPr>
          <p:cNvPr id="18" name="CuadroTexto 17"/>
          <p:cNvSpPr txBox="1"/>
          <p:nvPr/>
        </p:nvSpPr>
        <p:spPr>
          <a:xfrm>
            <a:off x="1661777" y="3849168"/>
            <a:ext cx="3796144" cy="553998"/>
          </a:xfrm>
          <a:prstGeom prst="rect">
            <a:avLst/>
          </a:prstGeom>
          <a:solidFill>
            <a:schemeClr val="accent6">
              <a:lumMod val="50000"/>
            </a:schemeClr>
          </a:solidFill>
        </p:spPr>
        <p:txBody>
          <a:bodyPr wrap="square" rtlCol="0">
            <a:spAutoFit/>
          </a:bodyPr>
          <a:lstStyle/>
          <a:p>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4. Copagos, cuotas moderadoras y cuotas de recuperación</a:t>
            </a:r>
            <a:endParaRPr lang="es-CO" sz="1500" dirty="0">
              <a:solidFill>
                <a:schemeClr val="bg1"/>
              </a:solidFill>
            </a:endParaRPr>
          </a:p>
        </p:txBody>
      </p:sp>
      <p:pic>
        <p:nvPicPr>
          <p:cNvPr id="19" name="Imagen 18"/>
          <p:cNvPicPr>
            <a:picLocks noChangeAspect="1"/>
          </p:cNvPicPr>
          <p:nvPr/>
        </p:nvPicPr>
        <p:blipFill>
          <a:blip r:embed="rId8"/>
          <a:stretch>
            <a:fillRect/>
          </a:stretch>
        </p:blipFill>
        <p:spPr>
          <a:xfrm>
            <a:off x="539854" y="4734458"/>
            <a:ext cx="801143" cy="751549"/>
          </a:xfrm>
          <a:prstGeom prst="rect">
            <a:avLst/>
          </a:prstGeom>
        </p:spPr>
      </p:pic>
      <p:sp>
        <p:nvSpPr>
          <p:cNvPr id="20" name="CuadroTexto 19"/>
          <p:cNvSpPr txBox="1"/>
          <p:nvPr/>
        </p:nvSpPr>
        <p:spPr>
          <a:xfrm>
            <a:off x="1661776" y="4833233"/>
            <a:ext cx="3796145" cy="553998"/>
          </a:xfrm>
          <a:prstGeom prst="rect">
            <a:avLst/>
          </a:prstGeom>
          <a:solidFill>
            <a:schemeClr val="accent6">
              <a:lumMod val="50000"/>
            </a:schemeClr>
          </a:solidFill>
        </p:spPr>
        <p:txBody>
          <a:bodyPr wrap="square" rtlCol="0">
            <a:spAutoFit/>
          </a:bodyPr>
          <a:lstStyle/>
          <a:p>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5. Generalidades del Sistema de Riesgos de Riesgos Laborales</a:t>
            </a:r>
            <a:endParaRPr lang="es-CO" sz="1500" dirty="0">
              <a:solidFill>
                <a:schemeClr val="bg1"/>
              </a:solidFill>
            </a:endParaRPr>
          </a:p>
        </p:txBody>
      </p:sp>
      <p:pic>
        <p:nvPicPr>
          <p:cNvPr id="21" name="Imagen 20"/>
          <p:cNvPicPr>
            <a:picLocks noChangeAspect="1"/>
          </p:cNvPicPr>
          <p:nvPr/>
        </p:nvPicPr>
        <p:blipFill>
          <a:blip r:embed="rId9"/>
          <a:stretch>
            <a:fillRect/>
          </a:stretch>
        </p:blipFill>
        <p:spPr>
          <a:xfrm>
            <a:off x="559689" y="5748135"/>
            <a:ext cx="882542" cy="886481"/>
          </a:xfrm>
          <a:prstGeom prst="rect">
            <a:avLst/>
          </a:prstGeom>
        </p:spPr>
      </p:pic>
      <p:sp>
        <p:nvSpPr>
          <p:cNvPr id="22" name="CuadroTexto 21"/>
          <p:cNvSpPr txBox="1"/>
          <p:nvPr/>
        </p:nvSpPr>
        <p:spPr>
          <a:xfrm>
            <a:off x="1657352" y="5750613"/>
            <a:ext cx="3796145" cy="784830"/>
          </a:xfrm>
          <a:prstGeom prst="rect">
            <a:avLst/>
          </a:prstGeom>
          <a:solidFill>
            <a:schemeClr val="accent6">
              <a:lumMod val="50000"/>
            </a:schemeClr>
          </a:solidFill>
        </p:spPr>
        <p:txBody>
          <a:bodyPr wrap="square" rtlCol="0">
            <a:spAutoFit/>
          </a:bodyPr>
          <a:lstStyle/>
          <a:p>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6. herramientas cerebrales para ser más felices, eficientes y sanos en la gestión de las acciones de tutelas y en la vida.</a:t>
            </a:r>
            <a:endParaRPr lang="es-CO" sz="1500" dirty="0">
              <a:solidFill>
                <a:schemeClr val="bg1"/>
              </a:solidFill>
            </a:endParaRPr>
          </a:p>
        </p:txBody>
      </p:sp>
      <p:sp>
        <p:nvSpPr>
          <p:cNvPr id="4" name="CuadroTexto 3">
            <a:extLst>
              <a:ext uri="{FF2B5EF4-FFF2-40B4-BE49-F238E27FC236}">
                <a16:creationId xmlns:a16="http://schemas.microsoft.com/office/drawing/2014/main" id="{80C98F5B-8BD8-4B32-B82B-F09C3B9240A5}"/>
              </a:ext>
            </a:extLst>
          </p:cNvPr>
          <p:cNvSpPr txBox="1"/>
          <p:nvPr/>
        </p:nvSpPr>
        <p:spPr>
          <a:xfrm>
            <a:off x="5549900" y="1351721"/>
            <a:ext cx="6301085" cy="5401479"/>
          </a:xfrm>
          <a:prstGeom prst="rect">
            <a:avLst/>
          </a:prstGeom>
          <a:solidFill>
            <a:schemeClr val="accent6">
              <a:lumMod val="60000"/>
              <a:lumOff val="40000"/>
            </a:schemeClr>
          </a:solidFill>
        </p:spPr>
        <p:txBody>
          <a:bodyPr wrap="square" rtlCol="0">
            <a:spAutoFit/>
          </a:bodyPr>
          <a:lstStyle/>
          <a:p>
            <a:pPr algn="just"/>
            <a:r>
              <a:rPr lang="es-CO" sz="1500" dirty="0">
                <a:latin typeface="Arial" panose="020B0604020202020204" pitchFamily="34" charset="0"/>
                <a:cs typeface="Arial" panose="020B0604020202020204" pitchFamily="34" charset="0"/>
              </a:rPr>
              <a:t>A través de la gestión del Juez Coordinador del Centro de Servicios Judiciales del área penal, se logró establecer convenio con la Dirección Territorial de Salud, SURA EPS, SALUD TOTAL EPAS y MEDIMAS EPS, donde se realizaron conversatorios donde fueron invitados médicos de diferentes especialidades y especialistas en temas relacionados con acciones constitucionales de tutela, para abordar las diferentes situaciones que deben enfrentar los Despachos Judiciales y las entidades accionadas, por los derechos invocados por la parte accionante.</a:t>
            </a:r>
          </a:p>
          <a:p>
            <a:pPr algn="just"/>
            <a:r>
              <a:rPr lang="es-CO" sz="1500" dirty="0">
                <a:latin typeface="Arial" panose="020B0604020202020204" pitchFamily="34" charset="0"/>
                <a:cs typeface="Arial" panose="020B0604020202020204" pitchFamily="34" charset="0"/>
              </a:rPr>
              <a:t> </a:t>
            </a:r>
          </a:p>
          <a:p>
            <a:pPr algn="just"/>
            <a:r>
              <a:rPr lang="es-CO" sz="1500" dirty="0">
                <a:latin typeface="Arial" panose="020B0604020202020204" pitchFamily="34" charset="0"/>
                <a:cs typeface="Arial" panose="020B0604020202020204" pitchFamily="34" charset="0"/>
              </a:rPr>
              <a:t>A estos conversatorios fueron convocados todos los Despachos Judiciales del Circuito de Manizales, Consejo Seccional, representantes de las Entidades Promotoras de Salud, Instituciones Prestadoras de Salud, Defensoría del Pueblo y Personería Municipal.</a:t>
            </a:r>
          </a:p>
          <a:p>
            <a:pPr algn="just"/>
            <a:r>
              <a:rPr lang="es-CO" sz="1500" dirty="0">
                <a:latin typeface="Arial" panose="020B0604020202020204" pitchFamily="34" charset="0"/>
                <a:cs typeface="Arial" panose="020B0604020202020204" pitchFamily="34" charset="0"/>
              </a:rPr>
              <a:t> </a:t>
            </a:r>
          </a:p>
          <a:p>
            <a:pPr algn="just"/>
            <a:r>
              <a:rPr lang="es-CO" sz="1500" dirty="0">
                <a:latin typeface="Arial" panose="020B0604020202020204" pitchFamily="34" charset="0"/>
                <a:cs typeface="Arial" panose="020B0604020202020204" pitchFamily="34" charset="0"/>
              </a:rPr>
              <a:t>Este trabajo logro estrechar la relación entre el Consejo Seccional de la Judicatura de Caldas, Despachos Judiciales y las Entidades Prestadoras de Salud, dado que se lograron acuerdos donde los Despachos Judiciales que participaron en el evento, dado que desde los despachos judiciales podían abordar a algún profesional en el tema de salud, que los orientara acerca de la  priorización que se le debía dar a un servicio y si el usuario realmente había realizado las gestiones con la EPS, siguiendo el conducto regular.</a:t>
            </a:r>
          </a:p>
        </p:txBody>
      </p:sp>
    </p:spTree>
    <p:extLst>
      <p:ext uri="{BB962C8B-B14F-4D97-AF65-F5344CB8AC3E}">
        <p14:creationId xmlns:p14="http://schemas.microsoft.com/office/powerpoint/2010/main" val="390572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15263"/>
            <a:ext cx="12192000" cy="861774"/>
          </a:xfrm>
          <a:prstGeom prst="rect">
            <a:avLst/>
          </a:prstGeom>
          <a:solidFill>
            <a:schemeClr val="accent6">
              <a:lumMod val="50000"/>
            </a:schemeClr>
          </a:solidFill>
        </p:spPr>
        <p:txBody>
          <a:bodyPr wrap="square" lIns="91440" tIns="45720" rIns="91440" bIns="45720" anchor="t">
            <a:sp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ES" sz="2500" b="1" cap="none" spc="0" dirty="0">
              <a:ln w="0">
                <a:noFill/>
              </a:ln>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ángulo 2"/>
          <p:cNvSpPr/>
          <p:nvPr/>
        </p:nvSpPr>
        <p:spPr>
          <a:xfrm>
            <a:off x="67111" y="3556208"/>
            <a:ext cx="7057291" cy="707886"/>
          </a:xfrm>
          <a:prstGeom prst="rect">
            <a:avLst/>
          </a:prstGeom>
          <a:solidFill>
            <a:schemeClr val="accent6">
              <a:lumMod val="50000"/>
            </a:schemeClr>
          </a:solidFill>
        </p:spPr>
        <p:txBody>
          <a:bodyPr wrap="square" lIns="91440" tIns="45720" rIns="91440" bIns="45720">
            <a:spAutoFit/>
          </a:bodyPr>
          <a:lstStyle/>
          <a:p>
            <a:pPr algn="ctr"/>
            <a:r>
              <a:rPr lang="es-ES" sz="4000" dirty="0">
                <a:ln w="0"/>
                <a:solidFill>
                  <a:schemeClr val="bg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ÁREAS DE GESTIÓN</a:t>
            </a:r>
          </a:p>
        </p:txBody>
      </p:sp>
      <p:pic>
        <p:nvPicPr>
          <p:cNvPr id="2050" name="Picture 2" descr="Resultado de imagen para emple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986" y="1967020"/>
            <a:ext cx="5561922" cy="459414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0209"/>
            <a:ext cx="2579077" cy="876827"/>
          </a:xfrm>
          <a:prstGeom prst="rect">
            <a:avLst/>
          </a:prstGeom>
          <a:solidFill>
            <a:schemeClr val="bg2"/>
          </a:solidFill>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2048" y="515263"/>
            <a:ext cx="2409952" cy="861774"/>
          </a:xfrm>
          <a:prstGeom prst="rect">
            <a:avLst/>
          </a:prstGeom>
          <a:solidFill>
            <a:schemeClr val="bg2"/>
          </a:solidFill>
        </p:spPr>
      </p:pic>
    </p:spTree>
    <p:extLst>
      <p:ext uri="{BB962C8B-B14F-4D97-AF65-F5344CB8AC3E}">
        <p14:creationId xmlns:p14="http://schemas.microsoft.com/office/powerpoint/2010/main" val="266105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B8F88FD-CB9A-4FCB-8F56-8CCCB33DBBC6}"/>
              </a:ext>
            </a:extLst>
          </p:cNvPr>
          <p:cNvSpPr txBox="1"/>
          <p:nvPr/>
        </p:nvSpPr>
        <p:spPr>
          <a:xfrm>
            <a:off x="0" y="0"/>
            <a:ext cx="12191999" cy="923330"/>
          </a:xfrm>
          <a:prstGeom prst="rect">
            <a:avLst/>
          </a:prstGeom>
          <a:solidFill>
            <a:schemeClr val="accent6">
              <a:lumMod val="50000"/>
            </a:schemeClr>
          </a:solidFill>
        </p:spPr>
        <p:txBody>
          <a:bodyPr wrap="square" rtlCol="0" anchor="b">
            <a:spAutoFit/>
          </a:bodyPr>
          <a:lstStyle/>
          <a:p>
            <a:pPr algn="ctr"/>
            <a:endParaRPr lang="es-ES" b="1" dirty="0">
              <a:ln w="0">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s-ES" b="1" dirty="0">
                <a:ln w="0">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RESEÑA HISTORICA</a:t>
            </a:r>
          </a:p>
          <a:p>
            <a:endParaRPr lang="es-CO" dirty="0"/>
          </a:p>
        </p:txBody>
      </p:sp>
      <p:sp>
        <p:nvSpPr>
          <p:cNvPr id="2" name="Título 1"/>
          <p:cNvSpPr>
            <a:spLocks noGrp="1"/>
          </p:cNvSpPr>
          <p:nvPr>
            <p:ph type="ctrTitle"/>
          </p:nvPr>
        </p:nvSpPr>
        <p:spPr>
          <a:xfrm>
            <a:off x="1471511" y="1342440"/>
            <a:ext cx="9144000" cy="847613"/>
          </a:xfrm>
          <a:solidFill>
            <a:schemeClr val="accent6">
              <a:lumMod val="50000"/>
            </a:schemeClr>
          </a:solidFill>
        </p:spPr>
        <p:txBody>
          <a:bodyPr anchor="ctr">
            <a:normAutofit/>
          </a:bodyPr>
          <a:lstStyle/>
          <a:p>
            <a:r>
              <a:rPr lang="es-CO" sz="2600" dirty="0">
                <a:solidFill>
                  <a:schemeClr val="bg1"/>
                </a:solidFill>
                <a:latin typeface="Arial" panose="020B0604020202020204" pitchFamily="34" charset="0"/>
                <a:cs typeface="Arial" panose="020B0604020202020204" pitchFamily="34" charset="0"/>
              </a:rPr>
              <a:t>CENTRO DE SERVICIOS JUDICIALES DE LOS JUZGADOS PENALES DE MANIZALES</a:t>
            </a:r>
          </a:p>
        </p:txBody>
      </p:sp>
      <p:grpSp>
        <p:nvGrpSpPr>
          <p:cNvPr id="3" name="Grupo 2"/>
          <p:cNvGrpSpPr/>
          <p:nvPr/>
        </p:nvGrpSpPr>
        <p:grpSpPr>
          <a:xfrm>
            <a:off x="1" y="-17944"/>
            <a:ext cx="12210032" cy="941274"/>
            <a:chOff x="1" y="-21977"/>
            <a:chExt cx="12210032" cy="941274"/>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977"/>
              <a:ext cx="2762539" cy="941273"/>
            </a:xfrm>
            <a:prstGeom prst="rect">
              <a:avLst/>
            </a:prstGeom>
            <a:solidFill>
              <a:schemeClr val="bg1"/>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3522" y="-2643"/>
              <a:ext cx="2556511" cy="921940"/>
            </a:xfrm>
            <a:prstGeom prst="rect">
              <a:avLst/>
            </a:prstGeom>
            <a:solidFill>
              <a:schemeClr val="bg1"/>
            </a:solidFill>
            <a:ln>
              <a:noFill/>
            </a:ln>
            <a:extLst/>
          </p:spPr>
        </p:pic>
      </p:grpSp>
      <p:grpSp>
        <p:nvGrpSpPr>
          <p:cNvPr id="30" name="Grupo 29"/>
          <p:cNvGrpSpPr/>
          <p:nvPr/>
        </p:nvGrpSpPr>
        <p:grpSpPr>
          <a:xfrm>
            <a:off x="2084042" y="2301096"/>
            <a:ext cx="1014048" cy="893328"/>
            <a:chOff x="359088" y="2601336"/>
            <a:chExt cx="1014048" cy="893328"/>
          </a:xfrm>
        </p:grpSpPr>
        <p:sp>
          <p:nvSpPr>
            <p:cNvPr id="31" name="Elipse 30"/>
            <p:cNvSpPr/>
            <p:nvPr/>
          </p:nvSpPr>
          <p:spPr>
            <a:xfrm>
              <a:off x="359088" y="2601336"/>
              <a:ext cx="1014048" cy="893328"/>
            </a:xfrm>
            <a:prstGeom prst="ellipse">
              <a:avLst/>
            </a:prstGeom>
            <a:noFill/>
            <a:ln w="57150">
              <a:solidFill>
                <a:srgbClr val="109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Elipse 31"/>
            <p:cNvSpPr/>
            <p:nvPr/>
          </p:nvSpPr>
          <p:spPr>
            <a:xfrm>
              <a:off x="472020" y="2700824"/>
              <a:ext cx="788184" cy="694352"/>
            </a:xfrm>
            <a:prstGeom prst="ellipse">
              <a:avLst/>
            </a:prstGeom>
            <a:noFill/>
            <a:ln w="28575">
              <a:solidFill>
                <a:srgbClr val="109E7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33" name="Imagen 32"/>
          <p:cNvPicPr>
            <a:picLocks noChangeAspect="1"/>
          </p:cNvPicPr>
          <p:nvPr/>
        </p:nvPicPr>
        <p:blipFill>
          <a:blip r:embed="rId4"/>
          <a:stretch>
            <a:fillRect/>
          </a:stretch>
        </p:blipFill>
        <p:spPr>
          <a:xfrm>
            <a:off x="2419592" y="2519128"/>
            <a:ext cx="342948" cy="457264"/>
          </a:xfrm>
          <a:prstGeom prst="rect">
            <a:avLst/>
          </a:prstGeom>
        </p:spPr>
      </p:pic>
      <p:sp>
        <p:nvSpPr>
          <p:cNvPr id="34" name="CuadroTexto 33"/>
          <p:cNvSpPr txBox="1"/>
          <p:nvPr/>
        </p:nvSpPr>
        <p:spPr>
          <a:xfrm>
            <a:off x="1113554" y="3301901"/>
            <a:ext cx="2955024" cy="646331"/>
          </a:xfrm>
          <a:prstGeom prst="rect">
            <a:avLst/>
          </a:prstGeom>
          <a:solidFill>
            <a:schemeClr val="accent4">
              <a:lumMod val="40000"/>
              <a:lumOff val="60000"/>
            </a:schemeClr>
          </a:solidFill>
        </p:spPr>
        <p:txBody>
          <a:bodyPr wrap="square" rtlCol="0">
            <a:spAutoFit/>
          </a:bodyPr>
          <a:lstStyle/>
          <a:p>
            <a:pPr algn="ctr"/>
            <a:r>
              <a:rPr lang="es-CO" b="1" dirty="0">
                <a:latin typeface="Arial" panose="020B0604020202020204" pitchFamily="34" charset="0"/>
                <a:cs typeface="Arial" panose="020B0604020202020204" pitchFamily="34" charset="0"/>
              </a:rPr>
              <a:t>2004 </a:t>
            </a:r>
          </a:p>
          <a:p>
            <a:pPr algn="ctr"/>
            <a:r>
              <a:rPr lang="es-CO" b="1" dirty="0">
                <a:latin typeface="Arial" panose="020B0604020202020204" pitchFamily="34" charset="0"/>
                <a:cs typeface="Arial" panose="020B0604020202020204" pitchFamily="34" charset="0"/>
              </a:rPr>
              <a:t>Acuerdo 2765</a:t>
            </a:r>
          </a:p>
        </p:txBody>
      </p:sp>
      <p:sp>
        <p:nvSpPr>
          <p:cNvPr id="35" name="CuadroTexto 34"/>
          <p:cNvSpPr txBox="1"/>
          <p:nvPr/>
        </p:nvSpPr>
        <p:spPr>
          <a:xfrm>
            <a:off x="1078912" y="4071747"/>
            <a:ext cx="2955025" cy="2308324"/>
          </a:xfrm>
          <a:prstGeom prst="rect">
            <a:avLst/>
          </a:prstGeom>
          <a:solidFill>
            <a:schemeClr val="accent4">
              <a:lumMod val="40000"/>
              <a:lumOff val="60000"/>
            </a:schemeClr>
          </a:solidFill>
        </p:spPr>
        <p:txBody>
          <a:bodyPr wrap="square" rtlCol="0">
            <a:spAutoFit/>
          </a:bodyPr>
          <a:lstStyle/>
          <a:p>
            <a:pPr algn="just"/>
            <a:r>
              <a:rPr lang="es-CO" sz="1600" dirty="0">
                <a:latin typeface="Arial" panose="020B0604020202020204" pitchFamily="34" charset="0"/>
                <a:cs typeface="Arial" panose="020B0604020202020204" pitchFamily="34" charset="0"/>
              </a:rPr>
              <a:t>Creación del Centro de Servicios Judiciales de los Juzgados Penales y del cargo de Juez Coordinador, para atender el Sistema Penal Oral Acusatorio, que daba inicio a partir del 1º de enero de 2005.</a:t>
            </a:r>
          </a:p>
          <a:p>
            <a:pPr algn="just"/>
            <a:endParaRPr lang="es-CO" sz="16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p:txBody>
      </p:sp>
      <p:grpSp>
        <p:nvGrpSpPr>
          <p:cNvPr id="37" name="Grupo 36"/>
          <p:cNvGrpSpPr/>
          <p:nvPr/>
        </p:nvGrpSpPr>
        <p:grpSpPr>
          <a:xfrm>
            <a:off x="5678925" y="2291315"/>
            <a:ext cx="1014048" cy="893328"/>
            <a:chOff x="359088" y="2601336"/>
            <a:chExt cx="1014048" cy="893328"/>
          </a:xfrm>
        </p:grpSpPr>
        <p:sp>
          <p:nvSpPr>
            <p:cNvPr id="38" name="Elipse 37"/>
            <p:cNvSpPr/>
            <p:nvPr/>
          </p:nvSpPr>
          <p:spPr>
            <a:xfrm>
              <a:off x="359088" y="2601336"/>
              <a:ext cx="1014048" cy="893328"/>
            </a:xfrm>
            <a:prstGeom prst="ellipse">
              <a:avLst/>
            </a:prstGeom>
            <a:noFill/>
            <a:ln w="57150">
              <a:solidFill>
                <a:srgbClr val="109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9" name="Elipse 38"/>
            <p:cNvSpPr/>
            <p:nvPr/>
          </p:nvSpPr>
          <p:spPr>
            <a:xfrm>
              <a:off x="472020" y="2700824"/>
              <a:ext cx="788184" cy="694352"/>
            </a:xfrm>
            <a:prstGeom prst="ellipse">
              <a:avLst/>
            </a:prstGeom>
            <a:noFill/>
            <a:ln w="28575">
              <a:solidFill>
                <a:srgbClr val="109E7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40" name="Imagen 39"/>
          <p:cNvPicPr>
            <a:picLocks noChangeAspect="1"/>
          </p:cNvPicPr>
          <p:nvPr/>
        </p:nvPicPr>
        <p:blipFill>
          <a:blip r:embed="rId5"/>
          <a:stretch>
            <a:fillRect/>
          </a:stretch>
        </p:blipFill>
        <p:spPr>
          <a:xfrm>
            <a:off x="9438959" y="2435135"/>
            <a:ext cx="590632" cy="533474"/>
          </a:xfrm>
          <a:prstGeom prst="rect">
            <a:avLst/>
          </a:prstGeom>
        </p:spPr>
      </p:pic>
      <p:sp>
        <p:nvSpPr>
          <p:cNvPr id="41" name="CuadroTexto 40"/>
          <p:cNvSpPr txBox="1"/>
          <p:nvPr/>
        </p:nvSpPr>
        <p:spPr>
          <a:xfrm>
            <a:off x="8158063" y="4071747"/>
            <a:ext cx="2990919" cy="2308324"/>
          </a:xfrm>
          <a:prstGeom prst="rect">
            <a:avLst/>
          </a:prstGeom>
          <a:solidFill>
            <a:schemeClr val="accent2">
              <a:lumMod val="40000"/>
              <a:lumOff val="60000"/>
            </a:schemeClr>
          </a:solidFill>
        </p:spPr>
        <p:txBody>
          <a:bodyPr wrap="square" rtlCol="0">
            <a:spAutoFit/>
          </a:bodyPr>
          <a:lstStyle/>
          <a:p>
            <a:pPr algn="just"/>
            <a:r>
              <a:rPr lang="es-CO" sz="1600" dirty="0">
                <a:latin typeface="Arial" panose="020B0604020202020204" pitchFamily="34" charset="0"/>
                <a:cs typeface="Arial" panose="020B0604020202020204" pitchFamily="34" charset="0"/>
              </a:rPr>
              <a:t>Creación del cargo de profesional universitario grado 16 con funciones de Coordinador y perfil de Ingeniero Industrial o Administrador de Empresas.</a:t>
            </a:r>
          </a:p>
          <a:p>
            <a:pPr algn="just"/>
            <a:endParaRPr lang="es-CO" sz="16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p:txBody>
      </p:sp>
      <p:grpSp>
        <p:nvGrpSpPr>
          <p:cNvPr id="42" name="Grupo 41"/>
          <p:cNvGrpSpPr/>
          <p:nvPr/>
        </p:nvGrpSpPr>
        <p:grpSpPr>
          <a:xfrm>
            <a:off x="9237816" y="2301096"/>
            <a:ext cx="1014048" cy="893328"/>
            <a:chOff x="359088" y="2601336"/>
            <a:chExt cx="1014048" cy="893328"/>
          </a:xfrm>
        </p:grpSpPr>
        <p:sp>
          <p:nvSpPr>
            <p:cNvPr id="43" name="Elipse 42"/>
            <p:cNvSpPr/>
            <p:nvPr/>
          </p:nvSpPr>
          <p:spPr>
            <a:xfrm>
              <a:off x="359088" y="2601336"/>
              <a:ext cx="1014048" cy="893328"/>
            </a:xfrm>
            <a:prstGeom prst="ellipse">
              <a:avLst/>
            </a:prstGeom>
            <a:noFill/>
            <a:ln w="57150">
              <a:solidFill>
                <a:srgbClr val="109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4" name="Elipse 43"/>
            <p:cNvSpPr/>
            <p:nvPr/>
          </p:nvSpPr>
          <p:spPr>
            <a:xfrm>
              <a:off x="472020" y="2700824"/>
              <a:ext cx="788184" cy="694352"/>
            </a:xfrm>
            <a:prstGeom prst="ellipse">
              <a:avLst/>
            </a:prstGeom>
            <a:noFill/>
            <a:ln w="28575">
              <a:solidFill>
                <a:srgbClr val="109E7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45" name="CuadroTexto 44"/>
          <p:cNvSpPr txBox="1"/>
          <p:nvPr/>
        </p:nvSpPr>
        <p:spPr>
          <a:xfrm>
            <a:off x="4290060" y="4071747"/>
            <a:ext cx="3611880" cy="2308324"/>
          </a:xfrm>
          <a:prstGeom prst="rect">
            <a:avLst/>
          </a:prstGeom>
          <a:solidFill>
            <a:schemeClr val="accent1">
              <a:lumMod val="60000"/>
              <a:lumOff val="40000"/>
            </a:schemeClr>
          </a:solidFill>
        </p:spPr>
        <p:txBody>
          <a:bodyPr wrap="square" rtlCol="0">
            <a:spAutoFit/>
          </a:bodyPr>
          <a:lstStyle/>
          <a:p>
            <a:pPr algn="just"/>
            <a:r>
              <a:rPr lang="es-CO" sz="1600" dirty="0">
                <a:latin typeface="Arial" panose="020B0604020202020204" pitchFamily="34" charset="0"/>
                <a:cs typeface="Arial" panose="020B0604020202020204" pitchFamily="34" charset="0"/>
              </a:rPr>
              <a:t>Traslado de los cargos de escribiente y citador de los Juzgados Penales Municipales al Centro de Servicios Judiciales. Mediante acuerdo 2770 del 2004 se dispuso el traslado de los cargos de escribiente y citador de los Juzgados 1°,2°,3°,5°,6°,7° Penales del Circuito a dicho Centro</a:t>
            </a:r>
          </a:p>
          <a:p>
            <a:pPr algn="just"/>
            <a:endParaRPr lang="es-CO" sz="1600" dirty="0">
              <a:latin typeface="Arial" panose="020B0604020202020204" pitchFamily="34" charset="0"/>
              <a:cs typeface="Arial" panose="020B0604020202020204" pitchFamily="34" charset="0"/>
            </a:endParaRPr>
          </a:p>
        </p:txBody>
      </p:sp>
      <p:pic>
        <p:nvPicPr>
          <p:cNvPr id="46" name="Imagen 45"/>
          <p:cNvPicPr>
            <a:picLocks noChangeAspect="1"/>
          </p:cNvPicPr>
          <p:nvPr/>
        </p:nvPicPr>
        <p:blipFill>
          <a:blip r:embed="rId6"/>
          <a:stretch>
            <a:fillRect/>
          </a:stretch>
        </p:blipFill>
        <p:spPr>
          <a:xfrm>
            <a:off x="6043511" y="2526209"/>
            <a:ext cx="314369" cy="428685"/>
          </a:xfrm>
          <a:prstGeom prst="rect">
            <a:avLst/>
          </a:prstGeom>
        </p:spPr>
      </p:pic>
      <p:sp>
        <p:nvSpPr>
          <p:cNvPr id="48" name="CuadroTexto 47"/>
          <p:cNvSpPr txBox="1"/>
          <p:nvPr/>
        </p:nvSpPr>
        <p:spPr>
          <a:xfrm>
            <a:off x="4290060" y="3324154"/>
            <a:ext cx="3611880" cy="646331"/>
          </a:xfrm>
          <a:prstGeom prst="rect">
            <a:avLst/>
          </a:prstGeom>
          <a:solidFill>
            <a:schemeClr val="accent1">
              <a:lumMod val="60000"/>
              <a:lumOff val="40000"/>
            </a:schemeClr>
          </a:solidFill>
        </p:spPr>
        <p:txBody>
          <a:bodyPr wrap="square" rtlCol="0">
            <a:spAutoFit/>
          </a:bodyPr>
          <a:lstStyle/>
          <a:p>
            <a:pPr algn="ctr"/>
            <a:r>
              <a:rPr lang="es-CO" b="1" dirty="0">
                <a:latin typeface="Arial" panose="020B0604020202020204" pitchFamily="34" charset="0"/>
                <a:cs typeface="Arial" panose="020B0604020202020204" pitchFamily="34" charset="0"/>
              </a:rPr>
              <a:t>2004 </a:t>
            </a:r>
          </a:p>
          <a:p>
            <a:pPr algn="ctr"/>
            <a:r>
              <a:rPr lang="es-CO" b="1" dirty="0">
                <a:latin typeface="Arial" panose="020B0604020202020204" pitchFamily="34" charset="0"/>
                <a:cs typeface="Arial" panose="020B0604020202020204" pitchFamily="34" charset="0"/>
              </a:rPr>
              <a:t>Acuerdo 2794</a:t>
            </a:r>
          </a:p>
        </p:txBody>
      </p:sp>
      <p:sp>
        <p:nvSpPr>
          <p:cNvPr id="49" name="CuadroTexto 48"/>
          <p:cNvSpPr txBox="1"/>
          <p:nvPr/>
        </p:nvSpPr>
        <p:spPr>
          <a:xfrm>
            <a:off x="8142208" y="3312594"/>
            <a:ext cx="2990919" cy="646331"/>
          </a:xfrm>
          <a:prstGeom prst="rect">
            <a:avLst/>
          </a:prstGeom>
          <a:solidFill>
            <a:schemeClr val="accent2">
              <a:lumMod val="40000"/>
              <a:lumOff val="60000"/>
            </a:schemeClr>
          </a:solidFill>
        </p:spPr>
        <p:txBody>
          <a:bodyPr wrap="square" rtlCol="0">
            <a:spAutoFit/>
          </a:bodyPr>
          <a:lstStyle/>
          <a:p>
            <a:pPr algn="ctr"/>
            <a:r>
              <a:rPr lang="es-CO" b="1" dirty="0">
                <a:latin typeface="Arial" panose="020B0604020202020204" pitchFamily="34" charset="0"/>
                <a:cs typeface="Arial" panose="020B0604020202020204" pitchFamily="34" charset="0"/>
              </a:rPr>
              <a:t>2012</a:t>
            </a:r>
          </a:p>
          <a:p>
            <a:pPr algn="ctr"/>
            <a:r>
              <a:rPr lang="es-CO" b="1" dirty="0">
                <a:latin typeface="Arial" panose="020B0604020202020204" pitchFamily="34" charset="0"/>
                <a:cs typeface="Arial" panose="020B0604020202020204" pitchFamily="34" charset="0"/>
              </a:rPr>
              <a:t>Acuerdo 9584</a:t>
            </a:r>
          </a:p>
        </p:txBody>
      </p:sp>
    </p:spTree>
    <p:extLst>
      <p:ext uri="{BB962C8B-B14F-4D97-AF65-F5344CB8AC3E}">
        <p14:creationId xmlns:p14="http://schemas.microsoft.com/office/powerpoint/2010/main" val="1717024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865085" y="974780"/>
            <a:ext cx="8461829" cy="861774"/>
          </a:xfrm>
          <a:prstGeom prst="rect">
            <a:avLst/>
          </a:prstGeom>
          <a:solidFill>
            <a:schemeClr val="accent6">
              <a:lumMod val="50000"/>
            </a:schemeClr>
          </a:solidFill>
          <a:ln>
            <a:solidFill>
              <a:schemeClr val="accent1">
                <a:shade val="50000"/>
              </a:schemeClr>
            </a:solidFill>
          </a:ln>
        </p:spPr>
        <p:txBody>
          <a:bodyPr wrap="square" lIns="91440" tIns="45720" rIns="91440" bIns="45720">
            <a:sp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Reparto de Procesos</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Responsabilidades del Coordinador</a:t>
            </a:r>
          </a:p>
        </p:txBody>
      </p:sp>
      <p:sp>
        <p:nvSpPr>
          <p:cNvPr id="11" name="Rectángulo 10"/>
          <p:cNvSpPr/>
          <p:nvPr/>
        </p:nvSpPr>
        <p:spPr>
          <a:xfrm>
            <a:off x="0" y="5735"/>
            <a:ext cx="12192000" cy="861774"/>
          </a:xfrm>
          <a:prstGeom prst="rect">
            <a:avLst/>
          </a:prstGeom>
          <a:solidFill>
            <a:schemeClr val="accent6">
              <a:lumMod val="50000"/>
            </a:schemeClr>
          </a:solidFill>
        </p:spPr>
        <p:txBody>
          <a:bodyPr wrap="square" lIns="91440" tIns="45720" rIns="91440" bIns="45720" anchor="t">
            <a:sp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ES" sz="2500" b="1" cap="none" spc="0" dirty="0">
              <a:ln w="0">
                <a:noFill/>
              </a:ln>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319"/>
            <a:ext cx="2579077" cy="876827"/>
          </a:xfrm>
          <a:prstGeom prst="rect">
            <a:avLst/>
          </a:prstGeom>
          <a:solidFill>
            <a:schemeClr val="bg2"/>
          </a:solid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048" y="5735"/>
            <a:ext cx="2409952" cy="861774"/>
          </a:xfrm>
          <a:prstGeom prst="rect">
            <a:avLst/>
          </a:prstGeom>
          <a:solidFill>
            <a:schemeClr val="bg2"/>
          </a:solidFill>
        </p:spPr>
      </p:pic>
      <p:graphicFrame>
        <p:nvGraphicFramePr>
          <p:cNvPr id="6" name="Diagrama 5">
            <a:extLst>
              <a:ext uri="{FF2B5EF4-FFF2-40B4-BE49-F238E27FC236}">
                <a16:creationId xmlns:a16="http://schemas.microsoft.com/office/drawing/2014/main" id="{2560D36B-0D27-4184-BBAA-94A20BB9F57B}"/>
              </a:ext>
            </a:extLst>
          </p:cNvPr>
          <p:cNvGraphicFramePr/>
          <p:nvPr>
            <p:extLst>
              <p:ext uri="{D42A27DB-BD31-4B8C-83A1-F6EECF244321}">
                <p14:modId xmlns:p14="http://schemas.microsoft.com/office/powerpoint/2010/main" val="272660886"/>
              </p:ext>
            </p:extLst>
          </p:nvPr>
        </p:nvGraphicFramePr>
        <p:xfrm>
          <a:off x="1865085" y="2011155"/>
          <a:ext cx="7289800"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1727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865085" y="1363814"/>
            <a:ext cx="8461829" cy="1246495"/>
          </a:xfrm>
          <a:prstGeom prst="rect">
            <a:avLst/>
          </a:prstGeom>
          <a:solidFill>
            <a:schemeClr val="accent6">
              <a:lumMod val="50000"/>
            </a:schemeClr>
          </a:solidFill>
          <a:ln>
            <a:solidFill>
              <a:schemeClr val="accent1">
                <a:shade val="50000"/>
              </a:schemeClr>
            </a:solidFill>
          </a:ln>
        </p:spPr>
        <p:txBody>
          <a:bodyPr wrap="square" lIns="91440" tIns="45720" rIns="91440" bIns="45720">
            <a:sp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Reparto de Solicitudes de</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Audiencias Para los Juzgados Penales Municipales con Función de Control de Garantías</a:t>
            </a:r>
          </a:p>
        </p:txBody>
      </p:sp>
      <p:pic>
        <p:nvPicPr>
          <p:cNvPr id="3" name="Imagen 2"/>
          <p:cNvPicPr>
            <a:picLocks noChangeAspect="1"/>
          </p:cNvPicPr>
          <p:nvPr/>
        </p:nvPicPr>
        <p:blipFill>
          <a:blip r:embed="rId2"/>
          <a:stretch>
            <a:fillRect/>
          </a:stretch>
        </p:blipFill>
        <p:spPr>
          <a:xfrm>
            <a:off x="3431108" y="2840370"/>
            <a:ext cx="5329782" cy="2664892"/>
          </a:xfrm>
          <a:prstGeom prst="rect">
            <a:avLst/>
          </a:prstGeom>
        </p:spPr>
      </p:pic>
      <p:sp>
        <p:nvSpPr>
          <p:cNvPr id="11" name="Rectángulo 10"/>
          <p:cNvSpPr/>
          <p:nvPr/>
        </p:nvSpPr>
        <p:spPr>
          <a:xfrm>
            <a:off x="0" y="5735"/>
            <a:ext cx="12192000" cy="861774"/>
          </a:xfrm>
          <a:prstGeom prst="rect">
            <a:avLst/>
          </a:prstGeom>
          <a:solidFill>
            <a:schemeClr val="accent6">
              <a:lumMod val="50000"/>
            </a:schemeClr>
          </a:solidFill>
        </p:spPr>
        <p:txBody>
          <a:bodyPr wrap="square" lIns="91440" tIns="45720" rIns="91440" bIns="45720" anchor="t">
            <a:sp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ES" sz="2500" b="1" cap="none" spc="0" dirty="0">
              <a:ln w="0">
                <a:noFill/>
              </a:ln>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319"/>
            <a:ext cx="2579077" cy="876827"/>
          </a:xfrm>
          <a:prstGeom prst="rect">
            <a:avLst/>
          </a:prstGeom>
          <a:solidFill>
            <a:schemeClr val="bg2"/>
          </a:solidFill>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2048" y="5735"/>
            <a:ext cx="2409952" cy="861774"/>
          </a:xfrm>
          <a:prstGeom prst="rect">
            <a:avLst/>
          </a:prstGeom>
          <a:solidFill>
            <a:schemeClr val="bg2"/>
          </a:solidFill>
        </p:spPr>
      </p:pic>
    </p:spTree>
    <p:extLst>
      <p:ext uri="{BB962C8B-B14F-4D97-AF65-F5344CB8AC3E}">
        <p14:creationId xmlns:p14="http://schemas.microsoft.com/office/powerpoint/2010/main" val="3277383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1"/>
            <a:ext cx="12191999" cy="855451"/>
          </a:xfrm>
          <a:solidFill>
            <a:schemeClr val="accent6">
              <a:lumMod val="50000"/>
            </a:schemeClr>
          </a:solidFill>
          <a:ln>
            <a:solidFill>
              <a:schemeClr val="accent1"/>
            </a:solidFill>
          </a:ln>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200" dirty="0">
                <a:solidFill>
                  <a:schemeClr val="bg1"/>
                </a:solidFill>
                <a:latin typeface="Verdana" panose="020B0604030504040204" pitchFamily="34" charset="0"/>
                <a:ea typeface="Verdana" panose="020B0604030504040204" pitchFamily="34" charset="0"/>
                <a:cs typeface="Verdana" panose="020B0604030504040204" pitchFamily="34" charset="0"/>
              </a:rPr>
              <a:t>Reparto de Solicitudes de Audiencias Para los Juzgados </a:t>
            </a:r>
            <a:br>
              <a:rPr lang="es-CO" sz="2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s-CO" sz="2200" dirty="0">
                <a:solidFill>
                  <a:schemeClr val="bg1"/>
                </a:solidFill>
                <a:latin typeface="Verdana" panose="020B0604030504040204" pitchFamily="34" charset="0"/>
                <a:ea typeface="Verdana" panose="020B0604030504040204" pitchFamily="34" charset="0"/>
                <a:cs typeface="Verdana" panose="020B0604030504040204" pitchFamily="34" charset="0"/>
              </a:rPr>
              <a:t>Penales Municipales con Función de Control de Garantías</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 y="12391"/>
            <a:ext cx="1953492" cy="855453"/>
          </a:xfrm>
          <a:prstGeom prst="rect">
            <a:avLst/>
          </a:prstGeom>
          <a:solidFill>
            <a:schemeClr val="bg2"/>
          </a:solidFill>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077" y="12391"/>
            <a:ext cx="1992921" cy="843061"/>
          </a:xfrm>
          <a:prstGeom prst="rect">
            <a:avLst/>
          </a:prstGeom>
          <a:solidFill>
            <a:schemeClr val="bg2"/>
          </a:solidFill>
        </p:spPr>
      </p:pic>
      <p:graphicFrame>
        <p:nvGraphicFramePr>
          <p:cNvPr id="4" name="Tabla 3">
            <a:extLst>
              <a:ext uri="{FF2B5EF4-FFF2-40B4-BE49-F238E27FC236}">
                <a16:creationId xmlns:a16="http://schemas.microsoft.com/office/drawing/2014/main" id="{BE0C0022-FF79-46C6-87DE-F5E07256DB60}"/>
              </a:ext>
            </a:extLst>
          </p:cNvPr>
          <p:cNvGraphicFramePr>
            <a:graphicFrameLocks noGrp="1"/>
          </p:cNvGraphicFramePr>
          <p:nvPr>
            <p:extLst>
              <p:ext uri="{D42A27DB-BD31-4B8C-83A1-F6EECF244321}">
                <p14:modId xmlns:p14="http://schemas.microsoft.com/office/powerpoint/2010/main" val="3335902305"/>
              </p:ext>
            </p:extLst>
          </p:nvPr>
        </p:nvGraphicFramePr>
        <p:xfrm>
          <a:off x="435527" y="4051643"/>
          <a:ext cx="11183228" cy="2244869"/>
        </p:xfrm>
        <a:graphic>
          <a:graphicData uri="http://schemas.openxmlformats.org/drawingml/2006/table">
            <a:tbl>
              <a:tblPr/>
              <a:tblGrid>
                <a:gridCol w="1597604">
                  <a:extLst>
                    <a:ext uri="{9D8B030D-6E8A-4147-A177-3AD203B41FA5}">
                      <a16:colId xmlns:a16="http://schemas.microsoft.com/office/drawing/2014/main" val="1471931236"/>
                    </a:ext>
                  </a:extLst>
                </a:gridCol>
                <a:gridCol w="1597604">
                  <a:extLst>
                    <a:ext uri="{9D8B030D-6E8A-4147-A177-3AD203B41FA5}">
                      <a16:colId xmlns:a16="http://schemas.microsoft.com/office/drawing/2014/main" val="986685082"/>
                    </a:ext>
                  </a:extLst>
                </a:gridCol>
                <a:gridCol w="1597604">
                  <a:extLst>
                    <a:ext uri="{9D8B030D-6E8A-4147-A177-3AD203B41FA5}">
                      <a16:colId xmlns:a16="http://schemas.microsoft.com/office/drawing/2014/main" val="522318688"/>
                    </a:ext>
                  </a:extLst>
                </a:gridCol>
                <a:gridCol w="1597604">
                  <a:extLst>
                    <a:ext uri="{9D8B030D-6E8A-4147-A177-3AD203B41FA5}">
                      <a16:colId xmlns:a16="http://schemas.microsoft.com/office/drawing/2014/main" val="2073130215"/>
                    </a:ext>
                  </a:extLst>
                </a:gridCol>
                <a:gridCol w="1597604">
                  <a:extLst>
                    <a:ext uri="{9D8B030D-6E8A-4147-A177-3AD203B41FA5}">
                      <a16:colId xmlns:a16="http://schemas.microsoft.com/office/drawing/2014/main" val="2164914238"/>
                    </a:ext>
                  </a:extLst>
                </a:gridCol>
                <a:gridCol w="1597604">
                  <a:extLst>
                    <a:ext uri="{9D8B030D-6E8A-4147-A177-3AD203B41FA5}">
                      <a16:colId xmlns:a16="http://schemas.microsoft.com/office/drawing/2014/main" val="3570623857"/>
                    </a:ext>
                  </a:extLst>
                </a:gridCol>
                <a:gridCol w="1597604">
                  <a:extLst>
                    <a:ext uri="{9D8B030D-6E8A-4147-A177-3AD203B41FA5}">
                      <a16:colId xmlns:a16="http://schemas.microsoft.com/office/drawing/2014/main" val="4166178840"/>
                    </a:ext>
                  </a:extLst>
                </a:gridCol>
              </a:tblGrid>
              <a:tr h="442197">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Periodo</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Audiencias</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Variación x Año</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a:solidFill>
                            <a:srgbClr val="FFFFFF"/>
                          </a:solidFill>
                          <a:effectLst/>
                          <a:latin typeface="Arial" panose="020B0604020202020204" pitchFamily="34" charset="0"/>
                          <a:cs typeface="Arial" panose="020B0604020202020204" pitchFamily="34" charset="0"/>
                        </a:rPr>
                        <a:t>Promedio Diario</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Solicitudes</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Variación x Año</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a:solidFill>
                            <a:srgbClr val="FFFFFF"/>
                          </a:solidFill>
                          <a:effectLst/>
                          <a:latin typeface="Arial" panose="020B0604020202020204" pitchFamily="34" charset="0"/>
                          <a:cs typeface="Arial" panose="020B0604020202020204" pitchFamily="34" charset="0"/>
                        </a:rPr>
                        <a:t>Promedio Diario</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1056539671"/>
                  </a:ext>
                </a:extLst>
              </a:tr>
              <a:tr h="225334">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2013</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3364</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 </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14</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4931</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 </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21</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989753903"/>
                  </a:ext>
                </a:extLst>
              </a:tr>
              <a:tr h="225334">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2014</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3410</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1.37%</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14</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5047</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2.35%</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21</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953662"/>
                  </a:ext>
                </a:extLst>
              </a:tr>
              <a:tr h="225334">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2015</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3297</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-3.31%</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14</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4817</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-4.56%</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20</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002899008"/>
                  </a:ext>
                </a:extLst>
              </a:tr>
              <a:tr h="225334">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2016</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3917</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18.80%</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16</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5470</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13.56%</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23</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324917"/>
                  </a:ext>
                </a:extLst>
              </a:tr>
              <a:tr h="225334">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2017</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4567</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16.59%</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19</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6481</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18.48%</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27</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2824361555"/>
                  </a:ext>
                </a:extLst>
              </a:tr>
              <a:tr h="225334">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2018</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4526</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-0.90%</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19</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6580</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1.53%</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27</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960008"/>
                  </a:ext>
                </a:extLst>
              </a:tr>
              <a:tr h="225334">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2019</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4464</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-1.37%</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18</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6386</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-2.95%</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27</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838043053"/>
                  </a:ext>
                </a:extLst>
              </a:tr>
              <a:tr h="225334">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2020</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2811</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-37.03%</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D0D0D"/>
                          </a:solidFill>
                          <a:effectLst/>
                          <a:latin typeface="Arial" panose="020B0604020202020204" pitchFamily="34" charset="0"/>
                          <a:cs typeface="Arial" panose="020B0604020202020204" pitchFamily="34" charset="0"/>
                        </a:rPr>
                        <a:t>12</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3642</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-42.62%</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D0D0D"/>
                          </a:solidFill>
                          <a:effectLst/>
                          <a:latin typeface="Arial" panose="020B0604020202020204" pitchFamily="34" charset="0"/>
                          <a:cs typeface="Arial" panose="020B0604020202020204" pitchFamily="34" charset="0"/>
                        </a:rPr>
                        <a:t>15</a:t>
                      </a:r>
                    </a:p>
                  </a:txBody>
                  <a:tcPr marL="8471" marR="8471" marT="8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8653105"/>
                  </a:ext>
                </a:extLst>
              </a:tr>
            </a:tbl>
          </a:graphicData>
        </a:graphic>
      </p:graphicFrame>
      <p:graphicFrame>
        <p:nvGraphicFramePr>
          <p:cNvPr id="7" name="Gráfico 6">
            <a:extLst>
              <a:ext uri="{FF2B5EF4-FFF2-40B4-BE49-F238E27FC236}">
                <a16:creationId xmlns:a16="http://schemas.microsoft.com/office/drawing/2014/main" id="{CB3A92E0-5D3B-4DF3-BBC2-6645CFC84522}"/>
              </a:ext>
            </a:extLst>
          </p:cNvPr>
          <p:cNvGraphicFramePr>
            <a:graphicFrameLocks/>
          </p:cNvGraphicFramePr>
          <p:nvPr>
            <p:extLst>
              <p:ext uri="{D42A27DB-BD31-4B8C-83A1-F6EECF244321}">
                <p14:modId xmlns:p14="http://schemas.microsoft.com/office/powerpoint/2010/main" val="1139023929"/>
              </p:ext>
            </p:extLst>
          </p:nvPr>
        </p:nvGraphicFramePr>
        <p:xfrm>
          <a:off x="435527" y="996198"/>
          <a:ext cx="5973663" cy="2862264"/>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D91C4DCF-6590-4F79-864F-1331580494CE}"/>
              </a:ext>
            </a:extLst>
          </p:cNvPr>
          <p:cNvSpPr txBox="1"/>
          <p:nvPr/>
        </p:nvSpPr>
        <p:spPr>
          <a:xfrm>
            <a:off x="6602136" y="996140"/>
            <a:ext cx="4941115" cy="2862322"/>
          </a:xfrm>
          <a:prstGeom prst="rect">
            <a:avLst/>
          </a:prstGeom>
          <a:solidFill>
            <a:schemeClr val="accent6">
              <a:lumMod val="60000"/>
              <a:lumOff val="40000"/>
            </a:schemeClr>
          </a:solidFill>
        </p:spPr>
        <p:txBody>
          <a:bodyPr wrap="square" rtlCol="0">
            <a:spAutoFit/>
          </a:bodyPr>
          <a:lstStyle/>
          <a:p>
            <a:pPr algn="just"/>
            <a:r>
              <a:rPr lang="es-CO" dirty="0"/>
              <a:t>La gráfica enseña la evolución del reparto de las audiencias de control de garantías desde el año 2015 hasta el primer semestre de 2021. Del año 2015 al 2017 el número de audiencias presenta un incremento importante, durante los años 2017 a 2019 el número de audiencias se estabiliza y durante los años 2020 el número de audiencias decrece </a:t>
            </a:r>
            <a:r>
              <a:rPr lang="es-CO" u="sng" dirty="0"/>
              <a:t>considerablemente, debido a las restricciones de movilidad </a:t>
            </a:r>
            <a:r>
              <a:rPr lang="es-CO" dirty="0"/>
              <a:t>por la emergencia sanitaria del COVID 19. </a:t>
            </a:r>
          </a:p>
        </p:txBody>
      </p:sp>
    </p:spTree>
    <p:extLst>
      <p:ext uri="{BB962C8B-B14F-4D97-AF65-F5344CB8AC3E}">
        <p14:creationId xmlns:p14="http://schemas.microsoft.com/office/powerpoint/2010/main" val="1263139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0"/>
            <a:ext cx="12191999" cy="890954"/>
          </a:xfrm>
          <a:solidFill>
            <a:schemeClr val="accent6">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000" b="1" dirty="0">
                <a:solidFill>
                  <a:schemeClr val="bg1"/>
                </a:solidFill>
                <a:latin typeface="Arial" panose="020B0604020202020204" pitchFamily="34" charset="0"/>
                <a:cs typeface="Arial" panose="020B0604020202020204" pitchFamily="34" charset="0"/>
              </a:rPr>
              <a:t>Distribución de Audiencias Juzgados </a:t>
            </a:r>
            <a:br>
              <a:rPr lang="es-CO" sz="2000" b="1" dirty="0">
                <a:solidFill>
                  <a:schemeClr val="bg1"/>
                </a:solidFill>
                <a:latin typeface="Arial" panose="020B0604020202020204" pitchFamily="34" charset="0"/>
                <a:cs typeface="Arial" panose="020B0604020202020204" pitchFamily="34" charset="0"/>
              </a:rPr>
            </a:br>
            <a:r>
              <a:rPr lang="es-CO" sz="2000" b="1" dirty="0">
                <a:solidFill>
                  <a:schemeClr val="bg1"/>
                </a:solidFill>
                <a:latin typeface="Arial" panose="020B0604020202020204" pitchFamily="34" charset="0"/>
                <a:cs typeface="Arial" panose="020B0604020202020204" pitchFamily="34" charset="0"/>
              </a:rPr>
              <a:t>Penales Municipales de Control de Garantías 2020</a:t>
            </a:r>
          </a:p>
        </p:txBody>
      </p:sp>
      <p:sp>
        <p:nvSpPr>
          <p:cNvPr id="15" name="Título 16"/>
          <p:cNvSpPr txBox="1">
            <a:spLocks/>
          </p:cNvSpPr>
          <p:nvPr/>
        </p:nvSpPr>
        <p:spPr>
          <a:xfrm>
            <a:off x="775654" y="5052646"/>
            <a:ext cx="10640687" cy="1200329"/>
          </a:xfrm>
          <a:prstGeom prst="rect">
            <a:avLst/>
          </a:prstGeom>
          <a:solidFill>
            <a:schemeClr val="accent6">
              <a:lumMod val="60000"/>
              <a:lumOff val="40000"/>
            </a:schemeClr>
          </a:solidFill>
        </p:spPr>
        <p:txBody>
          <a:bodyPr wrap="square" rtlCol="0">
            <a:spAutoFit/>
          </a:bodyPr>
          <a:lstStyle>
            <a:defPPr>
              <a:defRPr lang="es-CO"/>
            </a:defPPr>
            <a:lvl1pPr algn="just"/>
          </a:lstStyle>
          <a:p>
            <a:r>
              <a:rPr lang="es-CO" dirty="0">
                <a:latin typeface="Arial" panose="020B0604020202020204" pitchFamily="34" charset="0"/>
                <a:cs typeface="Arial" panose="020B0604020202020204" pitchFamily="34" charset="0"/>
              </a:rPr>
              <a:t>El gráfico anterior demuestra el equilibrio en el reparto de las audiencias de control de garantías, cada uno de los despachos judiciales atendió entre el 12% y el 14% del total de las audiencias. Este indicador se ha mejorado desde el año 2017 gracias al establecimiento del protocolo de reparto de procesos y al seguimiento periódico del reparto.</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2"/>
            <a:ext cx="2596546" cy="843729"/>
          </a:xfrm>
          <a:prstGeom prst="rect">
            <a:avLst/>
          </a:prstGeom>
          <a:solidFill>
            <a:schemeClr val="bg2"/>
          </a:solidFill>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077" y="-1"/>
            <a:ext cx="1992923" cy="855452"/>
          </a:xfrm>
          <a:prstGeom prst="rect">
            <a:avLst/>
          </a:prstGeom>
          <a:solidFill>
            <a:schemeClr val="bg2"/>
          </a:solidFill>
        </p:spPr>
      </p:pic>
      <p:graphicFrame>
        <p:nvGraphicFramePr>
          <p:cNvPr id="7" name="Gráfico 6"/>
          <p:cNvGraphicFramePr>
            <a:graphicFrameLocks/>
          </p:cNvGraphicFramePr>
          <p:nvPr>
            <p:extLst>
              <p:ext uri="{D42A27DB-BD31-4B8C-83A1-F6EECF244321}">
                <p14:modId xmlns:p14="http://schemas.microsoft.com/office/powerpoint/2010/main" val="1737751620"/>
              </p:ext>
            </p:extLst>
          </p:nvPr>
        </p:nvGraphicFramePr>
        <p:xfrm>
          <a:off x="775655" y="1009357"/>
          <a:ext cx="10640687" cy="39248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a:extLst>
              <a:ext uri="{FF2B5EF4-FFF2-40B4-BE49-F238E27FC236}">
                <a16:creationId xmlns:a16="http://schemas.microsoft.com/office/drawing/2014/main" id="{417B6C9B-E25B-4E93-ACF7-19737CF10FF5}"/>
              </a:ext>
            </a:extLst>
          </p:cNvPr>
          <p:cNvGraphicFramePr>
            <a:graphicFrameLocks/>
          </p:cNvGraphicFramePr>
          <p:nvPr>
            <p:extLst>
              <p:ext uri="{D42A27DB-BD31-4B8C-83A1-F6EECF244321}">
                <p14:modId xmlns:p14="http://schemas.microsoft.com/office/powerpoint/2010/main" val="3090756760"/>
              </p:ext>
            </p:extLst>
          </p:nvPr>
        </p:nvGraphicFramePr>
        <p:xfrm>
          <a:off x="1266842" y="1255493"/>
          <a:ext cx="9928696" cy="29544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6123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979037" y="1773415"/>
            <a:ext cx="10275118" cy="830997"/>
          </a:xfrm>
          <a:prstGeom prst="rect">
            <a:avLst/>
          </a:prstGeom>
          <a:solidFill>
            <a:schemeClr val="accent6">
              <a:lumMod val="50000"/>
            </a:schemeClr>
          </a:solidFill>
        </p:spPr>
        <p:txBody>
          <a:bodyPr wrap="square" lIns="91440" tIns="45720" rIns="91440" bIns="45720">
            <a:spAutoFit/>
          </a:bodyPr>
          <a:lstStyle/>
          <a:p>
            <a:pPr algn="ctr"/>
            <a:r>
              <a:rPr lang="es-ES" sz="2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Reparto de Procesos Penales para los Juzgados Penales de Manizales</a:t>
            </a:r>
          </a:p>
        </p:txBody>
      </p:sp>
      <p:pic>
        <p:nvPicPr>
          <p:cNvPr id="3" name="Imagen 2"/>
          <p:cNvPicPr>
            <a:picLocks noChangeAspect="1"/>
          </p:cNvPicPr>
          <p:nvPr/>
        </p:nvPicPr>
        <p:blipFill>
          <a:blip r:embed="rId2"/>
          <a:stretch>
            <a:fillRect/>
          </a:stretch>
        </p:blipFill>
        <p:spPr>
          <a:xfrm>
            <a:off x="2063262" y="2767646"/>
            <a:ext cx="8241323" cy="3105150"/>
          </a:xfrm>
          <a:prstGeom prst="rect">
            <a:avLst/>
          </a:prstGeom>
        </p:spPr>
      </p:pic>
      <p:sp>
        <p:nvSpPr>
          <p:cNvPr id="7" name="Rectángulo 6"/>
          <p:cNvSpPr/>
          <p:nvPr/>
        </p:nvSpPr>
        <p:spPr>
          <a:xfrm>
            <a:off x="0" y="11174"/>
            <a:ext cx="12192000" cy="861774"/>
          </a:xfrm>
          <a:prstGeom prst="rect">
            <a:avLst/>
          </a:prstGeom>
          <a:solidFill>
            <a:schemeClr val="accent6">
              <a:lumMod val="50000"/>
            </a:schemeClr>
          </a:solidFill>
        </p:spPr>
        <p:txBody>
          <a:bodyPr wrap="square" lIns="91440" tIns="45720" rIns="91440" bIns="45720" anchor="t">
            <a:sp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ES" sz="2500" b="1" cap="none" spc="0" dirty="0">
              <a:ln w="0">
                <a:noFill/>
              </a:ln>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880"/>
            <a:ext cx="2579077" cy="876827"/>
          </a:xfrm>
          <a:prstGeom prst="rect">
            <a:avLst/>
          </a:prstGeom>
          <a:solidFill>
            <a:schemeClr val="bg2"/>
          </a:solidFill>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2048" y="11174"/>
            <a:ext cx="2409952" cy="861774"/>
          </a:xfrm>
          <a:prstGeom prst="rect">
            <a:avLst/>
          </a:prstGeom>
          <a:solidFill>
            <a:schemeClr val="bg2"/>
          </a:solidFill>
        </p:spPr>
      </p:pic>
    </p:spTree>
    <p:extLst>
      <p:ext uri="{BB962C8B-B14F-4D97-AF65-F5344CB8AC3E}">
        <p14:creationId xmlns:p14="http://schemas.microsoft.com/office/powerpoint/2010/main" val="512660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6"/>
          <p:cNvSpPr txBox="1">
            <a:spLocks/>
          </p:cNvSpPr>
          <p:nvPr/>
        </p:nvSpPr>
        <p:spPr>
          <a:xfrm>
            <a:off x="6334812" y="1096186"/>
            <a:ext cx="5494022" cy="3811374"/>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Procesos repartidos anualmente desde el año 2015 hasta el año 2020. </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b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b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en la cantidad de procesos:</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2015 al 2016 =     	   4%</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2016 al 2017 =     	   8%</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2017 al 2018 =  	-12%</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2018 al 2019 =  	  -3%</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2019 al 2020 =  	-30%</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CO"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El número de procesos que se repartieron desde el año 2015 hasta el año 2019 fue muy estable, con un promedio de 10 procesos diarios, solo en el año 2017 se presentó un pequeño incremento que sube el reparto a 11 procesos diarios. Durante el año 2020 el número de procesos que se reparten decrece considerablemente, debido a las restricciones de movilidad por la emergencia sanitaria del COVID 19.</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9" name="Título 1"/>
          <p:cNvSpPr>
            <a:spLocks noGrp="1"/>
          </p:cNvSpPr>
          <p:nvPr>
            <p:ph type="title"/>
          </p:nvPr>
        </p:nvSpPr>
        <p:spPr>
          <a:xfrm>
            <a:off x="0" y="0"/>
            <a:ext cx="12192000" cy="902677"/>
          </a:xfrm>
          <a:solidFill>
            <a:schemeClr val="accent6">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300" b="1" dirty="0">
                <a:solidFill>
                  <a:schemeClr val="bg1"/>
                </a:solidFill>
                <a:latin typeface="Arial" panose="020B0604020202020204" pitchFamily="34" charset="0"/>
                <a:ea typeface="Verdana" panose="020B0604030504040204" pitchFamily="34" charset="0"/>
                <a:cs typeface="Arial" panose="020B0604020202020204" pitchFamily="34" charset="0"/>
              </a:rPr>
              <a:t>Reparto de Procesos Penales Todos los Despachos </a:t>
            </a:r>
            <a:br>
              <a:rPr lang="es-CO" sz="23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300" b="1" dirty="0">
                <a:solidFill>
                  <a:schemeClr val="bg1"/>
                </a:solidFill>
                <a:latin typeface="Arial" panose="020B0604020202020204" pitchFamily="34" charset="0"/>
                <a:ea typeface="Verdana" panose="020B0604030504040204" pitchFamily="34" charset="0"/>
                <a:cs typeface="Arial" panose="020B0604020202020204" pitchFamily="34" charset="0"/>
              </a:rPr>
              <a:t>Desde el año 2015 hasta el 2020</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2427110" cy="843501"/>
          </a:xfrm>
          <a:prstGeom prst="rect">
            <a:avLst/>
          </a:prstGeom>
          <a:solidFill>
            <a:schemeClr val="bg2"/>
          </a:solid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724" y="12032"/>
            <a:ext cx="1885244" cy="843501"/>
          </a:xfrm>
          <a:prstGeom prst="rect">
            <a:avLst/>
          </a:prstGeom>
          <a:solidFill>
            <a:schemeClr val="bg2"/>
          </a:solidFill>
        </p:spPr>
      </p:pic>
      <p:graphicFrame>
        <p:nvGraphicFramePr>
          <p:cNvPr id="3" name="Tabla 2">
            <a:extLst>
              <a:ext uri="{FF2B5EF4-FFF2-40B4-BE49-F238E27FC236}">
                <a16:creationId xmlns:a16="http://schemas.microsoft.com/office/drawing/2014/main" id="{8FEBF5FA-D1D7-4284-A8B2-59AF6F5DE790}"/>
              </a:ext>
            </a:extLst>
          </p:cNvPr>
          <p:cNvGraphicFramePr>
            <a:graphicFrameLocks noGrp="1"/>
          </p:cNvGraphicFramePr>
          <p:nvPr>
            <p:extLst>
              <p:ext uri="{D42A27DB-BD31-4B8C-83A1-F6EECF244321}">
                <p14:modId xmlns:p14="http://schemas.microsoft.com/office/powerpoint/2010/main" val="3399475766"/>
              </p:ext>
            </p:extLst>
          </p:nvPr>
        </p:nvGraphicFramePr>
        <p:xfrm>
          <a:off x="301797" y="5042758"/>
          <a:ext cx="11527037" cy="1564232"/>
        </p:xfrm>
        <a:graphic>
          <a:graphicData uri="http://schemas.openxmlformats.org/drawingml/2006/table">
            <a:tbl>
              <a:tblPr/>
              <a:tblGrid>
                <a:gridCol w="3530764">
                  <a:extLst>
                    <a:ext uri="{9D8B030D-6E8A-4147-A177-3AD203B41FA5}">
                      <a16:colId xmlns:a16="http://schemas.microsoft.com/office/drawing/2014/main" val="1099323420"/>
                    </a:ext>
                  </a:extLst>
                </a:gridCol>
                <a:gridCol w="751182">
                  <a:extLst>
                    <a:ext uri="{9D8B030D-6E8A-4147-A177-3AD203B41FA5}">
                      <a16:colId xmlns:a16="http://schemas.microsoft.com/office/drawing/2014/main" val="985127053"/>
                    </a:ext>
                  </a:extLst>
                </a:gridCol>
                <a:gridCol w="759529">
                  <a:extLst>
                    <a:ext uri="{9D8B030D-6E8A-4147-A177-3AD203B41FA5}">
                      <a16:colId xmlns:a16="http://schemas.microsoft.com/office/drawing/2014/main" val="1214396241"/>
                    </a:ext>
                  </a:extLst>
                </a:gridCol>
                <a:gridCol w="726143">
                  <a:extLst>
                    <a:ext uri="{9D8B030D-6E8A-4147-A177-3AD203B41FA5}">
                      <a16:colId xmlns:a16="http://schemas.microsoft.com/office/drawing/2014/main" val="4166357683"/>
                    </a:ext>
                  </a:extLst>
                </a:gridCol>
                <a:gridCol w="809608">
                  <a:extLst>
                    <a:ext uri="{9D8B030D-6E8A-4147-A177-3AD203B41FA5}">
                      <a16:colId xmlns:a16="http://schemas.microsoft.com/office/drawing/2014/main" val="2560765299"/>
                    </a:ext>
                  </a:extLst>
                </a:gridCol>
                <a:gridCol w="734489">
                  <a:extLst>
                    <a:ext uri="{9D8B030D-6E8A-4147-A177-3AD203B41FA5}">
                      <a16:colId xmlns:a16="http://schemas.microsoft.com/office/drawing/2014/main" val="1415486875"/>
                    </a:ext>
                  </a:extLst>
                </a:gridCol>
                <a:gridCol w="480862">
                  <a:extLst>
                    <a:ext uri="{9D8B030D-6E8A-4147-A177-3AD203B41FA5}">
                      <a16:colId xmlns:a16="http://schemas.microsoft.com/office/drawing/2014/main" val="4129810393"/>
                    </a:ext>
                  </a:extLst>
                </a:gridCol>
                <a:gridCol w="746892">
                  <a:extLst>
                    <a:ext uri="{9D8B030D-6E8A-4147-A177-3AD203B41FA5}">
                      <a16:colId xmlns:a16="http://schemas.microsoft.com/office/drawing/2014/main" val="4184584128"/>
                    </a:ext>
                  </a:extLst>
                </a:gridCol>
                <a:gridCol w="746892">
                  <a:extLst>
                    <a:ext uri="{9D8B030D-6E8A-4147-A177-3AD203B41FA5}">
                      <a16:colId xmlns:a16="http://schemas.microsoft.com/office/drawing/2014/main" val="3720373594"/>
                    </a:ext>
                  </a:extLst>
                </a:gridCol>
                <a:gridCol w="746892">
                  <a:extLst>
                    <a:ext uri="{9D8B030D-6E8A-4147-A177-3AD203B41FA5}">
                      <a16:colId xmlns:a16="http://schemas.microsoft.com/office/drawing/2014/main" val="3953598658"/>
                    </a:ext>
                  </a:extLst>
                </a:gridCol>
                <a:gridCol w="746892">
                  <a:extLst>
                    <a:ext uri="{9D8B030D-6E8A-4147-A177-3AD203B41FA5}">
                      <a16:colId xmlns:a16="http://schemas.microsoft.com/office/drawing/2014/main" val="172582366"/>
                    </a:ext>
                  </a:extLst>
                </a:gridCol>
                <a:gridCol w="746892">
                  <a:extLst>
                    <a:ext uri="{9D8B030D-6E8A-4147-A177-3AD203B41FA5}">
                      <a16:colId xmlns:a16="http://schemas.microsoft.com/office/drawing/2014/main" val="1992404984"/>
                    </a:ext>
                  </a:extLst>
                </a:gridCol>
              </a:tblGrid>
              <a:tr h="232970">
                <a:tc>
                  <a:txBody>
                    <a:bodyPr/>
                    <a:lstStyle/>
                    <a:p>
                      <a:pPr algn="ctr" rtl="0" fontAlgn="ctr"/>
                      <a:r>
                        <a:rPr lang="es-CO" sz="1400" b="1" i="0" u="none" strike="noStrike">
                          <a:solidFill>
                            <a:srgbClr val="FFFFFF"/>
                          </a:solidFill>
                          <a:effectLst/>
                          <a:latin typeface="Arial" panose="020B0604020202020204" pitchFamily="34" charset="0"/>
                        </a:rPr>
                        <a:t>Categoría del Despacho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dirty="0">
                          <a:solidFill>
                            <a:srgbClr val="FFFFFF"/>
                          </a:solidFill>
                          <a:effectLst/>
                          <a:latin typeface="Arial" panose="020B0604020202020204" pitchFamily="34" charset="0"/>
                        </a:rPr>
                        <a:t>2015</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2016</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dirty="0">
                          <a:solidFill>
                            <a:srgbClr val="FFFFFF"/>
                          </a:solidFill>
                          <a:effectLst/>
                          <a:latin typeface="Arial" panose="020B0604020202020204" pitchFamily="34" charset="0"/>
                        </a:rPr>
                        <a:t>%^</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dirty="0">
                          <a:solidFill>
                            <a:srgbClr val="FFFFFF"/>
                          </a:solidFill>
                          <a:effectLst/>
                          <a:latin typeface="Arial" panose="020B0604020202020204" pitchFamily="34" charset="0"/>
                        </a:rPr>
                        <a:t>2017</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2018</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2019</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2020</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2842086909"/>
                  </a:ext>
                </a:extLst>
              </a:tr>
              <a:tr h="187373">
                <a:tc>
                  <a:txBody>
                    <a:bodyPr/>
                    <a:lstStyle/>
                    <a:p>
                      <a:pPr algn="l" rtl="0" fontAlgn="b"/>
                      <a:r>
                        <a:rPr lang="es-CO" sz="1400" b="0" i="0" u="none" strike="noStrike">
                          <a:solidFill>
                            <a:srgbClr val="000000"/>
                          </a:solidFill>
                          <a:effectLst/>
                          <a:latin typeface="Arial" panose="020B0604020202020204" pitchFamily="34" charset="0"/>
                        </a:rPr>
                        <a:t>Juzgados Penales Mples. Conocimiento</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545</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691</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27%</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746</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616</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-17%</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586</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-5%</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269</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-54%</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86896"/>
                  </a:ext>
                </a:extLst>
              </a:tr>
              <a:tr h="187373">
                <a:tc>
                  <a:txBody>
                    <a:bodyPr/>
                    <a:lstStyle/>
                    <a:p>
                      <a:pPr algn="l" rtl="0" fontAlgn="b"/>
                      <a:r>
                        <a:rPr lang="es-CO" sz="1400" b="0" i="0" u="none" strike="noStrike">
                          <a:solidFill>
                            <a:srgbClr val="000000"/>
                          </a:solidFill>
                          <a:effectLst/>
                          <a:latin typeface="Arial" panose="020B0604020202020204" pitchFamily="34" charset="0"/>
                        </a:rPr>
                        <a:t>Juzgados Penales del Circuito</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970</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979</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1169</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19%</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969</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-17%</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991</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2%</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785</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-21%</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233156"/>
                  </a:ext>
                </a:extLst>
              </a:tr>
              <a:tr h="187373">
                <a:tc>
                  <a:txBody>
                    <a:bodyPr/>
                    <a:lstStyle/>
                    <a:p>
                      <a:pPr algn="l" rtl="0" fontAlgn="b"/>
                      <a:r>
                        <a:rPr lang="es-ES" sz="1400" b="0" i="0" u="none" strike="noStrike">
                          <a:solidFill>
                            <a:srgbClr val="000000"/>
                          </a:solidFill>
                          <a:effectLst/>
                          <a:latin typeface="Arial" panose="020B0604020202020204" pitchFamily="34" charset="0"/>
                        </a:rPr>
                        <a:t>Juzgado Penal del Circuito Especializado</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166</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173</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222</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28%</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178</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-20%</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179</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135</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-25%</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228125"/>
                  </a:ext>
                </a:extLst>
              </a:tr>
              <a:tr h="187373">
                <a:tc>
                  <a:txBody>
                    <a:bodyPr/>
                    <a:lstStyle/>
                    <a:p>
                      <a:pPr algn="l" rtl="0" fontAlgn="b"/>
                      <a:r>
                        <a:rPr lang="es-CO" sz="1400" b="0" i="0" u="none" strike="noStrike" dirty="0">
                          <a:solidFill>
                            <a:srgbClr val="000000"/>
                          </a:solidFill>
                          <a:effectLst/>
                          <a:latin typeface="Arial" panose="020B0604020202020204" pitchFamily="34" charset="0"/>
                        </a:rPr>
                        <a:t>Tribunales Sala Penal</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542</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551</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443</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-20%</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511</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471</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-8%</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362</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-23%</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659055"/>
                  </a:ext>
                </a:extLst>
              </a:tr>
              <a:tr h="187373">
                <a:tc>
                  <a:txBody>
                    <a:bodyPr/>
                    <a:lstStyle/>
                    <a:p>
                      <a:pPr algn="l" rtl="0" fontAlgn="b"/>
                      <a:r>
                        <a:rPr lang="es-CO" sz="1400" b="1" i="0" u="none" strike="noStrike" dirty="0">
                          <a:solidFill>
                            <a:srgbClr val="000000"/>
                          </a:solidFill>
                          <a:effectLst/>
                          <a:latin typeface="Arial" panose="020B0604020202020204" pitchFamily="34" charset="0"/>
                        </a:rPr>
                        <a:t>Total</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2223</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2394</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4%</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2580</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8%</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2274</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-12%</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2227</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-3%</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1551</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-30%</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93470133"/>
                  </a:ext>
                </a:extLst>
              </a:tr>
              <a:tr h="187373">
                <a:tc>
                  <a:txBody>
                    <a:bodyPr/>
                    <a:lstStyle/>
                    <a:p>
                      <a:pPr algn="l" rtl="0" fontAlgn="b"/>
                      <a:r>
                        <a:rPr lang="es-CO" sz="1400" b="1" i="0" u="none" strike="noStrike">
                          <a:solidFill>
                            <a:srgbClr val="000000"/>
                          </a:solidFill>
                          <a:effectLst/>
                          <a:latin typeface="Arial" panose="020B0604020202020204" pitchFamily="34" charset="0"/>
                        </a:rPr>
                        <a:t>Promedio Diario</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10</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10</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 </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11</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 </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10</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 </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10</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 </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6</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 </a:t>
                      </a:r>
                    </a:p>
                  </a:txBody>
                  <a:tcPr marL="8517" marR="8517" marT="8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81204140"/>
                  </a:ext>
                </a:extLst>
              </a:tr>
            </a:tbl>
          </a:graphicData>
        </a:graphic>
      </p:graphicFrame>
      <p:graphicFrame>
        <p:nvGraphicFramePr>
          <p:cNvPr id="10" name="Gráfico 9">
            <a:extLst>
              <a:ext uri="{FF2B5EF4-FFF2-40B4-BE49-F238E27FC236}">
                <a16:creationId xmlns:a16="http://schemas.microsoft.com/office/drawing/2014/main" id="{B0ED3B5D-0C25-4EBB-85B0-6729B5CFFD80}"/>
              </a:ext>
            </a:extLst>
          </p:cNvPr>
          <p:cNvGraphicFramePr>
            <a:graphicFrameLocks/>
          </p:cNvGraphicFramePr>
          <p:nvPr>
            <p:extLst>
              <p:ext uri="{D42A27DB-BD31-4B8C-83A1-F6EECF244321}">
                <p14:modId xmlns:p14="http://schemas.microsoft.com/office/powerpoint/2010/main" val="3736588894"/>
              </p:ext>
            </p:extLst>
          </p:nvPr>
        </p:nvGraphicFramePr>
        <p:xfrm>
          <a:off x="301797" y="1066073"/>
          <a:ext cx="5959763" cy="3811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0202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0" y="0"/>
            <a:ext cx="12180275" cy="984738"/>
          </a:xfrm>
          <a:solidFill>
            <a:schemeClr val="accent6">
              <a:lumMod val="50000"/>
            </a:schemeClr>
          </a:solidFill>
        </p:spPr>
        <p:txBody>
          <a:bodyPr>
            <a:noAutofit/>
          </a:bodyPr>
          <a:lstStyle/>
          <a:p>
            <a:pPr algn="ctr"/>
            <a:r>
              <a:rPr lang="es-CO" sz="2300" dirty="0">
                <a:solidFill>
                  <a:schemeClr val="bg1"/>
                </a:solidFill>
                <a:latin typeface="Arial" panose="020B0604020202020204" pitchFamily="34" charset="0"/>
                <a:cs typeface="Arial" panose="020B0604020202020204" pitchFamily="34" charset="0"/>
              </a:rPr>
              <a:t>Reparto de Procesos Juzgados Penales Municipales </a:t>
            </a:r>
            <a:br>
              <a:rPr lang="es-CO" sz="2300" dirty="0">
                <a:solidFill>
                  <a:schemeClr val="bg1"/>
                </a:solidFill>
                <a:latin typeface="Arial" panose="020B0604020202020204" pitchFamily="34" charset="0"/>
                <a:cs typeface="Arial" panose="020B0604020202020204" pitchFamily="34" charset="0"/>
              </a:rPr>
            </a:br>
            <a:r>
              <a:rPr lang="es-CO" sz="2300" dirty="0">
                <a:solidFill>
                  <a:schemeClr val="bg1"/>
                </a:solidFill>
                <a:latin typeface="Arial" panose="020B0604020202020204" pitchFamily="34" charset="0"/>
                <a:cs typeface="Arial" panose="020B0604020202020204" pitchFamily="34" charset="0"/>
              </a:rPr>
              <a:t>con Función de Conocimiento y Depuración </a:t>
            </a:r>
            <a:br>
              <a:rPr lang="es-CO" sz="2300" dirty="0">
                <a:solidFill>
                  <a:schemeClr val="bg1"/>
                </a:solidFill>
                <a:latin typeface="Arial" panose="020B0604020202020204" pitchFamily="34" charset="0"/>
                <a:cs typeface="Arial" panose="020B0604020202020204" pitchFamily="34" charset="0"/>
              </a:rPr>
            </a:br>
            <a:r>
              <a:rPr lang="es-CO" sz="2300" dirty="0">
                <a:solidFill>
                  <a:schemeClr val="bg1"/>
                </a:solidFill>
                <a:latin typeface="Arial" panose="020B0604020202020204" pitchFamily="34" charset="0"/>
                <a:ea typeface="Verdana" panose="020B0604030504040204" pitchFamily="34" charset="0"/>
                <a:cs typeface="Arial" panose="020B0604020202020204" pitchFamily="34" charset="0"/>
              </a:rPr>
              <a:t>Desde el año 2015 hasta el 2020</a:t>
            </a:r>
            <a:endParaRPr lang="es-CO" sz="2300" dirty="0">
              <a:solidFill>
                <a:schemeClr val="bg1"/>
              </a:solidFill>
              <a:latin typeface="Arial" panose="020B0604020202020204" pitchFamily="34" charset="0"/>
              <a:cs typeface="Arial" panose="020B0604020202020204" pitchFamily="34" charset="0"/>
            </a:endParaRPr>
          </a:p>
        </p:txBody>
      </p:sp>
      <p:sp>
        <p:nvSpPr>
          <p:cNvPr id="11" name="1 CuadroTexto"/>
          <p:cNvSpPr txBox="1"/>
          <p:nvPr/>
        </p:nvSpPr>
        <p:spPr>
          <a:xfrm>
            <a:off x="6872139" y="1061373"/>
            <a:ext cx="4787129" cy="3093154"/>
          </a:xfrm>
          <a:prstGeom prst="rect">
            <a:avLst/>
          </a:prstGeom>
          <a:solidFill>
            <a:schemeClr val="accent6">
              <a:lumMod val="60000"/>
              <a:lumOff val="40000"/>
            </a:schemeClr>
          </a:solidFill>
        </p:spPr>
        <p:txBody>
          <a:bodyPr wrap="square" rtlCol="0">
            <a:spAutoFit/>
          </a:bodyPr>
          <a:lstStyle/>
          <a:p>
            <a:pPr algn="just"/>
            <a:r>
              <a:rPr lang="es-CO" sz="1500" dirty="0">
                <a:latin typeface="Arial" panose="020B0604020202020204" pitchFamily="34" charset="0"/>
                <a:cs typeface="Arial" panose="020B0604020202020204" pitchFamily="34" charset="0"/>
              </a:rPr>
              <a:t>El promedio diario de procesos que se reparten entre los Juzgados Penales Municipales con Función de Conocimiento de Manizales, era de tres (3) hasta el año 2019, para el año 2020 este se reduce a un proceso diario por despacho judicial.</a:t>
            </a:r>
          </a:p>
          <a:p>
            <a:pPr algn="just"/>
            <a:endParaRPr lang="es-CO" sz="1500" dirty="0">
              <a:latin typeface="Arial" panose="020B060402020202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en la cantidad de procesos:</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2015 al 2016 =     	  27%</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2016 al 2017 =     	   8%</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2017 al 2018 =  	-22%</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2018 al 2019 =  	  -5%</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2019 al 2020 =  	-54%</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2365828" cy="843501"/>
          </a:xfrm>
          <a:prstGeom prst="rect">
            <a:avLst/>
          </a:prstGeom>
          <a:solidFill>
            <a:schemeClr val="bg2"/>
          </a:solid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566" y="0"/>
            <a:ext cx="1683434" cy="843501"/>
          </a:xfrm>
          <a:prstGeom prst="rect">
            <a:avLst/>
          </a:prstGeom>
          <a:solidFill>
            <a:schemeClr val="bg2"/>
          </a:solidFill>
        </p:spPr>
      </p:pic>
      <p:graphicFrame>
        <p:nvGraphicFramePr>
          <p:cNvPr id="9" name="Gráfico 8">
            <a:extLst>
              <a:ext uri="{FF2B5EF4-FFF2-40B4-BE49-F238E27FC236}">
                <a16:creationId xmlns:a16="http://schemas.microsoft.com/office/drawing/2014/main" id="{2BF36461-9ACA-47D2-9A91-60B1F7A7833D}"/>
              </a:ext>
            </a:extLst>
          </p:cNvPr>
          <p:cNvGraphicFramePr>
            <a:graphicFrameLocks/>
          </p:cNvGraphicFramePr>
          <p:nvPr>
            <p:extLst>
              <p:ext uri="{D42A27DB-BD31-4B8C-83A1-F6EECF244321}">
                <p14:modId xmlns:p14="http://schemas.microsoft.com/office/powerpoint/2010/main" val="701513629"/>
              </p:ext>
            </p:extLst>
          </p:nvPr>
        </p:nvGraphicFramePr>
        <p:xfrm>
          <a:off x="532731" y="1061372"/>
          <a:ext cx="5914458" cy="3030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D2E8BDB3-8E71-44EB-8F6A-EE4C33C27AF4}"/>
              </a:ext>
            </a:extLst>
          </p:cNvPr>
          <p:cNvGraphicFramePr>
            <a:graphicFrameLocks noGrp="1"/>
          </p:cNvGraphicFramePr>
          <p:nvPr>
            <p:extLst>
              <p:ext uri="{D42A27DB-BD31-4B8C-83A1-F6EECF244321}">
                <p14:modId xmlns:p14="http://schemas.microsoft.com/office/powerpoint/2010/main" val="325532946"/>
              </p:ext>
            </p:extLst>
          </p:nvPr>
        </p:nvGraphicFramePr>
        <p:xfrm>
          <a:off x="532732" y="4233374"/>
          <a:ext cx="11126537" cy="2249805"/>
        </p:xfrm>
        <a:graphic>
          <a:graphicData uri="http://schemas.openxmlformats.org/drawingml/2006/table">
            <a:tbl>
              <a:tblPr/>
              <a:tblGrid>
                <a:gridCol w="5402592">
                  <a:extLst>
                    <a:ext uri="{9D8B030D-6E8A-4147-A177-3AD203B41FA5}">
                      <a16:colId xmlns:a16="http://schemas.microsoft.com/office/drawing/2014/main" val="3261482055"/>
                    </a:ext>
                  </a:extLst>
                </a:gridCol>
                <a:gridCol w="942680">
                  <a:extLst>
                    <a:ext uri="{9D8B030D-6E8A-4147-A177-3AD203B41FA5}">
                      <a16:colId xmlns:a16="http://schemas.microsoft.com/office/drawing/2014/main" val="3331474247"/>
                    </a:ext>
                  </a:extLst>
                </a:gridCol>
                <a:gridCol w="1018095">
                  <a:extLst>
                    <a:ext uri="{9D8B030D-6E8A-4147-A177-3AD203B41FA5}">
                      <a16:colId xmlns:a16="http://schemas.microsoft.com/office/drawing/2014/main" val="1224692934"/>
                    </a:ext>
                  </a:extLst>
                </a:gridCol>
                <a:gridCol w="942680">
                  <a:extLst>
                    <a:ext uri="{9D8B030D-6E8A-4147-A177-3AD203B41FA5}">
                      <a16:colId xmlns:a16="http://schemas.microsoft.com/office/drawing/2014/main" val="50609244"/>
                    </a:ext>
                  </a:extLst>
                </a:gridCol>
                <a:gridCol w="980388">
                  <a:extLst>
                    <a:ext uri="{9D8B030D-6E8A-4147-A177-3AD203B41FA5}">
                      <a16:colId xmlns:a16="http://schemas.microsoft.com/office/drawing/2014/main" val="3240233800"/>
                    </a:ext>
                  </a:extLst>
                </a:gridCol>
                <a:gridCol w="942681">
                  <a:extLst>
                    <a:ext uri="{9D8B030D-6E8A-4147-A177-3AD203B41FA5}">
                      <a16:colId xmlns:a16="http://schemas.microsoft.com/office/drawing/2014/main" val="3973242413"/>
                    </a:ext>
                  </a:extLst>
                </a:gridCol>
                <a:gridCol w="897421">
                  <a:extLst>
                    <a:ext uri="{9D8B030D-6E8A-4147-A177-3AD203B41FA5}">
                      <a16:colId xmlns:a16="http://schemas.microsoft.com/office/drawing/2014/main" val="1998760633"/>
                    </a:ext>
                  </a:extLst>
                </a:gridCol>
              </a:tblGrid>
              <a:tr h="381000">
                <a:tc>
                  <a:txBody>
                    <a:bodyPr/>
                    <a:lstStyle/>
                    <a:p>
                      <a:pPr algn="ctr" rtl="0" fontAlgn="ctr"/>
                      <a:r>
                        <a:rPr lang="es-CO" sz="1300" b="1" i="0" u="none" strike="noStrike">
                          <a:solidFill>
                            <a:srgbClr val="FFFFFF"/>
                          </a:solidFill>
                          <a:effectLst/>
                          <a:latin typeface="Arial" panose="020B0604020202020204" pitchFamily="34" charset="0"/>
                        </a:rPr>
                        <a:t>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300" b="1" i="0" u="none" strike="noStrike">
                          <a:solidFill>
                            <a:srgbClr val="FFFFFF"/>
                          </a:solidFill>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300" b="1" i="0" u="none" strike="noStrike">
                          <a:solidFill>
                            <a:srgbClr val="FFFFFF"/>
                          </a:solidFill>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300" b="1" i="0" u="none" strike="noStrike">
                          <a:solidFill>
                            <a:srgbClr val="FFFFFF"/>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300" b="1" i="0" u="none" strike="noStrike">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300" b="1" i="0" u="none" strike="noStrike">
                          <a:solidFill>
                            <a:srgbClr val="FFFFFF"/>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300" b="1" i="0" u="none" strike="noStrike">
                          <a:solidFill>
                            <a:srgbClr val="FFFFFF"/>
                          </a:solidFill>
                          <a:effectLst/>
                          <a:latin typeface="Arial" panose="020B060402020202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3535992805"/>
                  </a:ext>
                </a:extLst>
              </a:tr>
              <a:tr h="0">
                <a:tc>
                  <a:txBody>
                    <a:bodyPr/>
                    <a:lstStyle/>
                    <a:p>
                      <a:pPr algn="l" rtl="0" fontAlgn="b"/>
                      <a:r>
                        <a:rPr lang="es-ES" sz="1300" b="0" i="0" u="none" strike="noStrike" dirty="0">
                          <a:solidFill>
                            <a:srgbClr val="000000"/>
                          </a:solidFill>
                          <a:effectLst/>
                          <a:latin typeface="Arial" panose="020B0604020202020204" pitchFamily="34" charset="0"/>
                        </a:rPr>
                        <a:t>Juzgado 1 Penal Municipal con Función de Conocimiento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517538"/>
                  </a:ext>
                </a:extLst>
              </a:tr>
              <a:tr h="96098">
                <a:tc>
                  <a:txBody>
                    <a:bodyPr/>
                    <a:lstStyle/>
                    <a:p>
                      <a:pPr algn="l" rtl="0" fontAlgn="b"/>
                      <a:r>
                        <a:rPr lang="es-ES" sz="1300" b="0" i="0" u="none" strike="noStrike" dirty="0">
                          <a:solidFill>
                            <a:srgbClr val="000000"/>
                          </a:solidFill>
                          <a:effectLst/>
                          <a:latin typeface="Arial" panose="020B0604020202020204" pitchFamily="34" charset="0"/>
                        </a:rPr>
                        <a:t>Juzgado 2 Penal Municipal con Función de Conocimiento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809909"/>
                  </a:ext>
                </a:extLst>
              </a:tr>
              <a:tr h="0">
                <a:tc>
                  <a:txBody>
                    <a:bodyPr/>
                    <a:lstStyle/>
                    <a:p>
                      <a:pPr algn="l" rtl="0" fontAlgn="b"/>
                      <a:r>
                        <a:rPr lang="es-ES" sz="1300" b="0" i="0" u="none" strike="noStrike" dirty="0">
                          <a:solidFill>
                            <a:srgbClr val="000000"/>
                          </a:solidFill>
                          <a:effectLst/>
                          <a:latin typeface="Arial" panose="020B0604020202020204" pitchFamily="34" charset="0"/>
                        </a:rPr>
                        <a:t>Juzgado 3 Penal Municipal con Función de Conocimiento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845697"/>
                  </a:ext>
                </a:extLst>
              </a:tr>
              <a:tr h="0">
                <a:tc>
                  <a:txBody>
                    <a:bodyPr/>
                    <a:lstStyle/>
                    <a:p>
                      <a:pPr algn="l" rtl="0" fontAlgn="b"/>
                      <a:r>
                        <a:rPr lang="es-CO" sz="1300" b="0" i="0" u="none" strike="noStrike" dirty="0">
                          <a:solidFill>
                            <a:srgbClr val="000000"/>
                          </a:solidFill>
                          <a:effectLst/>
                          <a:latin typeface="Arial" panose="020B0604020202020204" pitchFamily="34" charset="0"/>
                        </a:rPr>
                        <a:t>Retiro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959891"/>
                  </a:ext>
                </a:extLst>
              </a:tr>
              <a:tr h="0">
                <a:tc>
                  <a:txBody>
                    <a:bodyPr/>
                    <a:lstStyle/>
                    <a:p>
                      <a:pPr algn="l" rtl="0" fontAlgn="b"/>
                      <a:r>
                        <a:rPr lang="es-CO" sz="1300" b="0" i="0" u="none" strike="noStrike" dirty="0">
                          <a:solidFill>
                            <a:srgbClr val="000000"/>
                          </a:solidFill>
                          <a:effectLst/>
                          <a:latin typeface="Arial" panose="020B0604020202020204" pitchFamily="34" charset="0"/>
                        </a:rPr>
                        <a:t>Rechazo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378978"/>
                  </a:ext>
                </a:extLst>
              </a:tr>
              <a:tr h="0">
                <a:tc>
                  <a:txBody>
                    <a:bodyPr/>
                    <a:lstStyle/>
                    <a:p>
                      <a:pPr algn="l" rtl="0" fontAlgn="b"/>
                      <a:r>
                        <a:rPr lang="es-CO" sz="1300" b="1" i="0" u="none" strike="noStrike" dirty="0">
                          <a:solidFill>
                            <a:srgbClr val="000000"/>
                          </a:solidFill>
                          <a:effectLst/>
                          <a:latin typeface="Arial" panose="020B0604020202020204" pitchFamily="34" charset="0"/>
                        </a:rPr>
                        <a:t>Total Procesos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a:solidFill>
                            <a:srgbClr val="000000"/>
                          </a:solidFill>
                          <a:effectLst/>
                          <a:latin typeface="Arial" panose="020B0604020202020204" pitchFamily="34" charset="0"/>
                        </a:rPr>
                        <a:t>679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78389670"/>
                  </a:ext>
                </a:extLst>
              </a:tr>
              <a:tr h="0">
                <a:tc>
                  <a:txBody>
                    <a:bodyPr/>
                    <a:lstStyle/>
                    <a:p>
                      <a:pPr algn="l" rtl="0" fontAlgn="b"/>
                      <a:r>
                        <a:rPr lang="es-CO" sz="1300" b="1" i="0" u="none" strike="noStrike">
                          <a:solidFill>
                            <a:srgbClr val="000000"/>
                          </a:solidFill>
                          <a:effectLst/>
                          <a:latin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57935844"/>
                  </a:ext>
                </a:extLst>
              </a:tr>
              <a:tr h="159718">
                <a:tc>
                  <a:txBody>
                    <a:bodyPr/>
                    <a:lstStyle/>
                    <a:p>
                      <a:pPr algn="l" rtl="0" fontAlgn="b"/>
                      <a:r>
                        <a:rPr lang="es-CO" sz="1300" b="1" i="0" u="none" strike="noStrike">
                          <a:solidFill>
                            <a:srgbClr val="000000"/>
                          </a:solidFill>
                          <a:effectLst/>
                          <a:latin typeface="Arial" panose="020B0604020202020204" pitchFamily="34" charset="0"/>
                        </a:rPr>
                        <a:t>Novedades de Reparto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00413080"/>
                  </a:ext>
                </a:extLst>
              </a:tr>
              <a:tr h="104784">
                <a:tc>
                  <a:txBody>
                    <a:bodyPr/>
                    <a:lstStyle/>
                    <a:p>
                      <a:pPr algn="l" rtl="0" fontAlgn="b"/>
                      <a:r>
                        <a:rPr lang="es-CO" sz="1300" b="1" i="0" u="none" strike="noStrike" dirty="0">
                          <a:solidFill>
                            <a:srgbClr val="000000"/>
                          </a:solidFill>
                          <a:effectLst/>
                          <a:latin typeface="Arial" panose="020B0604020202020204" pitchFamily="34" charset="0"/>
                        </a:rPr>
                        <a:t>Promedio diario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3627444"/>
                  </a:ext>
                </a:extLst>
              </a:tr>
            </a:tbl>
          </a:graphicData>
        </a:graphic>
      </p:graphicFrame>
    </p:spTree>
    <p:extLst>
      <p:ext uri="{BB962C8B-B14F-4D97-AF65-F5344CB8AC3E}">
        <p14:creationId xmlns:p14="http://schemas.microsoft.com/office/powerpoint/2010/main" val="2615124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0" y="0"/>
            <a:ext cx="12180275" cy="984738"/>
          </a:xfrm>
          <a:solidFill>
            <a:schemeClr val="accent6">
              <a:lumMod val="50000"/>
            </a:schemeClr>
          </a:solidFill>
        </p:spPr>
        <p:txBody>
          <a:bodyPr>
            <a:noAutofit/>
          </a:bodyPr>
          <a:lstStyle/>
          <a:p>
            <a:pPr algn="ctr"/>
            <a:r>
              <a:rPr lang="es-CO" sz="2300" dirty="0">
                <a:solidFill>
                  <a:schemeClr val="bg1"/>
                </a:solidFill>
                <a:latin typeface="Arial" panose="020B0604020202020204" pitchFamily="34" charset="0"/>
                <a:cs typeface="Arial" panose="020B0604020202020204" pitchFamily="34" charset="0"/>
              </a:rPr>
              <a:t>Reparto de Procesos Juzgados Penales Municipales </a:t>
            </a:r>
            <a:br>
              <a:rPr lang="es-CO" sz="2300" dirty="0">
                <a:solidFill>
                  <a:schemeClr val="bg1"/>
                </a:solidFill>
                <a:latin typeface="Arial" panose="020B0604020202020204" pitchFamily="34" charset="0"/>
                <a:cs typeface="Arial" panose="020B0604020202020204" pitchFamily="34" charset="0"/>
              </a:rPr>
            </a:br>
            <a:r>
              <a:rPr lang="es-CO" sz="2300" dirty="0">
                <a:solidFill>
                  <a:schemeClr val="bg1"/>
                </a:solidFill>
                <a:latin typeface="Arial" panose="020B0604020202020204" pitchFamily="34" charset="0"/>
                <a:cs typeface="Arial" panose="020B0604020202020204" pitchFamily="34" charset="0"/>
              </a:rPr>
              <a:t>con Función de Conocimiento y Depuración </a:t>
            </a:r>
            <a:br>
              <a:rPr lang="es-CO" sz="2300" dirty="0">
                <a:solidFill>
                  <a:schemeClr val="bg1"/>
                </a:solidFill>
                <a:latin typeface="Arial" panose="020B0604020202020204" pitchFamily="34" charset="0"/>
                <a:cs typeface="Arial" panose="020B0604020202020204" pitchFamily="34" charset="0"/>
              </a:rPr>
            </a:br>
            <a:r>
              <a:rPr lang="es-CO" sz="2300" dirty="0">
                <a:solidFill>
                  <a:schemeClr val="bg1"/>
                </a:solidFill>
                <a:latin typeface="Arial" panose="020B0604020202020204" pitchFamily="34" charset="0"/>
                <a:cs typeface="Arial" panose="020B0604020202020204" pitchFamily="34" charset="0"/>
              </a:rPr>
              <a:t>Durante el año 2020</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2365828" cy="843501"/>
          </a:xfrm>
          <a:prstGeom prst="rect">
            <a:avLst/>
          </a:prstGeom>
          <a:solidFill>
            <a:schemeClr val="bg2"/>
          </a:solid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566" y="0"/>
            <a:ext cx="1683434" cy="843501"/>
          </a:xfrm>
          <a:prstGeom prst="rect">
            <a:avLst/>
          </a:prstGeom>
          <a:solidFill>
            <a:schemeClr val="bg2"/>
          </a:solidFill>
        </p:spPr>
      </p:pic>
      <p:sp>
        <p:nvSpPr>
          <p:cNvPr id="15" name="1 CuadroTexto"/>
          <p:cNvSpPr txBox="1"/>
          <p:nvPr/>
        </p:nvSpPr>
        <p:spPr>
          <a:xfrm>
            <a:off x="7117237" y="1073016"/>
            <a:ext cx="4598514" cy="2462213"/>
          </a:xfrm>
          <a:prstGeom prst="rect">
            <a:avLst/>
          </a:prstGeom>
          <a:solidFill>
            <a:schemeClr val="accent6">
              <a:lumMod val="60000"/>
              <a:lumOff val="40000"/>
            </a:schemeClr>
          </a:solidFill>
        </p:spPr>
        <p:txBody>
          <a:bodyPr wrap="square" rtlCol="0">
            <a:spAutoFit/>
          </a:bodyPr>
          <a:lstStyle/>
          <a:p>
            <a:pPr algn="just"/>
            <a:r>
              <a:rPr lang="es-CO" sz="1400" dirty="0">
                <a:latin typeface="Arial" panose="020B0604020202020204" pitchFamily="34" charset="0"/>
                <a:cs typeface="Arial" panose="020B0604020202020204" pitchFamily="34" charset="0"/>
              </a:rPr>
              <a:t>El Reparto de Procesos de los Juzgados Penales Municipales con Función de Conocimiento de Manizales durante el año 2020, se encuentra equilibrado por cada grupo de reparto y en el total general por despacho de procesos ingresados.</a:t>
            </a: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295E1913-17CE-41F6-91E9-69CF02169E74}"/>
              </a:ext>
            </a:extLst>
          </p:cNvPr>
          <p:cNvGraphicFramePr>
            <a:graphicFrameLocks noGrp="1"/>
          </p:cNvGraphicFramePr>
          <p:nvPr>
            <p:extLst>
              <p:ext uri="{D42A27DB-BD31-4B8C-83A1-F6EECF244321}">
                <p14:modId xmlns:p14="http://schemas.microsoft.com/office/powerpoint/2010/main" val="520188926"/>
              </p:ext>
            </p:extLst>
          </p:nvPr>
        </p:nvGraphicFramePr>
        <p:xfrm>
          <a:off x="462709" y="3694706"/>
          <a:ext cx="11254856" cy="2922270"/>
        </p:xfrm>
        <a:graphic>
          <a:graphicData uri="http://schemas.openxmlformats.org/drawingml/2006/table">
            <a:tbl>
              <a:tblPr/>
              <a:tblGrid>
                <a:gridCol w="4425380">
                  <a:extLst>
                    <a:ext uri="{9D8B030D-6E8A-4147-A177-3AD203B41FA5}">
                      <a16:colId xmlns:a16="http://schemas.microsoft.com/office/drawing/2014/main" val="574235813"/>
                    </a:ext>
                  </a:extLst>
                </a:gridCol>
                <a:gridCol w="1354667">
                  <a:extLst>
                    <a:ext uri="{9D8B030D-6E8A-4147-A177-3AD203B41FA5}">
                      <a16:colId xmlns:a16="http://schemas.microsoft.com/office/drawing/2014/main" val="1941271309"/>
                    </a:ext>
                  </a:extLst>
                </a:gridCol>
                <a:gridCol w="1399822">
                  <a:extLst>
                    <a:ext uri="{9D8B030D-6E8A-4147-A177-3AD203B41FA5}">
                      <a16:colId xmlns:a16="http://schemas.microsoft.com/office/drawing/2014/main" val="3304664361"/>
                    </a:ext>
                  </a:extLst>
                </a:gridCol>
                <a:gridCol w="1365955">
                  <a:extLst>
                    <a:ext uri="{9D8B030D-6E8A-4147-A177-3AD203B41FA5}">
                      <a16:colId xmlns:a16="http://schemas.microsoft.com/office/drawing/2014/main" val="452104125"/>
                    </a:ext>
                  </a:extLst>
                </a:gridCol>
                <a:gridCol w="1298223">
                  <a:extLst>
                    <a:ext uri="{9D8B030D-6E8A-4147-A177-3AD203B41FA5}">
                      <a16:colId xmlns:a16="http://schemas.microsoft.com/office/drawing/2014/main" val="1107376363"/>
                    </a:ext>
                  </a:extLst>
                </a:gridCol>
                <a:gridCol w="1410809">
                  <a:extLst>
                    <a:ext uri="{9D8B030D-6E8A-4147-A177-3AD203B41FA5}">
                      <a16:colId xmlns:a16="http://schemas.microsoft.com/office/drawing/2014/main" val="2283454750"/>
                    </a:ext>
                  </a:extLst>
                </a:gridCol>
              </a:tblGrid>
              <a:tr h="382915">
                <a:tc>
                  <a:txBody>
                    <a:bodyPr/>
                    <a:lstStyle/>
                    <a:p>
                      <a:pPr algn="ctr" rtl="0" fontAlgn="ctr"/>
                      <a:r>
                        <a:rPr lang="es-CO" sz="1400" b="1" i="0" u="none" strike="noStrike" dirty="0">
                          <a:solidFill>
                            <a:srgbClr val="FFFFFF"/>
                          </a:solidFill>
                          <a:effectLst/>
                          <a:latin typeface="Arial" panose="020B0604020202020204" pitchFamily="34" charset="0"/>
                        </a:rPr>
                        <a:t>Descripción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dirty="0" err="1">
                          <a:solidFill>
                            <a:srgbClr val="FFFFFF"/>
                          </a:solidFill>
                          <a:effectLst/>
                          <a:latin typeface="Arial" panose="020B0604020202020204" pitchFamily="34" charset="0"/>
                        </a:rPr>
                        <a:t>Juzg</a:t>
                      </a:r>
                      <a:r>
                        <a:rPr lang="es-CO" sz="1400" b="1" i="0" u="none" strike="noStrike" dirty="0">
                          <a:solidFill>
                            <a:srgbClr val="FFFFFF"/>
                          </a:solidFill>
                          <a:effectLst/>
                          <a:latin typeface="Arial" panose="020B0604020202020204" pitchFamily="34" charset="0"/>
                        </a:rPr>
                        <a:t>. 1 Penal </a:t>
                      </a:r>
                      <a:r>
                        <a:rPr lang="es-CO" sz="1400" b="1" i="0" u="none" strike="noStrike" dirty="0" err="1">
                          <a:solidFill>
                            <a:srgbClr val="FFFFFF"/>
                          </a:solidFill>
                          <a:effectLst/>
                          <a:latin typeface="Arial" panose="020B0604020202020204" pitchFamily="34" charset="0"/>
                        </a:rPr>
                        <a:t>Mpal</a:t>
                      </a:r>
                      <a:endParaRPr lang="es-CO" sz="14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dirty="0" err="1">
                          <a:solidFill>
                            <a:srgbClr val="FFFFFF"/>
                          </a:solidFill>
                          <a:effectLst/>
                          <a:latin typeface="Arial" panose="020B0604020202020204" pitchFamily="34" charset="0"/>
                        </a:rPr>
                        <a:t>Juzg</a:t>
                      </a:r>
                      <a:r>
                        <a:rPr lang="es-CO" sz="1400" b="1" i="0" u="none" strike="noStrike" dirty="0">
                          <a:solidFill>
                            <a:srgbClr val="FFFFFF"/>
                          </a:solidFill>
                          <a:effectLst/>
                          <a:latin typeface="Arial" panose="020B0604020202020204" pitchFamily="34" charset="0"/>
                        </a:rPr>
                        <a:t>. 2 Penal </a:t>
                      </a:r>
                      <a:r>
                        <a:rPr lang="es-CO" sz="1400" b="1" i="0" u="none" strike="noStrike" dirty="0" err="1">
                          <a:solidFill>
                            <a:srgbClr val="FFFFFF"/>
                          </a:solidFill>
                          <a:effectLst/>
                          <a:latin typeface="Arial" panose="020B0604020202020204" pitchFamily="34" charset="0"/>
                        </a:rPr>
                        <a:t>Mpal</a:t>
                      </a:r>
                      <a:endParaRPr lang="es-CO" sz="14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a:solidFill>
                            <a:srgbClr val="FFFFFF"/>
                          </a:solidFill>
                          <a:effectLst/>
                          <a:latin typeface="Arial" panose="020B0604020202020204" pitchFamily="34" charset="0"/>
                        </a:rPr>
                        <a:t>Juzg. 3 Penal Mpal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a:solidFill>
                            <a:srgbClr val="FFFFFF"/>
                          </a:solidFill>
                          <a:effectLst/>
                          <a:latin typeface="Arial" panose="020B0604020202020204" pitchFamily="34" charset="0"/>
                        </a:rPr>
                        <a:t>Total por Grupo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1161705490"/>
                  </a:ext>
                </a:extLst>
              </a:tr>
              <a:tr h="112549">
                <a:tc>
                  <a:txBody>
                    <a:bodyPr/>
                    <a:lstStyle/>
                    <a:p>
                      <a:pPr lvl="0" algn="l" defTabSz="0" rtl="0" fontAlgn="ctr"/>
                      <a:r>
                        <a:rPr lang="es-ES" sz="1400" b="0" i="0" u="none" strike="noStrike" dirty="0">
                          <a:solidFill>
                            <a:srgbClr val="000000"/>
                          </a:solidFill>
                          <a:effectLst/>
                          <a:latin typeface="Arial" panose="020B0604020202020204" pitchFamily="34" charset="0"/>
                        </a:rPr>
                        <a:t>Audiencia De Acusación Con Preso</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328997"/>
                  </a:ext>
                </a:extLst>
              </a:tr>
              <a:tr h="201322">
                <a:tc>
                  <a:txBody>
                    <a:bodyPr/>
                    <a:lstStyle/>
                    <a:p>
                      <a:pPr lvl="0" algn="l" rtl="0" fontAlgn="ctr"/>
                      <a:r>
                        <a:rPr lang="es-ES" sz="1400" b="0" i="0" u="none" strike="noStrike" dirty="0">
                          <a:solidFill>
                            <a:srgbClr val="000000"/>
                          </a:solidFill>
                          <a:effectLst/>
                          <a:latin typeface="Arial" panose="020B0604020202020204" pitchFamily="34" charset="0"/>
                        </a:rPr>
                        <a:t>Audiencia De Acusación Sin Preso</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30533"/>
                  </a:ext>
                </a:extLst>
              </a:tr>
              <a:tr h="195253">
                <a:tc>
                  <a:txBody>
                    <a:bodyPr/>
                    <a:lstStyle/>
                    <a:p>
                      <a:pPr lvl="0" algn="l" rtl="0" fontAlgn="ctr"/>
                      <a:r>
                        <a:rPr lang="es-CO" sz="1400" b="0" i="0" u="none" strike="noStrike" dirty="0">
                          <a:solidFill>
                            <a:srgbClr val="000000"/>
                          </a:solidFill>
                          <a:effectLst/>
                          <a:latin typeface="Arial" panose="020B0604020202020204" pitchFamily="34" charset="0"/>
                        </a:rPr>
                        <a:t>Allanamiento A La Imputación Con Preso</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914432"/>
                  </a:ext>
                </a:extLst>
              </a:tr>
              <a:tr h="170331">
                <a:tc>
                  <a:txBody>
                    <a:bodyPr/>
                    <a:lstStyle/>
                    <a:p>
                      <a:pPr lvl="0" algn="l" rtl="0" fontAlgn="ctr"/>
                      <a:r>
                        <a:rPr lang="es-ES" sz="1400" b="0" i="0" u="none" strike="noStrike" dirty="0">
                          <a:solidFill>
                            <a:srgbClr val="000000"/>
                          </a:solidFill>
                          <a:effectLst/>
                          <a:latin typeface="Arial" panose="020B0604020202020204" pitchFamily="34" charset="0"/>
                        </a:rPr>
                        <a:t>Allanamiento A La Imputación Sin Preso</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500049"/>
                  </a:ext>
                </a:extLst>
              </a:tr>
              <a:tr h="135982">
                <a:tc>
                  <a:txBody>
                    <a:bodyPr/>
                    <a:lstStyle/>
                    <a:p>
                      <a:pPr lvl="0" algn="l" rtl="0" fontAlgn="ctr"/>
                      <a:r>
                        <a:rPr lang="es-CO" sz="1400" b="0" i="0" u="none" strike="noStrike" dirty="0">
                          <a:solidFill>
                            <a:srgbClr val="000000"/>
                          </a:solidFill>
                          <a:effectLst/>
                          <a:latin typeface="Arial" panose="020B0604020202020204" pitchFamily="34" charset="0"/>
                        </a:rPr>
                        <a:t>Preclusión Con Preso</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16205"/>
                  </a:ext>
                </a:extLst>
              </a:tr>
              <a:tr h="195901">
                <a:tc>
                  <a:txBody>
                    <a:bodyPr/>
                    <a:lstStyle/>
                    <a:p>
                      <a:pPr lvl="0" algn="l" rtl="0" fontAlgn="ctr"/>
                      <a:r>
                        <a:rPr lang="es-CO" sz="1400" b="0" i="0" u="none" strike="noStrike" dirty="0">
                          <a:solidFill>
                            <a:srgbClr val="000000"/>
                          </a:solidFill>
                          <a:effectLst/>
                          <a:latin typeface="Arial" panose="020B0604020202020204" pitchFamily="34" charset="0"/>
                        </a:rPr>
                        <a:t>Preclusión Sin Preso</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130502"/>
                  </a:ext>
                </a:extLst>
              </a:tr>
              <a:tr h="152125">
                <a:tc>
                  <a:txBody>
                    <a:bodyPr/>
                    <a:lstStyle/>
                    <a:p>
                      <a:pPr lvl="0" algn="l" rtl="0" fontAlgn="ctr"/>
                      <a:r>
                        <a:rPr lang="es-CO" sz="1400" b="0" i="0" u="none" strike="noStrike" dirty="0">
                          <a:solidFill>
                            <a:srgbClr val="000000"/>
                          </a:solidFill>
                          <a:effectLst/>
                          <a:latin typeface="Arial" panose="020B0604020202020204" pitchFamily="34" charset="0"/>
                        </a:rPr>
                        <a:t>Preacuerdos Con Preso</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89039"/>
                  </a:ext>
                </a:extLst>
              </a:tr>
              <a:tr h="174337">
                <a:tc>
                  <a:txBody>
                    <a:bodyPr/>
                    <a:lstStyle/>
                    <a:p>
                      <a:pPr lvl="0" algn="l" rtl="0" fontAlgn="ctr"/>
                      <a:r>
                        <a:rPr lang="es-CO" sz="1400" b="0" i="0" u="none" strike="noStrike" dirty="0">
                          <a:solidFill>
                            <a:srgbClr val="000000"/>
                          </a:solidFill>
                          <a:effectLst/>
                          <a:latin typeface="Arial" panose="020B0604020202020204" pitchFamily="34" charset="0"/>
                        </a:rPr>
                        <a:t>Preacuerdos Sin Preso</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Arial" panose="020B060402020202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200954"/>
                  </a:ext>
                </a:extLst>
              </a:tr>
              <a:tr h="158842">
                <a:tc>
                  <a:txBody>
                    <a:bodyPr/>
                    <a:lstStyle/>
                    <a:p>
                      <a:pPr lvl="0" algn="l" rtl="0" fontAlgn="ctr"/>
                      <a:r>
                        <a:rPr lang="es-CO" sz="1400" b="0" i="0" u="none" strike="noStrike" dirty="0">
                          <a:solidFill>
                            <a:srgbClr val="000000"/>
                          </a:solidFill>
                          <a:effectLst/>
                          <a:latin typeface="Arial" panose="020B0604020202020204" pitchFamily="34" charset="0"/>
                        </a:rPr>
                        <a:t>Procedimiento Especial Abreviado Con Preso</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Arial" panose="020B0604020202020204" pitchFamily="34" charset="0"/>
                        </a:rPr>
                        <a:t>28.25%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67845"/>
                  </a:ext>
                </a:extLst>
              </a:tr>
              <a:tr h="96213">
                <a:tc>
                  <a:txBody>
                    <a:bodyPr/>
                    <a:lstStyle/>
                    <a:p>
                      <a:pPr lvl="0" algn="l" rtl="0" fontAlgn="ctr"/>
                      <a:r>
                        <a:rPr lang="es-CO" sz="1400" b="0" i="0" u="none" strike="noStrike" dirty="0">
                          <a:solidFill>
                            <a:srgbClr val="000000"/>
                          </a:solidFill>
                          <a:effectLst/>
                          <a:latin typeface="Arial" panose="020B0604020202020204" pitchFamily="34" charset="0"/>
                        </a:rPr>
                        <a:t>Procedimiento Especial Abreviado Sin Preso</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Arial" panose="020B0604020202020204" pitchFamily="34" charset="0"/>
                        </a:rPr>
                        <a:t>54.28%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503723"/>
                  </a:ext>
                </a:extLst>
              </a:tr>
              <a:tr h="257175">
                <a:tc>
                  <a:txBody>
                    <a:bodyPr/>
                    <a:lstStyle/>
                    <a:p>
                      <a:pPr algn="ctr" rtl="0" fontAlgn="b"/>
                      <a:r>
                        <a:rPr lang="es-CO" sz="1400" b="1" i="0" u="none" strike="noStrike" dirty="0">
                          <a:solidFill>
                            <a:schemeClr val="tx1"/>
                          </a:solidFill>
                          <a:effectLst/>
                          <a:latin typeface="Arial" panose="020B0604020202020204" pitchFamily="34" charset="0"/>
                        </a:rPr>
                        <a:t>Total General por Despacho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chemeClr val="tx1"/>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chemeClr val="tx1"/>
                          </a:solidFill>
                          <a:effectLst/>
                          <a:latin typeface="Arial" panose="020B060402020202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chemeClr val="tx1"/>
                          </a:solidFill>
                          <a:effectLst/>
                          <a:latin typeface="Arial" panose="020B06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chemeClr val="tx1"/>
                          </a:solidFill>
                          <a:effectLst/>
                          <a:latin typeface="Arial" panose="020B0604020202020204" pitchFamily="34" charset="0"/>
                        </a:rPr>
                        <a:t>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dirty="0">
                          <a:solidFill>
                            <a:schemeClr val="tx1"/>
                          </a:solidFill>
                          <a:effectLst/>
                          <a:latin typeface="Arial" panose="020B060402020202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35804805"/>
                  </a:ext>
                </a:extLst>
              </a:tr>
            </a:tbl>
          </a:graphicData>
        </a:graphic>
      </p:graphicFrame>
      <p:graphicFrame>
        <p:nvGraphicFramePr>
          <p:cNvPr id="11" name="Gráfico 10">
            <a:extLst>
              <a:ext uri="{FF2B5EF4-FFF2-40B4-BE49-F238E27FC236}">
                <a16:creationId xmlns:a16="http://schemas.microsoft.com/office/drawing/2014/main" id="{3005C31D-3DE5-42B2-BA46-6D1E7455E1C4}"/>
              </a:ext>
            </a:extLst>
          </p:cNvPr>
          <p:cNvGraphicFramePr>
            <a:graphicFrameLocks/>
          </p:cNvGraphicFramePr>
          <p:nvPr>
            <p:extLst>
              <p:ext uri="{D42A27DB-BD31-4B8C-83A1-F6EECF244321}">
                <p14:modId xmlns:p14="http://schemas.microsoft.com/office/powerpoint/2010/main" val="334479928"/>
              </p:ext>
            </p:extLst>
          </p:nvPr>
        </p:nvGraphicFramePr>
        <p:xfrm>
          <a:off x="476248" y="1073016"/>
          <a:ext cx="6320477" cy="2546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9166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ítulo 1"/>
          <p:cNvSpPr>
            <a:spLocks noGrp="1"/>
          </p:cNvSpPr>
          <p:nvPr>
            <p:ph type="title"/>
          </p:nvPr>
        </p:nvSpPr>
        <p:spPr>
          <a:xfrm>
            <a:off x="0" y="0"/>
            <a:ext cx="12180275" cy="984738"/>
          </a:xfrm>
          <a:solidFill>
            <a:schemeClr val="accent6">
              <a:lumMod val="50000"/>
            </a:schemeClr>
          </a:solidFill>
        </p:spPr>
        <p:txBody>
          <a:bodyPr vert="horz" lIns="91440" tIns="45720" rIns="91440" bIns="45720" rtlCol="0" anchor="ctr">
            <a:normAutofit/>
          </a:bodyPr>
          <a:lstStyle/>
          <a:p>
            <a:pPr algn="ct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Juzgados Penales  del Circuito </a:t>
            </a:r>
            <a:b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Reparto de Procesos </a:t>
            </a:r>
            <a:b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Año 2015  hasta el 2020 </a:t>
            </a:r>
          </a:p>
        </p:txBody>
      </p:sp>
      <p:sp>
        <p:nvSpPr>
          <p:cNvPr id="30" name="1 CuadroTexto"/>
          <p:cNvSpPr txBox="1"/>
          <p:nvPr/>
        </p:nvSpPr>
        <p:spPr>
          <a:xfrm>
            <a:off x="6777872" y="1092277"/>
            <a:ext cx="4835948" cy="2308324"/>
          </a:xfrm>
          <a:prstGeom prst="rect">
            <a:avLst/>
          </a:prstGeom>
          <a:solidFill>
            <a:schemeClr val="accent6">
              <a:lumMod val="60000"/>
              <a:lumOff val="40000"/>
            </a:schemeClr>
          </a:solidFill>
        </p:spPr>
        <p:txBody>
          <a:bodyPr wrap="square" rtlCol="0">
            <a:spAutoFit/>
          </a:bodyPr>
          <a:lstStyle/>
          <a:p>
            <a:pPr algn="just"/>
            <a:r>
              <a:rPr lang="es-CO" sz="1600" dirty="0">
                <a:latin typeface="Arial" panose="020B0604020202020204" pitchFamily="34" charset="0"/>
                <a:ea typeface="Verdana" panose="020B0604030504040204" pitchFamily="34" charset="0"/>
                <a:cs typeface="Arial" panose="020B0604020202020204" pitchFamily="34" charset="0"/>
              </a:rPr>
              <a:t>El promedio semanal de procesos que ingresaron por reparto a los siete Juzgados Penales del Circuito de Manizales durante los últimos cinco (5) años ha estado entre 4 y 5, para el año 2020 el promedio semanal de proceso se reduce a 3, esto representa una variación negativa del -20%.</a:t>
            </a:r>
          </a:p>
          <a:p>
            <a:pPr algn="just"/>
            <a:endParaRPr lang="es-CO" sz="1600" dirty="0">
              <a:latin typeface="Arial" panose="020B0604020202020204" pitchFamily="34" charset="0"/>
              <a:ea typeface="Verdana" panose="020B0604030504040204" pitchFamily="34" charset="0"/>
              <a:cs typeface="Arial" panose="020B0604020202020204" pitchFamily="34" charset="0"/>
            </a:endParaRPr>
          </a:p>
          <a:p>
            <a:pPr algn="just"/>
            <a:endParaRPr lang="es-CO" sz="1600" dirty="0">
              <a:latin typeface="Arial" panose="020B0604020202020204" pitchFamily="34" charset="0"/>
              <a:ea typeface="Verdana" panose="020B0604030504040204" pitchFamily="34" charset="0"/>
              <a:cs typeface="Arial" panose="020B0604020202020204" pitchFamily="34" charset="0"/>
            </a:endParaRPr>
          </a:p>
          <a:p>
            <a:pPr algn="just"/>
            <a:endParaRPr lang="es-CO" sz="1600" dirty="0">
              <a:latin typeface="Arial" panose="020B0604020202020204" pitchFamily="34" charset="0"/>
              <a:ea typeface="Verdana" panose="020B0604030504040204" pitchFamily="34" charset="0"/>
              <a:cs typeface="Arial" panose="020B0604020202020204" pitchFamily="34"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2365828" cy="843501"/>
          </a:xfrm>
          <a:prstGeom prst="rect">
            <a:avLst/>
          </a:prstGeom>
          <a:solidFill>
            <a:schemeClr val="bg2"/>
          </a:solidFill>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566" y="0"/>
            <a:ext cx="1683434" cy="843501"/>
          </a:xfrm>
          <a:prstGeom prst="rect">
            <a:avLst/>
          </a:prstGeom>
          <a:solidFill>
            <a:schemeClr val="bg2"/>
          </a:solidFill>
        </p:spPr>
      </p:pic>
      <p:graphicFrame>
        <p:nvGraphicFramePr>
          <p:cNvPr id="5" name="Tabla 4">
            <a:extLst>
              <a:ext uri="{FF2B5EF4-FFF2-40B4-BE49-F238E27FC236}">
                <a16:creationId xmlns:a16="http://schemas.microsoft.com/office/drawing/2014/main" id="{20D5CFD1-46BA-4BC5-B107-926C7CA3D0AB}"/>
              </a:ext>
            </a:extLst>
          </p:cNvPr>
          <p:cNvGraphicFramePr>
            <a:graphicFrameLocks noGrp="1"/>
          </p:cNvGraphicFramePr>
          <p:nvPr>
            <p:extLst>
              <p:ext uri="{D42A27DB-BD31-4B8C-83A1-F6EECF244321}">
                <p14:modId xmlns:p14="http://schemas.microsoft.com/office/powerpoint/2010/main" val="1358637694"/>
              </p:ext>
            </p:extLst>
          </p:nvPr>
        </p:nvGraphicFramePr>
        <p:xfrm>
          <a:off x="385969" y="3597358"/>
          <a:ext cx="11227851" cy="3120390"/>
        </p:xfrm>
        <a:graphic>
          <a:graphicData uri="http://schemas.openxmlformats.org/drawingml/2006/table">
            <a:tbl>
              <a:tblPr/>
              <a:tblGrid>
                <a:gridCol w="4144509">
                  <a:extLst>
                    <a:ext uri="{9D8B030D-6E8A-4147-A177-3AD203B41FA5}">
                      <a16:colId xmlns:a16="http://schemas.microsoft.com/office/drawing/2014/main" val="3323232753"/>
                    </a:ext>
                  </a:extLst>
                </a:gridCol>
                <a:gridCol w="1180557">
                  <a:extLst>
                    <a:ext uri="{9D8B030D-6E8A-4147-A177-3AD203B41FA5}">
                      <a16:colId xmlns:a16="http://schemas.microsoft.com/office/drawing/2014/main" val="2659957241"/>
                    </a:ext>
                  </a:extLst>
                </a:gridCol>
                <a:gridCol w="1180557">
                  <a:extLst>
                    <a:ext uri="{9D8B030D-6E8A-4147-A177-3AD203B41FA5}">
                      <a16:colId xmlns:a16="http://schemas.microsoft.com/office/drawing/2014/main" val="1069722138"/>
                    </a:ext>
                  </a:extLst>
                </a:gridCol>
                <a:gridCol w="1180557">
                  <a:extLst>
                    <a:ext uri="{9D8B030D-6E8A-4147-A177-3AD203B41FA5}">
                      <a16:colId xmlns:a16="http://schemas.microsoft.com/office/drawing/2014/main" val="1925317258"/>
                    </a:ext>
                  </a:extLst>
                </a:gridCol>
                <a:gridCol w="1180557">
                  <a:extLst>
                    <a:ext uri="{9D8B030D-6E8A-4147-A177-3AD203B41FA5}">
                      <a16:colId xmlns:a16="http://schemas.microsoft.com/office/drawing/2014/main" val="3655201921"/>
                    </a:ext>
                  </a:extLst>
                </a:gridCol>
                <a:gridCol w="1180557">
                  <a:extLst>
                    <a:ext uri="{9D8B030D-6E8A-4147-A177-3AD203B41FA5}">
                      <a16:colId xmlns:a16="http://schemas.microsoft.com/office/drawing/2014/main" val="364138710"/>
                    </a:ext>
                  </a:extLst>
                </a:gridCol>
                <a:gridCol w="1180557">
                  <a:extLst>
                    <a:ext uri="{9D8B030D-6E8A-4147-A177-3AD203B41FA5}">
                      <a16:colId xmlns:a16="http://schemas.microsoft.com/office/drawing/2014/main" val="2121365587"/>
                    </a:ext>
                  </a:extLst>
                </a:gridCol>
              </a:tblGrid>
              <a:tr h="206789">
                <a:tc>
                  <a:txBody>
                    <a:bodyPr/>
                    <a:lstStyle/>
                    <a:p>
                      <a:pPr algn="ctr" rtl="0" fontAlgn="b"/>
                      <a:r>
                        <a:rPr lang="es-CO" sz="1400" b="1" i="0" u="none" strike="noStrike" dirty="0">
                          <a:solidFill>
                            <a:srgbClr val="FFFFFF"/>
                          </a:solidFill>
                          <a:effectLst/>
                          <a:latin typeface="Arial" panose="020B0604020202020204" pitchFamily="34" charset="0"/>
                        </a:rPr>
                        <a:t>Despacho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1363438966"/>
                  </a:ext>
                </a:extLst>
              </a:tr>
              <a:tr h="206789">
                <a:tc>
                  <a:txBody>
                    <a:bodyPr/>
                    <a:lstStyle/>
                    <a:p>
                      <a:pPr algn="l" rtl="0" fontAlgn="b"/>
                      <a:r>
                        <a:rPr lang="es-CO" sz="1400" b="0" i="0" u="none" strike="noStrike" dirty="0">
                          <a:solidFill>
                            <a:srgbClr val="000000"/>
                          </a:solidFill>
                          <a:effectLst/>
                          <a:latin typeface="Arial" panose="020B0604020202020204" pitchFamily="34" charset="0"/>
                        </a:rPr>
                        <a:t>Juzgado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496367"/>
                  </a:ext>
                </a:extLst>
              </a:tr>
              <a:tr h="206789">
                <a:tc>
                  <a:txBody>
                    <a:bodyPr/>
                    <a:lstStyle/>
                    <a:p>
                      <a:pPr algn="l" rtl="0" fontAlgn="b"/>
                      <a:r>
                        <a:rPr lang="es-CO" sz="1400" b="0" i="0" u="none" strike="noStrike" dirty="0">
                          <a:solidFill>
                            <a:srgbClr val="000000"/>
                          </a:solidFill>
                          <a:effectLst/>
                          <a:latin typeface="Arial" panose="020B0604020202020204" pitchFamily="34" charset="0"/>
                        </a:rPr>
                        <a:t>Juzgado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683648"/>
                  </a:ext>
                </a:extLst>
              </a:tr>
              <a:tr h="206789">
                <a:tc>
                  <a:txBody>
                    <a:bodyPr/>
                    <a:lstStyle/>
                    <a:p>
                      <a:pPr algn="l" rtl="0" fontAlgn="b"/>
                      <a:r>
                        <a:rPr lang="es-CO" sz="1400" b="0" i="0" u="none" strike="noStrike">
                          <a:solidFill>
                            <a:srgbClr val="000000"/>
                          </a:solidFill>
                          <a:effectLst/>
                          <a:latin typeface="Arial" panose="020B0604020202020204" pitchFamily="34" charset="0"/>
                        </a:rPr>
                        <a:t>Juzgado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5491"/>
                  </a:ext>
                </a:extLst>
              </a:tr>
              <a:tr h="206789">
                <a:tc>
                  <a:txBody>
                    <a:bodyPr/>
                    <a:lstStyle/>
                    <a:p>
                      <a:pPr algn="l" rtl="0" fontAlgn="b"/>
                      <a:r>
                        <a:rPr lang="es-CO" sz="1400" b="0" i="0" u="none" strike="noStrike">
                          <a:solidFill>
                            <a:srgbClr val="000000"/>
                          </a:solidFill>
                          <a:effectLst/>
                          <a:latin typeface="Arial" panose="020B0604020202020204" pitchFamily="34" charset="0"/>
                        </a:rPr>
                        <a:t>Juzgado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504119"/>
                  </a:ext>
                </a:extLst>
              </a:tr>
              <a:tr h="206789">
                <a:tc>
                  <a:txBody>
                    <a:bodyPr/>
                    <a:lstStyle/>
                    <a:p>
                      <a:pPr algn="l" rtl="0" fontAlgn="b"/>
                      <a:r>
                        <a:rPr lang="es-CO" sz="1400" b="0" i="0" u="none" strike="noStrike">
                          <a:solidFill>
                            <a:srgbClr val="000000"/>
                          </a:solidFill>
                          <a:effectLst/>
                          <a:latin typeface="Arial" panose="020B0604020202020204" pitchFamily="34" charset="0"/>
                        </a:rPr>
                        <a:t>Juzgado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604650"/>
                  </a:ext>
                </a:extLst>
              </a:tr>
              <a:tr h="206789">
                <a:tc>
                  <a:txBody>
                    <a:bodyPr/>
                    <a:lstStyle/>
                    <a:p>
                      <a:pPr algn="l" rtl="0" fontAlgn="b"/>
                      <a:r>
                        <a:rPr lang="es-CO" sz="1400" b="0" i="0" u="none" strike="noStrike">
                          <a:solidFill>
                            <a:srgbClr val="000000"/>
                          </a:solidFill>
                          <a:effectLst/>
                          <a:latin typeface="Arial" panose="020B0604020202020204" pitchFamily="34" charset="0"/>
                        </a:rPr>
                        <a:t>Juzgado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84054"/>
                  </a:ext>
                </a:extLst>
              </a:tr>
              <a:tr h="206789">
                <a:tc>
                  <a:txBody>
                    <a:bodyPr/>
                    <a:lstStyle/>
                    <a:p>
                      <a:pPr algn="l" rtl="0" fontAlgn="b"/>
                      <a:r>
                        <a:rPr lang="es-CO" sz="1400" b="0" i="0" u="none" strike="noStrike">
                          <a:solidFill>
                            <a:srgbClr val="000000"/>
                          </a:solidFill>
                          <a:effectLst/>
                          <a:latin typeface="Arial" panose="020B0604020202020204" pitchFamily="34" charset="0"/>
                        </a:rPr>
                        <a:t>Juzgado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507098"/>
                  </a:ext>
                </a:extLst>
              </a:tr>
              <a:tr h="206789">
                <a:tc>
                  <a:txBody>
                    <a:bodyPr/>
                    <a:lstStyle/>
                    <a:p>
                      <a:pPr algn="l" rtl="0" fontAlgn="b"/>
                      <a:r>
                        <a:rPr lang="es-CO" sz="1400" b="0" i="0" u="none" strike="noStrike">
                          <a:solidFill>
                            <a:srgbClr val="000000"/>
                          </a:solidFill>
                          <a:effectLst/>
                          <a:latin typeface="Arial" panose="020B0604020202020204" pitchFamily="34" charset="0"/>
                        </a:rPr>
                        <a:t>Retiro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107351"/>
                  </a:ext>
                </a:extLst>
              </a:tr>
              <a:tr h="206789">
                <a:tc>
                  <a:txBody>
                    <a:bodyPr/>
                    <a:lstStyle/>
                    <a:p>
                      <a:pPr algn="l" rtl="0" fontAlgn="b"/>
                      <a:r>
                        <a:rPr lang="es-CO" sz="1400" b="0" i="0" u="none" strike="noStrike">
                          <a:solidFill>
                            <a:srgbClr val="000000"/>
                          </a:solidFill>
                          <a:effectLst/>
                          <a:latin typeface="Arial" panose="020B0604020202020204" pitchFamily="34" charset="0"/>
                        </a:rPr>
                        <a:t>Rechazo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978980"/>
                  </a:ext>
                </a:extLst>
              </a:tr>
              <a:tr h="206789">
                <a:tc>
                  <a:txBody>
                    <a:bodyPr/>
                    <a:lstStyle/>
                    <a:p>
                      <a:pPr algn="l" rtl="0" fontAlgn="b"/>
                      <a:r>
                        <a:rPr lang="es-CO" sz="1400" b="1" i="0" u="none" strike="noStrike" dirty="0">
                          <a:solidFill>
                            <a:srgbClr val="000000"/>
                          </a:solidFill>
                          <a:effectLst/>
                          <a:latin typeface="Arial" panose="020B0604020202020204" pitchFamily="34" charset="0"/>
                        </a:rPr>
                        <a:t>Total Procesos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1134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5399665"/>
                  </a:ext>
                </a:extLst>
              </a:tr>
              <a:tr h="206789">
                <a:tc>
                  <a:txBody>
                    <a:bodyPr/>
                    <a:lstStyle/>
                    <a:p>
                      <a:pPr algn="l" rtl="0" fontAlgn="b"/>
                      <a:r>
                        <a:rPr lang="es-CO" sz="1400" b="1" i="0" u="none" strike="noStrike">
                          <a:solidFill>
                            <a:srgbClr val="000000"/>
                          </a:solidFill>
                          <a:effectLst/>
                          <a:latin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rtl="0" fontAlgn="b"/>
                      <a:r>
                        <a:rPr lang="es-CO" sz="14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60807"/>
                  </a:ext>
                </a:extLst>
              </a:tr>
              <a:tr h="206789">
                <a:tc>
                  <a:txBody>
                    <a:bodyPr/>
                    <a:lstStyle/>
                    <a:p>
                      <a:pPr algn="l" rtl="0" fontAlgn="b"/>
                      <a:r>
                        <a:rPr lang="es-CO" sz="1400" b="1" i="0" u="none" strike="noStrike">
                          <a:solidFill>
                            <a:srgbClr val="000000"/>
                          </a:solidFill>
                          <a:effectLst/>
                          <a:latin typeface="Arial" panose="020B0604020202020204" pitchFamily="34" charset="0"/>
                        </a:rPr>
                        <a:t>Novedades de Reparto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72321921"/>
                  </a:ext>
                </a:extLst>
              </a:tr>
              <a:tr h="206789">
                <a:tc>
                  <a:txBody>
                    <a:bodyPr/>
                    <a:lstStyle/>
                    <a:p>
                      <a:pPr algn="l" rtl="0" fontAlgn="b"/>
                      <a:r>
                        <a:rPr lang="es-CO" sz="1400" b="1" i="0" u="none" strike="noStrike" dirty="0">
                          <a:solidFill>
                            <a:srgbClr val="000000"/>
                          </a:solidFill>
                          <a:effectLst/>
                          <a:latin typeface="Arial" panose="020B0604020202020204" pitchFamily="34" charset="0"/>
                        </a:rPr>
                        <a:t>Promedio Semanal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28283103"/>
                  </a:ext>
                </a:extLst>
              </a:tr>
            </a:tbl>
          </a:graphicData>
        </a:graphic>
      </p:graphicFrame>
      <p:graphicFrame>
        <p:nvGraphicFramePr>
          <p:cNvPr id="12" name="Gráfico 11">
            <a:extLst>
              <a:ext uri="{FF2B5EF4-FFF2-40B4-BE49-F238E27FC236}">
                <a16:creationId xmlns:a16="http://schemas.microsoft.com/office/drawing/2014/main" id="{C009B1A6-E120-4261-83AE-68AA75744F29}"/>
              </a:ext>
            </a:extLst>
          </p:cNvPr>
          <p:cNvGraphicFramePr>
            <a:graphicFrameLocks/>
          </p:cNvGraphicFramePr>
          <p:nvPr>
            <p:extLst>
              <p:ext uri="{D42A27DB-BD31-4B8C-83A1-F6EECF244321}">
                <p14:modId xmlns:p14="http://schemas.microsoft.com/office/powerpoint/2010/main" val="3305906405"/>
              </p:ext>
            </p:extLst>
          </p:nvPr>
        </p:nvGraphicFramePr>
        <p:xfrm>
          <a:off x="378207" y="1092277"/>
          <a:ext cx="6295972" cy="24622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987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ítulo 1"/>
          <p:cNvSpPr>
            <a:spLocks noGrp="1"/>
          </p:cNvSpPr>
          <p:nvPr>
            <p:ph type="title"/>
          </p:nvPr>
        </p:nvSpPr>
        <p:spPr>
          <a:xfrm>
            <a:off x="0" y="0"/>
            <a:ext cx="12191999" cy="843501"/>
          </a:xfrm>
          <a:solidFill>
            <a:schemeClr val="accent6">
              <a:lumMod val="50000"/>
            </a:schemeClr>
          </a:solidFill>
        </p:spPr>
        <p:txBody>
          <a:bodyPr vert="horz" lIns="91440" tIns="45720" rIns="91440" bIns="45720" rtlCol="0" anchor="ctr">
            <a:normAutofit/>
          </a:bodyPr>
          <a:lstStyle/>
          <a:p>
            <a:pPr algn="ctr"/>
            <a: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t>Reparto de Procesos </a:t>
            </a:r>
            <a:b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t>Juzgados Penales del Circuito 2020</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2365828" cy="843501"/>
          </a:xfrm>
          <a:prstGeom prst="rect">
            <a:avLst/>
          </a:prstGeom>
          <a:solidFill>
            <a:schemeClr val="bg2"/>
          </a:solid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755" y="0"/>
            <a:ext cx="2310245" cy="843501"/>
          </a:xfrm>
          <a:prstGeom prst="rect">
            <a:avLst/>
          </a:prstGeom>
          <a:solidFill>
            <a:schemeClr val="bg2"/>
          </a:solidFill>
        </p:spPr>
      </p:pic>
      <p:sp>
        <p:nvSpPr>
          <p:cNvPr id="11" name="11 CuadroTexto"/>
          <p:cNvSpPr txBox="1"/>
          <p:nvPr/>
        </p:nvSpPr>
        <p:spPr>
          <a:xfrm>
            <a:off x="376077" y="4910074"/>
            <a:ext cx="11439844" cy="1600438"/>
          </a:xfrm>
          <a:prstGeom prst="rect">
            <a:avLst/>
          </a:prstGeom>
          <a:solidFill>
            <a:schemeClr val="accent6">
              <a:lumMod val="60000"/>
              <a:lumOff val="40000"/>
            </a:schemeClr>
          </a:solidFill>
        </p:spPr>
        <p:txBody>
          <a:bodyPr wrap="square" rtlCol="0">
            <a:spAutoFit/>
          </a:bodyPr>
          <a:lstStyle/>
          <a:p>
            <a:pPr algn="just"/>
            <a:r>
              <a:rPr lang="es-CO" sz="1400" dirty="0">
                <a:latin typeface="Arial" panose="020B0604020202020204" pitchFamily="34" charset="0"/>
                <a:ea typeface="Verdana" panose="020B0604030504040204" pitchFamily="34" charset="0"/>
                <a:cs typeface="Arial" panose="020B0604020202020204" pitchFamily="34" charset="0"/>
              </a:rPr>
              <a:t>El Reparto de Procesos de los Juzgados Penales del Circuito  de Manizales, se encuentra equilibrado por cada grupo de reparto en un margen de 3 o menor de 3 y en el total general de procesos ingresados.</a:t>
            </a:r>
          </a:p>
          <a:p>
            <a:pPr algn="just"/>
            <a:endParaRPr lang="es-CO" sz="1400" dirty="0">
              <a:latin typeface="Arial" panose="020B0604020202020204" pitchFamily="34" charset="0"/>
              <a:ea typeface="Verdana" panose="020B0604030504040204" pitchFamily="34" charset="0"/>
              <a:cs typeface="Arial" panose="020B0604020202020204" pitchFamily="34" charset="0"/>
            </a:endParaRPr>
          </a:p>
          <a:p>
            <a:pPr algn="just"/>
            <a:r>
              <a:rPr lang="es-CO" sz="1400" dirty="0">
                <a:latin typeface="Arial" panose="020B0604020202020204" pitchFamily="34" charset="0"/>
                <a:ea typeface="Verdana" panose="020B0604030504040204" pitchFamily="34" charset="0"/>
                <a:cs typeface="Arial" panose="020B0604020202020204" pitchFamily="34" charset="0"/>
              </a:rPr>
              <a:t>En el grupo de acusación con preso excepto porte ilegal de armas se presento una desviación durante el mes de diciembre de 2020, la cual afecto al Juzgado 4 Penal del Circuito de Manizales; esta situación obliga que para el año 2021 este juzgado, tenga un valor puerta inferior a 5 en este grupo de reparto, para equilibrar la carga con los otros despachos judiciales.</a:t>
            </a:r>
          </a:p>
          <a:p>
            <a:pPr algn="just"/>
            <a:endParaRPr lang="es-CO" sz="1400"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6907A273-B5BC-4156-AB1E-B0C2946D9346}"/>
              </a:ext>
            </a:extLst>
          </p:cNvPr>
          <p:cNvGraphicFramePr>
            <a:graphicFrameLocks noGrp="1"/>
          </p:cNvGraphicFramePr>
          <p:nvPr>
            <p:extLst>
              <p:ext uri="{D42A27DB-BD31-4B8C-83A1-F6EECF244321}">
                <p14:modId xmlns:p14="http://schemas.microsoft.com/office/powerpoint/2010/main" val="4153549132"/>
              </p:ext>
            </p:extLst>
          </p:nvPr>
        </p:nvGraphicFramePr>
        <p:xfrm>
          <a:off x="376077" y="989665"/>
          <a:ext cx="11439844" cy="3774246"/>
        </p:xfrm>
        <a:graphic>
          <a:graphicData uri="http://schemas.openxmlformats.org/drawingml/2006/table">
            <a:tbl>
              <a:tblPr/>
              <a:tblGrid>
                <a:gridCol w="4139479">
                  <a:extLst>
                    <a:ext uri="{9D8B030D-6E8A-4147-A177-3AD203B41FA5}">
                      <a16:colId xmlns:a16="http://schemas.microsoft.com/office/drawing/2014/main" val="328339026"/>
                    </a:ext>
                  </a:extLst>
                </a:gridCol>
                <a:gridCol w="846666">
                  <a:extLst>
                    <a:ext uri="{9D8B030D-6E8A-4147-A177-3AD203B41FA5}">
                      <a16:colId xmlns:a16="http://schemas.microsoft.com/office/drawing/2014/main" val="3553018976"/>
                    </a:ext>
                  </a:extLst>
                </a:gridCol>
                <a:gridCol w="857956">
                  <a:extLst>
                    <a:ext uri="{9D8B030D-6E8A-4147-A177-3AD203B41FA5}">
                      <a16:colId xmlns:a16="http://schemas.microsoft.com/office/drawing/2014/main" val="712750425"/>
                    </a:ext>
                  </a:extLst>
                </a:gridCol>
                <a:gridCol w="857955">
                  <a:extLst>
                    <a:ext uri="{9D8B030D-6E8A-4147-A177-3AD203B41FA5}">
                      <a16:colId xmlns:a16="http://schemas.microsoft.com/office/drawing/2014/main" val="1092564393"/>
                    </a:ext>
                  </a:extLst>
                </a:gridCol>
                <a:gridCol w="880843">
                  <a:extLst>
                    <a:ext uri="{9D8B030D-6E8A-4147-A177-3AD203B41FA5}">
                      <a16:colId xmlns:a16="http://schemas.microsoft.com/office/drawing/2014/main" val="2245991922"/>
                    </a:ext>
                  </a:extLst>
                </a:gridCol>
                <a:gridCol w="925380">
                  <a:extLst>
                    <a:ext uri="{9D8B030D-6E8A-4147-A177-3AD203B41FA5}">
                      <a16:colId xmlns:a16="http://schemas.microsoft.com/office/drawing/2014/main" val="261726702"/>
                    </a:ext>
                  </a:extLst>
                </a:gridCol>
                <a:gridCol w="857955">
                  <a:extLst>
                    <a:ext uri="{9D8B030D-6E8A-4147-A177-3AD203B41FA5}">
                      <a16:colId xmlns:a16="http://schemas.microsoft.com/office/drawing/2014/main" val="2984594273"/>
                    </a:ext>
                  </a:extLst>
                </a:gridCol>
                <a:gridCol w="869245">
                  <a:extLst>
                    <a:ext uri="{9D8B030D-6E8A-4147-A177-3AD203B41FA5}">
                      <a16:colId xmlns:a16="http://schemas.microsoft.com/office/drawing/2014/main" val="2237930463"/>
                    </a:ext>
                  </a:extLst>
                </a:gridCol>
                <a:gridCol w="575733">
                  <a:extLst>
                    <a:ext uri="{9D8B030D-6E8A-4147-A177-3AD203B41FA5}">
                      <a16:colId xmlns:a16="http://schemas.microsoft.com/office/drawing/2014/main" val="3628497417"/>
                    </a:ext>
                  </a:extLst>
                </a:gridCol>
                <a:gridCol w="628632">
                  <a:extLst>
                    <a:ext uri="{9D8B030D-6E8A-4147-A177-3AD203B41FA5}">
                      <a16:colId xmlns:a16="http://schemas.microsoft.com/office/drawing/2014/main" val="376287641"/>
                    </a:ext>
                  </a:extLst>
                </a:gridCol>
              </a:tblGrid>
              <a:tr h="421446">
                <a:tc>
                  <a:txBody>
                    <a:bodyPr/>
                    <a:lstStyle/>
                    <a:p>
                      <a:pPr algn="ctr" rtl="0" fontAlgn="ctr"/>
                      <a:r>
                        <a:rPr lang="es-CO" sz="1300" b="1" i="0" u="none" strike="noStrike" dirty="0">
                          <a:solidFill>
                            <a:srgbClr val="FFFFFF"/>
                          </a:solidFill>
                          <a:effectLst/>
                          <a:latin typeface="Arial" panose="020B0604020202020204" pitchFamily="34" charset="0"/>
                        </a:rPr>
                        <a:t>Descripción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1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2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3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4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5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6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7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300" b="1" i="0" u="none" strike="noStrike" dirty="0">
                          <a:solidFill>
                            <a:srgbClr val="FFFFFF"/>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300" b="1" i="0" u="none" strike="noStrike" dirty="0">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3386442106"/>
                  </a:ext>
                </a:extLst>
              </a:tr>
              <a:tr h="209550">
                <a:tc>
                  <a:txBody>
                    <a:bodyPr/>
                    <a:lstStyle/>
                    <a:p>
                      <a:pPr algn="l" rtl="0" fontAlgn="b"/>
                      <a:r>
                        <a:rPr lang="es-ES" sz="1300" b="0" i="0" u="none" strike="noStrike" dirty="0">
                          <a:solidFill>
                            <a:srgbClr val="000000"/>
                          </a:solidFill>
                          <a:effectLst/>
                          <a:latin typeface="Arial" panose="020B0604020202020204" pitchFamily="34" charset="0"/>
                        </a:rPr>
                        <a:t>Acusación Con Preso Excepto Porte Ilegal De Armas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0836683"/>
                  </a:ext>
                </a:extLst>
              </a:tr>
              <a:tr h="209550">
                <a:tc>
                  <a:txBody>
                    <a:bodyPr/>
                    <a:lstStyle/>
                    <a:p>
                      <a:pPr algn="l" rtl="0" fontAlgn="b"/>
                      <a:r>
                        <a:rPr lang="es-ES" sz="1300" b="0" i="0" u="none" strike="noStrike">
                          <a:solidFill>
                            <a:srgbClr val="000000"/>
                          </a:solidFill>
                          <a:effectLst/>
                          <a:latin typeface="Arial" panose="020B0604020202020204" pitchFamily="34" charset="0"/>
                        </a:rPr>
                        <a:t>Acusación Sin Preso, Excepto Porte Ilegal De Armas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39.09%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948722"/>
                  </a:ext>
                </a:extLst>
              </a:tr>
              <a:tr h="209550">
                <a:tc>
                  <a:txBody>
                    <a:bodyPr/>
                    <a:lstStyle/>
                    <a:p>
                      <a:pPr algn="l" rtl="0" fontAlgn="b"/>
                      <a:r>
                        <a:rPr lang="es-CO" sz="1300" b="0" i="0" u="none" strike="noStrike">
                          <a:solidFill>
                            <a:srgbClr val="000000"/>
                          </a:solidFill>
                          <a:effectLst/>
                          <a:latin typeface="Arial" panose="020B0604020202020204" pitchFamily="34" charset="0"/>
                        </a:rPr>
                        <a:t>Allanamiento A La Imputación Con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2.92%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70530"/>
                  </a:ext>
                </a:extLst>
              </a:tr>
              <a:tr h="209550">
                <a:tc>
                  <a:txBody>
                    <a:bodyPr/>
                    <a:lstStyle/>
                    <a:p>
                      <a:pPr algn="l" rtl="0" fontAlgn="b"/>
                      <a:r>
                        <a:rPr lang="es-ES" sz="1300" b="0" i="0" u="none" strike="noStrike">
                          <a:solidFill>
                            <a:srgbClr val="000000"/>
                          </a:solidFill>
                          <a:effectLst/>
                          <a:latin typeface="Arial" panose="020B0604020202020204" pitchFamily="34" charset="0"/>
                        </a:rPr>
                        <a:t>Allanamiento A La Imputación Sin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14174"/>
                  </a:ext>
                </a:extLst>
              </a:tr>
              <a:tr h="209550">
                <a:tc>
                  <a:txBody>
                    <a:bodyPr/>
                    <a:lstStyle/>
                    <a:p>
                      <a:pPr algn="l" rtl="0" fontAlgn="b"/>
                      <a:r>
                        <a:rPr lang="es-CO" sz="1300" b="0" i="0" u="none" strike="noStrike">
                          <a:solidFill>
                            <a:srgbClr val="000000"/>
                          </a:solidFill>
                          <a:effectLst/>
                          <a:latin typeface="Arial" panose="020B0604020202020204" pitchFamily="34" charset="0"/>
                        </a:rPr>
                        <a:t>Autos Con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12.18%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41830"/>
                  </a:ext>
                </a:extLst>
              </a:tr>
              <a:tr h="209550">
                <a:tc>
                  <a:txBody>
                    <a:bodyPr/>
                    <a:lstStyle/>
                    <a:p>
                      <a:pPr algn="l" rtl="0" fontAlgn="b"/>
                      <a:r>
                        <a:rPr lang="es-CO" sz="1300" b="0" i="0" u="none" strike="noStrike">
                          <a:solidFill>
                            <a:srgbClr val="000000"/>
                          </a:solidFill>
                          <a:effectLst/>
                          <a:latin typeface="Arial" panose="020B0604020202020204" pitchFamily="34" charset="0"/>
                        </a:rPr>
                        <a:t>Autos Sin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6.98%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417122"/>
                  </a:ext>
                </a:extLst>
              </a:tr>
              <a:tr h="209550">
                <a:tc>
                  <a:txBody>
                    <a:bodyPr/>
                    <a:lstStyle/>
                    <a:p>
                      <a:pPr algn="l" rtl="0" fontAlgn="b"/>
                      <a:r>
                        <a:rPr lang="es-ES" sz="1300" b="0" i="0" u="none" strike="noStrike">
                          <a:solidFill>
                            <a:srgbClr val="000000"/>
                          </a:solidFill>
                          <a:effectLst/>
                          <a:latin typeface="Arial" panose="020B0604020202020204" pitchFamily="34" charset="0"/>
                        </a:rPr>
                        <a:t>Acusación Con Preso Por Porte Ilegal De Armas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329299"/>
                  </a:ext>
                </a:extLst>
              </a:tr>
              <a:tr h="209550">
                <a:tc>
                  <a:txBody>
                    <a:bodyPr/>
                    <a:lstStyle/>
                    <a:p>
                      <a:pPr algn="l" rtl="0" fontAlgn="b"/>
                      <a:r>
                        <a:rPr lang="es-ES" sz="1300" b="0" i="0" u="none" strike="noStrike">
                          <a:solidFill>
                            <a:srgbClr val="000000"/>
                          </a:solidFill>
                          <a:effectLst/>
                          <a:latin typeface="Arial" panose="020B0604020202020204" pitchFamily="34" charset="0"/>
                        </a:rPr>
                        <a:t>Acusación Sin Preso, Porte Ilegal De Armas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4680682"/>
                  </a:ext>
                </a:extLst>
              </a:tr>
              <a:tr h="209550">
                <a:tc>
                  <a:txBody>
                    <a:bodyPr/>
                    <a:lstStyle/>
                    <a:p>
                      <a:pPr algn="l" rtl="0" fontAlgn="b"/>
                      <a:r>
                        <a:rPr lang="es-CO" sz="1300" b="0" i="0" u="none" strike="noStrike">
                          <a:solidFill>
                            <a:srgbClr val="000000"/>
                          </a:solidFill>
                          <a:effectLst/>
                          <a:latin typeface="Arial" panose="020B0604020202020204" pitchFamily="34" charset="0"/>
                        </a:rPr>
                        <a:t>Preclusión Con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533478"/>
                  </a:ext>
                </a:extLst>
              </a:tr>
              <a:tr h="209550">
                <a:tc>
                  <a:txBody>
                    <a:bodyPr/>
                    <a:lstStyle/>
                    <a:p>
                      <a:pPr algn="l" rtl="0" fontAlgn="b"/>
                      <a:r>
                        <a:rPr lang="es-CO" sz="1300" b="0" i="0" u="none" strike="noStrike">
                          <a:solidFill>
                            <a:srgbClr val="000000"/>
                          </a:solidFill>
                          <a:effectLst/>
                          <a:latin typeface="Arial" panose="020B0604020202020204" pitchFamily="34" charset="0"/>
                        </a:rPr>
                        <a:t>Preclusión Sin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10.91%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234398"/>
                  </a:ext>
                </a:extLst>
              </a:tr>
              <a:tr h="209550">
                <a:tc>
                  <a:txBody>
                    <a:bodyPr/>
                    <a:lstStyle/>
                    <a:p>
                      <a:pPr algn="l" rtl="0" fontAlgn="b"/>
                      <a:r>
                        <a:rPr lang="es-CO" sz="1300" b="0" i="0" u="none" strike="noStrike">
                          <a:solidFill>
                            <a:srgbClr val="000000"/>
                          </a:solidFill>
                          <a:effectLst/>
                          <a:latin typeface="Arial" panose="020B0604020202020204" pitchFamily="34" charset="0"/>
                        </a:rPr>
                        <a:t>Preacuerdos Con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53690"/>
                  </a:ext>
                </a:extLst>
              </a:tr>
              <a:tr h="209550">
                <a:tc>
                  <a:txBody>
                    <a:bodyPr/>
                    <a:lstStyle/>
                    <a:p>
                      <a:pPr algn="l" rtl="0" fontAlgn="b"/>
                      <a:r>
                        <a:rPr lang="es-CO" sz="1300" b="0" i="0" u="none" strike="noStrike">
                          <a:solidFill>
                            <a:srgbClr val="000000"/>
                          </a:solidFill>
                          <a:effectLst/>
                          <a:latin typeface="Arial" panose="020B0604020202020204" pitchFamily="34" charset="0"/>
                        </a:rPr>
                        <a:t>Preacuerdos Sin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518555"/>
                  </a:ext>
                </a:extLst>
              </a:tr>
              <a:tr h="209550">
                <a:tc>
                  <a:txBody>
                    <a:bodyPr/>
                    <a:lstStyle/>
                    <a:p>
                      <a:pPr algn="l" rtl="0" fontAlgn="b"/>
                      <a:r>
                        <a:rPr lang="es-CO" sz="1300" b="0" i="0" u="none" strike="noStrike">
                          <a:solidFill>
                            <a:srgbClr val="000000"/>
                          </a:solidFill>
                          <a:effectLst/>
                          <a:latin typeface="Arial" panose="020B0604020202020204" pitchFamily="34" charset="0"/>
                        </a:rPr>
                        <a:t>Asuntos Complejos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318482"/>
                  </a:ext>
                </a:extLst>
              </a:tr>
              <a:tr h="209550">
                <a:tc>
                  <a:txBody>
                    <a:bodyPr/>
                    <a:lstStyle/>
                    <a:p>
                      <a:pPr algn="l" rtl="0" fontAlgn="b"/>
                      <a:r>
                        <a:rPr lang="es-ES" sz="1300" b="0" i="0" u="none" strike="noStrike">
                          <a:solidFill>
                            <a:srgbClr val="000000"/>
                          </a:solidFill>
                          <a:effectLst/>
                          <a:latin typeface="Arial" panose="020B0604020202020204" pitchFamily="34" charset="0"/>
                        </a:rPr>
                        <a:t>Impedimento, Colisiones, Cambios Radicación, Acción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919571"/>
                  </a:ext>
                </a:extLst>
              </a:tr>
              <a:tr h="209550">
                <a:tc>
                  <a:txBody>
                    <a:bodyPr/>
                    <a:lstStyle/>
                    <a:p>
                      <a:pPr algn="l" rtl="0" fontAlgn="b"/>
                      <a:r>
                        <a:rPr lang="es-CO" sz="1300" b="0" i="0" u="none" strike="noStrike">
                          <a:solidFill>
                            <a:srgbClr val="000000"/>
                          </a:solidFill>
                          <a:effectLst/>
                          <a:latin typeface="Arial" panose="020B0604020202020204" pitchFamily="34" charset="0"/>
                        </a:rPr>
                        <a:t>Proceso Abreviado Sin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116478"/>
                  </a:ext>
                </a:extLst>
              </a:tr>
              <a:tr h="209550">
                <a:tc>
                  <a:txBody>
                    <a:bodyPr/>
                    <a:lstStyle/>
                    <a:p>
                      <a:pPr algn="ctr" rtl="0" fontAlgn="b"/>
                      <a:r>
                        <a:rPr lang="es-CO" sz="13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b"/>
                      <a:r>
                        <a:rPr lang="es-CO" sz="1300" b="1" i="0" u="none" strike="noStrike">
                          <a:solidFill>
                            <a:srgbClr val="000000"/>
                          </a:solidFill>
                          <a:effectLst/>
                          <a:latin typeface="Arial" panose="020B060402020202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b"/>
                      <a:r>
                        <a:rPr lang="es-CO" sz="1300" b="1" i="0" u="none" strike="noStrike">
                          <a:solidFill>
                            <a:srgbClr val="000000"/>
                          </a:solidFill>
                          <a:effectLst/>
                          <a:latin typeface="Arial" panose="020B060402020202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b"/>
                      <a:r>
                        <a:rPr lang="es-CO" sz="1300" b="1" i="0" u="none" strike="noStrike">
                          <a:solidFill>
                            <a:srgbClr val="000000"/>
                          </a:solidFill>
                          <a:effectLst/>
                          <a:latin typeface="Arial" panose="020B0604020202020204" pitchFamily="34"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b"/>
                      <a:r>
                        <a:rPr lang="es-CO" sz="1300" b="1" i="0" u="none" strike="noStrike">
                          <a:solidFill>
                            <a:srgbClr val="000000"/>
                          </a:solidFill>
                          <a:effectLst/>
                          <a:latin typeface="Arial" panose="020B060402020202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b"/>
                      <a:r>
                        <a:rPr lang="es-CO" sz="1300" b="1" i="0" u="none" strike="noStrike">
                          <a:solidFill>
                            <a:srgbClr val="000000"/>
                          </a:solidFill>
                          <a:effectLst/>
                          <a:latin typeface="Arial" panose="020B0604020202020204" pitchFamily="34"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b"/>
                      <a:r>
                        <a:rPr lang="es-CO" sz="1300" b="1" i="0" u="none" strike="noStrike">
                          <a:solidFill>
                            <a:srgbClr val="000000"/>
                          </a:solidFill>
                          <a:effectLst/>
                          <a:latin typeface="Arial" panose="020B060402020202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b"/>
                      <a:r>
                        <a:rPr lang="es-CO" sz="1300" b="1" i="0" u="none" strike="noStrike">
                          <a:solidFill>
                            <a:srgbClr val="000000"/>
                          </a:solidFill>
                          <a:effectLst/>
                          <a:latin typeface="Arial" panose="020B0604020202020204" pitchFamily="34" charset="0"/>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b"/>
                      <a:r>
                        <a:rPr lang="es-CO" sz="1300" b="1" i="0" u="none" strike="noStrike">
                          <a:solidFill>
                            <a:srgbClr val="000000"/>
                          </a:solidFill>
                          <a:effectLst/>
                          <a:latin typeface="Arial" panose="020B0604020202020204" pitchFamily="34" charset="0"/>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b"/>
                      <a:r>
                        <a:rPr lang="es-CO" sz="1300" b="1"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2418347274"/>
                  </a:ext>
                </a:extLst>
              </a:tr>
            </a:tbl>
          </a:graphicData>
        </a:graphic>
      </p:graphicFrame>
    </p:spTree>
    <p:extLst>
      <p:ext uri="{BB962C8B-B14F-4D97-AF65-F5344CB8AC3E}">
        <p14:creationId xmlns:p14="http://schemas.microsoft.com/office/powerpoint/2010/main" val="231884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uadroTexto 26">
            <a:extLst>
              <a:ext uri="{FF2B5EF4-FFF2-40B4-BE49-F238E27FC236}">
                <a16:creationId xmlns:a16="http://schemas.microsoft.com/office/drawing/2014/main" id="{85C85730-0C52-45F6-876C-25876793E96C}"/>
              </a:ext>
            </a:extLst>
          </p:cNvPr>
          <p:cNvSpPr txBox="1"/>
          <p:nvPr/>
        </p:nvSpPr>
        <p:spPr>
          <a:xfrm>
            <a:off x="0" y="-4051"/>
            <a:ext cx="12191999" cy="369332"/>
          </a:xfrm>
          <a:prstGeom prst="rect">
            <a:avLst/>
          </a:prstGeom>
          <a:solidFill>
            <a:schemeClr val="accent6">
              <a:lumMod val="50000"/>
            </a:schemeClr>
          </a:solidFill>
        </p:spPr>
        <p:txBody>
          <a:bodyPr wrap="square" rtlCol="0" anchor="b">
            <a:spAutoFit/>
          </a:bodyPr>
          <a:lstStyle/>
          <a:p>
            <a:pPr algn="ctr"/>
            <a:endParaRPr lang="es-CO" dirty="0"/>
          </a:p>
        </p:txBody>
      </p:sp>
      <p:sp>
        <p:nvSpPr>
          <p:cNvPr id="2" name="Rectángulo 1">
            <a:extLst>
              <a:ext uri="{FF2B5EF4-FFF2-40B4-BE49-F238E27FC236}">
                <a16:creationId xmlns:a16="http://schemas.microsoft.com/office/drawing/2014/main" id="{470A49FC-5BB2-4FDC-80EA-EC14065111F3}"/>
              </a:ext>
            </a:extLst>
          </p:cNvPr>
          <p:cNvSpPr/>
          <p:nvPr/>
        </p:nvSpPr>
        <p:spPr>
          <a:xfrm>
            <a:off x="18033" y="0"/>
            <a:ext cx="12192000" cy="65645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s-CO" sz="2400" b="1" dirty="0"/>
              <a:t>FINALIDAD DEL CSJPM Y COBERTURA DE ATENCIÓN</a:t>
            </a:r>
          </a:p>
        </p:txBody>
      </p:sp>
      <p:graphicFrame>
        <p:nvGraphicFramePr>
          <p:cNvPr id="8" name="Marcador de contenido 7">
            <a:extLst>
              <a:ext uri="{FF2B5EF4-FFF2-40B4-BE49-F238E27FC236}">
                <a16:creationId xmlns:a16="http://schemas.microsoft.com/office/drawing/2014/main" id="{3C226796-E812-4BF3-95E5-D45A03CB72A1}"/>
              </a:ext>
            </a:extLst>
          </p:cNvPr>
          <p:cNvGraphicFramePr>
            <a:graphicFrameLocks noGrp="1"/>
          </p:cNvGraphicFramePr>
          <p:nvPr>
            <p:ph idx="1"/>
            <p:extLst>
              <p:ext uri="{D42A27DB-BD31-4B8C-83A1-F6EECF244321}">
                <p14:modId xmlns:p14="http://schemas.microsoft.com/office/powerpoint/2010/main" val="3291795319"/>
              </p:ext>
            </p:extLst>
          </p:nvPr>
        </p:nvGraphicFramePr>
        <p:xfrm>
          <a:off x="-1430732" y="610037"/>
          <a:ext cx="9983299" cy="3840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a 10">
            <a:extLst>
              <a:ext uri="{FF2B5EF4-FFF2-40B4-BE49-F238E27FC236}">
                <a16:creationId xmlns:a16="http://schemas.microsoft.com/office/drawing/2014/main" id="{116C7728-38BC-4A7E-B272-236D8F9CDF0E}"/>
              </a:ext>
            </a:extLst>
          </p:cNvPr>
          <p:cNvGraphicFramePr/>
          <p:nvPr>
            <p:extLst>
              <p:ext uri="{D42A27DB-BD31-4B8C-83A1-F6EECF244321}">
                <p14:modId xmlns:p14="http://schemas.microsoft.com/office/powerpoint/2010/main" val="1760208070"/>
              </p:ext>
            </p:extLst>
          </p:nvPr>
        </p:nvGraphicFramePr>
        <p:xfrm>
          <a:off x="870649" y="5107703"/>
          <a:ext cx="5408538" cy="13587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Flecha: a la derecha 14">
            <a:extLst>
              <a:ext uri="{FF2B5EF4-FFF2-40B4-BE49-F238E27FC236}">
                <a16:creationId xmlns:a16="http://schemas.microsoft.com/office/drawing/2014/main" id="{964B6057-8402-4F3C-9631-460BE431E180}"/>
              </a:ext>
            </a:extLst>
          </p:cNvPr>
          <p:cNvSpPr/>
          <p:nvPr/>
        </p:nvSpPr>
        <p:spPr>
          <a:xfrm rot="5400000">
            <a:off x="3561570" y="4346186"/>
            <a:ext cx="450225" cy="316406"/>
          </a:xfrm>
          <a:prstGeom prst="rightArrow">
            <a:avLst/>
          </a:prstGeom>
          <a:solidFill>
            <a:srgbClr val="FF000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Flecha: a la derecha 15">
            <a:extLst>
              <a:ext uri="{FF2B5EF4-FFF2-40B4-BE49-F238E27FC236}">
                <a16:creationId xmlns:a16="http://schemas.microsoft.com/office/drawing/2014/main" id="{0D6C6F85-C915-4C9F-98C1-0EDFE59FB348}"/>
              </a:ext>
            </a:extLst>
          </p:cNvPr>
          <p:cNvSpPr/>
          <p:nvPr/>
        </p:nvSpPr>
        <p:spPr>
          <a:xfrm rot="16200000">
            <a:off x="3163609" y="4322780"/>
            <a:ext cx="450225" cy="316406"/>
          </a:xfrm>
          <a:prstGeom prst="rightArrow">
            <a:avLst/>
          </a:prstGeom>
          <a:solidFill>
            <a:schemeClr val="accent5">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Flecha: a la derecha 16">
            <a:extLst>
              <a:ext uri="{FF2B5EF4-FFF2-40B4-BE49-F238E27FC236}">
                <a16:creationId xmlns:a16="http://schemas.microsoft.com/office/drawing/2014/main" id="{889572F1-CB2F-4C01-BB7A-67D1A743148B}"/>
              </a:ext>
            </a:extLst>
          </p:cNvPr>
          <p:cNvSpPr/>
          <p:nvPr/>
        </p:nvSpPr>
        <p:spPr>
          <a:xfrm>
            <a:off x="2486808" y="2206746"/>
            <a:ext cx="317240" cy="177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a la derecha 17">
            <a:extLst>
              <a:ext uri="{FF2B5EF4-FFF2-40B4-BE49-F238E27FC236}">
                <a16:creationId xmlns:a16="http://schemas.microsoft.com/office/drawing/2014/main" id="{6A267ECF-4018-411E-84AF-9D5916D492C3}"/>
              </a:ext>
            </a:extLst>
          </p:cNvPr>
          <p:cNvSpPr/>
          <p:nvPr/>
        </p:nvSpPr>
        <p:spPr>
          <a:xfrm rot="10800000">
            <a:off x="2377188" y="2463299"/>
            <a:ext cx="317240" cy="177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a la derecha 18">
            <a:extLst>
              <a:ext uri="{FF2B5EF4-FFF2-40B4-BE49-F238E27FC236}">
                <a16:creationId xmlns:a16="http://schemas.microsoft.com/office/drawing/2014/main" id="{B5F63850-E7E6-40A4-B6BC-2B58AD583C38}"/>
              </a:ext>
            </a:extLst>
          </p:cNvPr>
          <p:cNvSpPr/>
          <p:nvPr/>
        </p:nvSpPr>
        <p:spPr>
          <a:xfrm>
            <a:off x="4180802" y="2240613"/>
            <a:ext cx="317240" cy="177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Flecha: a la derecha 19">
            <a:extLst>
              <a:ext uri="{FF2B5EF4-FFF2-40B4-BE49-F238E27FC236}">
                <a16:creationId xmlns:a16="http://schemas.microsoft.com/office/drawing/2014/main" id="{201DABB3-90CA-491B-8C4F-70EB23B95941}"/>
              </a:ext>
            </a:extLst>
          </p:cNvPr>
          <p:cNvSpPr/>
          <p:nvPr/>
        </p:nvSpPr>
        <p:spPr>
          <a:xfrm rot="10800000">
            <a:off x="4248463" y="2492460"/>
            <a:ext cx="317240" cy="17728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Flecha: a la derecha 20">
            <a:extLst>
              <a:ext uri="{FF2B5EF4-FFF2-40B4-BE49-F238E27FC236}">
                <a16:creationId xmlns:a16="http://schemas.microsoft.com/office/drawing/2014/main" id="{59D13CE6-A5EB-4933-9DCD-7EFA76A1C3BE}"/>
              </a:ext>
            </a:extLst>
          </p:cNvPr>
          <p:cNvSpPr/>
          <p:nvPr/>
        </p:nvSpPr>
        <p:spPr>
          <a:xfrm rot="16200000">
            <a:off x="3268086" y="1649846"/>
            <a:ext cx="317240" cy="177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Flecha: a la derecha 21">
            <a:extLst>
              <a:ext uri="{FF2B5EF4-FFF2-40B4-BE49-F238E27FC236}">
                <a16:creationId xmlns:a16="http://schemas.microsoft.com/office/drawing/2014/main" id="{596C8750-5923-43BA-A381-BE896F1ED733}"/>
              </a:ext>
            </a:extLst>
          </p:cNvPr>
          <p:cNvSpPr/>
          <p:nvPr/>
        </p:nvSpPr>
        <p:spPr>
          <a:xfrm rot="5400000">
            <a:off x="3541018" y="1659093"/>
            <a:ext cx="317240" cy="17728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lecha: a la derecha 22">
            <a:extLst>
              <a:ext uri="{FF2B5EF4-FFF2-40B4-BE49-F238E27FC236}">
                <a16:creationId xmlns:a16="http://schemas.microsoft.com/office/drawing/2014/main" id="{511A5E9C-EC13-4E79-BF14-39AB34015E5F}"/>
              </a:ext>
            </a:extLst>
          </p:cNvPr>
          <p:cNvSpPr/>
          <p:nvPr/>
        </p:nvSpPr>
        <p:spPr>
          <a:xfrm rot="3113727">
            <a:off x="4002063" y="3137288"/>
            <a:ext cx="317240" cy="177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lecha: a la derecha 23">
            <a:extLst>
              <a:ext uri="{FF2B5EF4-FFF2-40B4-BE49-F238E27FC236}">
                <a16:creationId xmlns:a16="http://schemas.microsoft.com/office/drawing/2014/main" id="{29D2579C-A682-4AE3-B399-8C37681079CC}"/>
              </a:ext>
            </a:extLst>
          </p:cNvPr>
          <p:cNvSpPr/>
          <p:nvPr/>
        </p:nvSpPr>
        <p:spPr>
          <a:xfrm rot="13913727">
            <a:off x="3777538" y="3316804"/>
            <a:ext cx="317240" cy="17728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a la derecha 24">
            <a:extLst>
              <a:ext uri="{FF2B5EF4-FFF2-40B4-BE49-F238E27FC236}">
                <a16:creationId xmlns:a16="http://schemas.microsoft.com/office/drawing/2014/main" id="{95DC904E-9756-432B-A141-55BB8BC4812F}"/>
              </a:ext>
            </a:extLst>
          </p:cNvPr>
          <p:cNvSpPr/>
          <p:nvPr/>
        </p:nvSpPr>
        <p:spPr>
          <a:xfrm rot="8247464">
            <a:off x="2928637" y="3394802"/>
            <a:ext cx="317240" cy="177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lecha: a la derecha 25">
            <a:extLst>
              <a:ext uri="{FF2B5EF4-FFF2-40B4-BE49-F238E27FC236}">
                <a16:creationId xmlns:a16="http://schemas.microsoft.com/office/drawing/2014/main" id="{E9E3F57B-E1BB-46FF-93D1-51BEA47F27FF}"/>
              </a:ext>
            </a:extLst>
          </p:cNvPr>
          <p:cNvSpPr/>
          <p:nvPr/>
        </p:nvSpPr>
        <p:spPr>
          <a:xfrm rot="19047464">
            <a:off x="2752510" y="3234946"/>
            <a:ext cx="317240" cy="17728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 name="Imagen 29">
            <a:extLst>
              <a:ext uri="{FF2B5EF4-FFF2-40B4-BE49-F238E27FC236}">
                <a16:creationId xmlns:a16="http://schemas.microsoft.com/office/drawing/2014/main" id="{9CD77FBA-7B92-4508-954F-20079E4092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 y="-15340"/>
            <a:ext cx="2762539" cy="714165"/>
          </a:xfrm>
          <a:prstGeom prst="rect">
            <a:avLst/>
          </a:prstGeom>
          <a:solidFill>
            <a:schemeClr val="bg1"/>
          </a:solidFill>
        </p:spPr>
      </p:pic>
      <p:pic>
        <p:nvPicPr>
          <p:cNvPr id="31" name="Picture 7">
            <a:extLst>
              <a:ext uri="{FF2B5EF4-FFF2-40B4-BE49-F238E27FC236}">
                <a16:creationId xmlns:a16="http://schemas.microsoft.com/office/drawing/2014/main" id="{3FAE3120-FC32-4A8A-8A7A-89F9016BB62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53522" y="-4051"/>
            <a:ext cx="2556511" cy="702876"/>
          </a:xfrm>
          <a:prstGeom prst="rect">
            <a:avLst/>
          </a:prstGeom>
          <a:solidFill>
            <a:schemeClr val="bg1"/>
          </a:solidFill>
          <a:ln>
            <a:noFill/>
          </a:ln>
          <a:extLst/>
        </p:spPr>
      </p:pic>
      <p:graphicFrame>
        <p:nvGraphicFramePr>
          <p:cNvPr id="4" name="Diagrama 3">
            <a:extLst>
              <a:ext uri="{FF2B5EF4-FFF2-40B4-BE49-F238E27FC236}">
                <a16:creationId xmlns:a16="http://schemas.microsoft.com/office/drawing/2014/main" id="{81A80373-EC50-415F-B026-3860C1546A7A}"/>
              </a:ext>
            </a:extLst>
          </p:cNvPr>
          <p:cNvGraphicFramePr/>
          <p:nvPr>
            <p:extLst>
              <p:ext uri="{D42A27DB-BD31-4B8C-83A1-F6EECF244321}">
                <p14:modId xmlns:p14="http://schemas.microsoft.com/office/powerpoint/2010/main" val="1556534107"/>
              </p:ext>
            </p:extLst>
          </p:nvPr>
        </p:nvGraphicFramePr>
        <p:xfrm>
          <a:off x="6495931" y="1479537"/>
          <a:ext cx="5254403" cy="376871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4" name="Diagrama 33">
            <a:extLst>
              <a:ext uri="{FF2B5EF4-FFF2-40B4-BE49-F238E27FC236}">
                <a16:creationId xmlns:a16="http://schemas.microsoft.com/office/drawing/2014/main" id="{927D906E-05D5-4CB3-8E90-B255081E09D0}"/>
              </a:ext>
            </a:extLst>
          </p:cNvPr>
          <p:cNvGraphicFramePr/>
          <p:nvPr>
            <p:extLst>
              <p:ext uri="{D42A27DB-BD31-4B8C-83A1-F6EECF244321}">
                <p14:modId xmlns:p14="http://schemas.microsoft.com/office/powerpoint/2010/main" val="4024540253"/>
              </p:ext>
            </p:extLst>
          </p:nvPr>
        </p:nvGraphicFramePr>
        <p:xfrm>
          <a:off x="-614013" y="1426454"/>
          <a:ext cx="8128000" cy="541866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1454823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825262" cy="867508"/>
          </a:xfrm>
          <a:prstGeom prst="rect">
            <a:avLst/>
          </a:prstGeom>
          <a:solidFill>
            <a:schemeClr val="bg2"/>
          </a:solidFill>
        </p:spPr>
      </p:pic>
      <p:sp>
        <p:nvSpPr>
          <p:cNvPr id="7" name="Título 1"/>
          <p:cNvSpPr>
            <a:spLocks noGrp="1"/>
          </p:cNvSpPr>
          <p:nvPr>
            <p:ph type="title"/>
          </p:nvPr>
        </p:nvSpPr>
        <p:spPr>
          <a:xfrm>
            <a:off x="0" y="1"/>
            <a:ext cx="12191997" cy="867508"/>
          </a:xfrm>
          <a:solidFill>
            <a:schemeClr val="accent6">
              <a:lumMod val="50000"/>
            </a:schemeClr>
          </a:solidFill>
        </p:spPr>
        <p:txBody>
          <a:bodyPr>
            <a:normAutofit/>
          </a:bodyPr>
          <a:lstStyle/>
          <a:p>
            <a:pPr algn="ctr"/>
            <a:r>
              <a:rPr lang="es-CO" sz="2300" b="1" dirty="0">
                <a:solidFill>
                  <a:schemeClr val="bg1"/>
                </a:solidFill>
                <a:latin typeface="Arial" panose="020B0604020202020204" pitchFamily="34" charset="0"/>
                <a:cs typeface="Arial" panose="020B0604020202020204" pitchFamily="34" charset="0"/>
              </a:rPr>
              <a:t>Juzgado Penal del Circuito Especializado </a:t>
            </a:r>
            <a:br>
              <a:rPr lang="es-CO" sz="2300" b="1" dirty="0">
                <a:solidFill>
                  <a:schemeClr val="bg1"/>
                </a:solidFill>
                <a:latin typeface="Arial" panose="020B0604020202020204" pitchFamily="34" charset="0"/>
                <a:cs typeface="Arial" panose="020B0604020202020204" pitchFamily="34" charset="0"/>
              </a:rPr>
            </a:br>
            <a:r>
              <a:rPr lang="es-CO" sz="2300" b="1" dirty="0">
                <a:solidFill>
                  <a:schemeClr val="bg1"/>
                </a:solidFill>
                <a:latin typeface="Arial" panose="020B0604020202020204" pitchFamily="34" charset="0"/>
                <a:cs typeface="Arial" panose="020B0604020202020204" pitchFamily="34" charset="0"/>
              </a:rPr>
              <a:t>Reparto de Procesos </a:t>
            </a:r>
          </a:p>
        </p:txBody>
      </p:sp>
      <p:sp>
        <p:nvSpPr>
          <p:cNvPr id="10" name="Título 16"/>
          <p:cNvSpPr txBox="1">
            <a:spLocks/>
          </p:cNvSpPr>
          <p:nvPr/>
        </p:nvSpPr>
        <p:spPr>
          <a:xfrm>
            <a:off x="6687036" y="973885"/>
            <a:ext cx="4880124" cy="2999804"/>
          </a:xfrm>
          <a:prstGeom prst="rect">
            <a:avLst/>
          </a:prstGeom>
          <a:solidFill>
            <a:schemeClr val="accent6">
              <a:lumMod val="60000"/>
              <a:lumOff val="4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CO"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La cantidad de procesos asignados por reparto al Juzgado Penal del Circuito Especializado de Manizales, se viene reduciendo desde el año 2017.</a:t>
            </a: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CO"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CO"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Este se ve afectado ante todo por los procesos de Ley 600, de los cuales durante los dos últimos años la cantidad se redujo radicalmente:</a:t>
            </a: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CO"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en la cantidad de procesos:</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2015 al 2016 =     	  -2%</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2016 al 2017 =     	  35%</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2017 al 2018 =  	 -18%</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2018 al 2019 =  	   -7%</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2019 al 2020 =  	 -19%</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2504047" cy="843501"/>
          </a:xfrm>
          <a:prstGeom prst="rect">
            <a:avLst/>
          </a:prstGeom>
          <a:solidFill>
            <a:schemeClr val="bg2"/>
          </a:solidFill>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7795" y="0"/>
            <a:ext cx="1894205" cy="843501"/>
          </a:xfrm>
          <a:prstGeom prst="rect">
            <a:avLst/>
          </a:prstGeom>
          <a:solidFill>
            <a:schemeClr val="bg2"/>
          </a:solidFill>
        </p:spPr>
      </p:pic>
      <p:graphicFrame>
        <p:nvGraphicFramePr>
          <p:cNvPr id="12" name="Gráfico 11">
            <a:extLst>
              <a:ext uri="{FF2B5EF4-FFF2-40B4-BE49-F238E27FC236}">
                <a16:creationId xmlns:a16="http://schemas.microsoft.com/office/drawing/2014/main" id="{7152A2BC-DF20-4943-B244-0B546D8CCDCA}"/>
              </a:ext>
            </a:extLst>
          </p:cNvPr>
          <p:cNvGraphicFramePr>
            <a:graphicFrameLocks/>
          </p:cNvGraphicFramePr>
          <p:nvPr>
            <p:extLst>
              <p:ext uri="{D42A27DB-BD31-4B8C-83A1-F6EECF244321}">
                <p14:modId xmlns:p14="http://schemas.microsoft.com/office/powerpoint/2010/main" val="252004188"/>
              </p:ext>
            </p:extLst>
          </p:nvPr>
        </p:nvGraphicFramePr>
        <p:xfrm>
          <a:off x="624840" y="973884"/>
          <a:ext cx="5962083" cy="29998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a 2">
            <a:extLst>
              <a:ext uri="{FF2B5EF4-FFF2-40B4-BE49-F238E27FC236}">
                <a16:creationId xmlns:a16="http://schemas.microsoft.com/office/drawing/2014/main" id="{6A607656-0A08-4743-B065-C92E8C916791}"/>
              </a:ext>
            </a:extLst>
          </p:cNvPr>
          <p:cNvGraphicFramePr>
            <a:graphicFrameLocks noGrp="1"/>
          </p:cNvGraphicFramePr>
          <p:nvPr>
            <p:extLst>
              <p:ext uri="{D42A27DB-BD31-4B8C-83A1-F6EECF244321}">
                <p14:modId xmlns:p14="http://schemas.microsoft.com/office/powerpoint/2010/main" val="2373080901"/>
              </p:ext>
            </p:extLst>
          </p:nvPr>
        </p:nvGraphicFramePr>
        <p:xfrm>
          <a:off x="624840" y="4082043"/>
          <a:ext cx="10942318" cy="2600980"/>
        </p:xfrm>
        <a:graphic>
          <a:graphicData uri="http://schemas.openxmlformats.org/drawingml/2006/table">
            <a:tbl>
              <a:tblPr/>
              <a:tblGrid>
                <a:gridCol w="3523798">
                  <a:extLst>
                    <a:ext uri="{9D8B030D-6E8A-4147-A177-3AD203B41FA5}">
                      <a16:colId xmlns:a16="http://schemas.microsoft.com/office/drawing/2014/main" val="368017652"/>
                    </a:ext>
                  </a:extLst>
                </a:gridCol>
                <a:gridCol w="1236420">
                  <a:extLst>
                    <a:ext uri="{9D8B030D-6E8A-4147-A177-3AD203B41FA5}">
                      <a16:colId xmlns:a16="http://schemas.microsoft.com/office/drawing/2014/main" val="3966896000"/>
                    </a:ext>
                  </a:extLst>
                </a:gridCol>
                <a:gridCol w="1236420">
                  <a:extLst>
                    <a:ext uri="{9D8B030D-6E8A-4147-A177-3AD203B41FA5}">
                      <a16:colId xmlns:a16="http://schemas.microsoft.com/office/drawing/2014/main" val="3774933215"/>
                    </a:ext>
                  </a:extLst>
                </a:gridCol>
                <a:gridCol w="1236420">
                  <a:extLst>
                    <a:ext uri="{9D8B030D-6E8A-4147-A177-3AD203B41FA5}">
                      <a16:colId xmlns:a16="http://schemas.microsoft.com/office/drawing/2014/main" val="3845448924"/>
                    </a:ext>
                  </a:extLst>
                </a:gridCol>
                <a:gridCol w="1236420">
                  <a:extLst>
                    <a:ext uri="{9D8B030D-6E8A-4147-A177-3AD203B41FA5}">
                      <a16:colId xmlns:a16="http://schemas.microsoft.com/office/drawing/2014/main" val="1816175910"/>
                    </a:ext>
                  </a:extLst>
                </a:gridCol>
                <a:gridCol w="1236420">
                  <a:extLst>
                    <a:ext uri="{9D8B030D-6E8A-4147-A177-3AD203B41FA5}">
                      <a16:colId xmlns:a16="http://schemas.microsoft.com/office/drawing/2014/main" val="3087852332"/>
                    </a:ext>
                  </a:extLst>
                </a:gridCol>
                <a:gridCol w="1236420">
                  <a:extLst>
                    <a:ext uri="{9D8B030D-6E8A-4147-A177-3AD203B41FA5}">
                      <a16:colId xmlns:a16="http://schemas.microsoft.com/office/drawing/2014/main" val="1402532794"/>
                    </a:ext>
                  </a:extLst>
                </a:gridCol>
              </a:tblGrid>
              <a:tr h="234992">
                <a:tc>
                  <a:txBody>
                    <a:bodyPr/>
                    <a:lstStyle/>
                    <a:p>
                      <a:pPr algn="ctr" rtl="0" fontAlgn="b"/>
                      <a:r>
                        <a:rPr lang="es-CO" sz="1400" b="1" i="0" u="none" strike="noStrike">
                          <a:solidFill>
                            <a:srgbClr val="FFFFFF"/>
                          </a:solidFill>
                          <a:effectLst/>
                          <a:latin typeface="Arial" panose="020B0604020202020204" pitchFamily="34" charset="0"/>
                        </a:rPr>
                        <a:t>Procesos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400" b="1" i="0" u="none" strike="noStrike">
                          <a:solidFill>
                            <a:srgbClr val="FFFFFF"/>
                          </a:solidFill>
                          <a:effectLst/>
                          <a:latin typeface="Arial" panose="020B060402020202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503402632"/>
                  </a:ext>
                </a:extLst>
              </a:tr>
              <a:tr h="251060">
                <a:tc>
                  <a:txBody>
                    <a:bodyPr/>
                    <a:lstStyle/>
                    <a:p>
                      <a:pPr algn="l" rtl="0" fontAlgn="b"/>
                      <a:r>
                        <a:rPr lang="es-CO" sz="1400" b="0" i="0" u="none" strike="noStrike" dirty="0">
                          <a:solidFill>
                            <a:srgbClr val="000000"/>
                          </a:solidFill>
                          <a:effectLst/>
                          <a:latin typeface="Arial" panose="020B0604020202020204" pitchFamily="34" charset="0"/>
                        </a:rPr>
                        <a:t>Ley 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157367"/>
                  </a:ext>
                </a:extLst>
              </a:tr>
              <a:tr h="234992">
                <a:tc>
                  <a:txBody>
                    <a:bodyPr/>
                    <a:lstStyle/>
                    <a:p>
                      <a:pPr algn="l" rtl="0" fontAlgn="b"/>
                      <a:r>
                        <a:rPr lang="es-CO" sz="1400" b="0" i="0" u="none" strike="noStrike">
                          <a:solidFill>
                            <a:srgbClr val="000000"/>
                          </a:solidFill>
                          <a:effectLst/>
                          <a:latin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277289"/>
                  </a:ext>
                </a:extLst>
              </a:tr>
              <a:tr h="234992">
                <a:tc>
                  <a:txBody>
                    <a:bodyPr/>
                    <a:lstStyle/>
                    <a:p>
                      <a:pPr algn="l" rtl="0" fontAlgn="b"/>
                      <a:r>
                        <a:rPr lang="es-CO" sz="1400" b="0" i="0" u="none" strike="noStrike">
                          <a:solidFill>
                            <a:srgbClr val="000000"/>
                          </a:solidFill>
                          <a:effectLst/>
                          <a:latin typeface="Arial" panose="020B0604020202020204" pitchFamily="34" charset="0"/>
                        </a:rPr>
                        <a:t>Ley  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160837"/>
                  </a:ext>
                </a:extLst>
              </a:tr>
              <a:tr h="234992">
                <a:tc>
                  <a:txBody>
                    <a:bodyPr/>
                    <a:lstStyle/>
                    <a:p>
                      <a:pPr algn="l" rtl="0" fontAlgn="b"/>
                      <a:r>
                        <a:rPr lang="es-CO" sz="1400" b="0" i="0" u="none" strike="noStrike">
                          <a:solidFill>
                            <a:srgbClr val="000000"/>
                          </a:solidFill>
                          <a:effectLst/>
                          <a:latin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925895"/>
                  </a:ext>
                </a:extLst>
              </a:tr>
              <a:tr h="234992">
                <a:tc>
                  <a:txBody>
                    <a:bodyPr/>
                    <a:lstStyle/>
                    <a:p>
                      <a:pPr algn="l" rtl="0" fontAlgn="b"/>
                      <a:r>
                        <a:rPr lang="es-CO" sz="1400" b="1" i="0" u="none" strike="noStrike">
                          <a:solidFill>
                            <a:srgbClr val="000000"/>
                          </a:solidFill>
                          <a:effectLst/>
                          <a:latin typeface="Arial" panose="020B0604020202020204" pitchFamily="34" charset="0"/>
                        </a:rPr>
                        <a:t>Total Procesos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36411851"/>
                  </a:ext>
                </a:extLst>
              </a:tr>
              <a:tr h="234992">
                <a:tc>
                  <a:txBody>
                    <a:bodyPr/>
                    <a:lstStyle/>
                    <a:p>
                      <a:pPr algn="l" rtl="0" fontAlgn="b"/>
                      <a:r>
                        <a:rPr lang="es-CO" sz="1400" b="1" i="0" u="none" strike="noStrike">
                          <a:solidFill>
                            <a:srgbClr val="000000"/>
                          </a:solidFill>
                          <a:effectLst/>
                          <a:latin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03297005"/>
                  </a:ext>
                </a:extLst>
              </a:tr>
              <a:tr h="234992">
                <a:tc>
                  <a:txBody>
                    <a:bodyPr/>
                    <a:lstStyle/>
                    <a:p>
                      <a:pPr algn="l" rtl="0" fontAlgn="b"/>
                      <a:r>
                        <a:rPr lang="es-CO" sz="1400" b="0" i="0" u="none" strike="noStrike">
                          <a:solidFill>
                            <a:srgbClr val="000000"/>
                          </a:solidFill>
                          <a:effectLst/>
                          <a:latin typeface="Arial" panose="020B0604020202020204" pitchFamily="34" charset="0"/>
                        </a:rPr>
                        <a:t>Retiro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618222"/>
                  </a:ext>
                </a:extLst>
              </a:tr>
              <a:tr h="234992">
                <a:tc>
                  <a:txBody>
                    <a:bodyPr/>
                    <a:lstStyle/>
                    <a:p>
                      <a:pPr algn="l" rtl="0" fontAlgn="b"/>
                      <a:r>
                        <a:rPr lang="es-CO" sz="1400" b="0" i="0" u="none" strike="noStrike">
                          <a:solidFill>
                            <a:srgbClr val="000000"/>
                          </a:solidFill>
                          <a:effectLst/>
                          <a:latin typeface="Arial" panose="020B0604020202020204" pitchFamily="34" charset="0"/>
                        </a:rPr>
                        <a:t>Rechazo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150673"/>
                  </a:ext>
                </a:extLst>
              </a:tr>
              <a:tr h="234992">
                <a:tc>
                  <a:txBody>
                    <a:bodyPr/>
                    <a:lstStyle/>
                    <a:p>
                      <a:pPr algn="l" rtl="0" fontAlgn="b"/>
                      <a:r>
                        <a:rPr lang="es-CO" sz="1400" b="1" i="0" u="none" strike="noStrike">
                          <a:solidFill>
                            <a:srgbClr val="000000"/>
                          </a:solidFill>
                          <a:effectLst/>
                          <a:latin typeface="Arial" panose="020B0604020202020204" pitchFamily="34" charset="0"/>
                        </a:rPr>
                        <a:t>Novedades de Reparto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9233739"/>
                  </a:ext>
                </a:extLst>
              </a:tr>
              <a:tr h="234992">
                <a:tc>
                  <a:txBody>
                    <a:bodyPr/>
                    <a:lstStyle/>
                    <a:p>
                      <a:pPr algn="l" rtl="0" fontAlgn="b"/>
                      <a:r>
                        <a:rPr lang="es-CO" sz="1400" b="1" i="0" u="none" strike="noStrike" dirty="0">
                          <a:solidFill>
                            <a:srgbClr val="000000"/>
                          </a:solidFill>
                          <a:effectLst/>
                          <a:latin typeface="Arial" panose="020B0604020202020204" pitchFamily="34" charset="0"/>
                        </a:rPr>
                        <a:t>Promedio semanal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4370835"/>
                  </a:ext>
                </a:extLst>
              </a:tr>
            </a:tbl>
          </a:graphicData>
        </a:graphic>
      </p:graphicFrame>
    </p:spTree>
    <p:extLst>
      <p:ext uri="{BB962C8B-B14F-4D97-AF65-F5344CB8AC3E}">
        <p14:creationId xmlns:p14="http://schemas.microsoft.com/office/powerpoint/2010/main" val="2982694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0" y="1"/>
            <a:ext cx="12191997" cy="867508"/>
          </a:xfrm>
          <a:solidFill>
            <a:schemeClr val="accent6">
              <a:lumMod val="50000"/>
            </a:schemeClr>
          </a:solidFill>
        </p:spPr>
        <p:txBody>
          <a:bodyPr>
            <a:normAutofit/>
          </a:bodyPr>
          <a:lstStyle/>
          <a:p>
            <a:pPr algn="ctr"/>
            <a:r>
              <a:rPr lang="es-CO" sz="2300" b="1" dirty="0">
                <a:solidFill>
                  <a:schemeClr val="bg1"/>
                </a:solidFill>
                <a:latin typeface="Arial" panose="020B0604020202020204" pitchFamily="34" charset="0"/>
                <a:cs typeface="Arial" panose="020B0604020202020204" pitchFamily="34" charset="0"/>
              </a:rPr>
              <a:t>Reparto de Procesos despachos de la </a:t>
            </a:r>
            <a:br>
              <a:rPr lang="es-CO" sz="2300" b="1" dirty="0">
                <a:solidFill>
                  <a:schemeClr val="bg1"/>
                </a:solidFill>
                <a:latin typeface="Arial" panose="020B0604020202020204" pitchFamily="34" charset="0"/>
                <a:cs typeface="Arial" panose="020B0604020202020204" pitchFamily="34" charset="0"/>
              </a:rPr>
            </a:br>
            <a:r>
              <a:rPr lang="es-CO" sz="2300" b="1" dirty="0">
                <a:solidFill>
                  <a:schemeClr val="bg1"/>
                </a:solidFill>
                <a:latin typeface="Arial" panose="020B0604020202020204" pitchFamily="34" charset="0"/>
                <a:cs typeface="Arial" panose="020B0604020202020204" pitchFamily="34" charset="0"/>
              </a:rPr>
              <a:t>Sala Penal del Tribunal Superior de Manizales</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274276" cy="815197"/>
          </a:xfrm>
          <a:prstGeom prst="rect">
            <a:avLst/>
          </a:prstGeom>
          <a:solidFill>
            <a:schemeClr val="bg2"/>
          </a:solid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2" y="7026"/>
            <a:ext cx="1746736" cy="812997"/>
          </a:xfrm>
          <a:prstGeom prst="rect">
            <a:avLst/>
          </a:prstGeom>
          <a:solidFill>
            <a:schemeClr val="bg2"/>
          </a:solidFill>
        </p:spPr>
      </p:pic>
      <p:sp>
        <p:nvSpPr>
          <p:cNvPr id="3" name="CuadroTexto 2"/>
          <p:cNvSpPr txBox="1"/>
          <p:nvPr/>
        </p:nvSpPr>
        <p:spPr>
          <a:xfrm>
            <a:off x="6408024" y="944216"/>
            <a:ext cx="5419303" cy="3108543"/>
          </a:xfrm>
          <a:prstGeom prst="rect">
            <a:avLst/>
          </a:prstGeom>
          <a:solidFill>
            <a:schemeClr val="accent6">
              <a:lumMod val="60000"/>
              <a:lumOff val="40000"/>
            </a:schemeClr>
          </a:solidFill>
        </p:spPr>
        <p:txBody>
          <a:bodyPr wrap="square" rtlCol="0">
            <a:spAutoFit/>
          </a:bodyPr>
          <a:lstStyle/>
          <a:p>
            <a:pPr algn="just"/>
            <a:r>
              <a:rPr lang="es-CO" sz="1400" dirty="0">
                <a:latin typeface="Arial" panose="020B0604020202020204" pitchFamily="34" charset="0"/>
                <a:ea typeface="Verdana" panose="020B0604030504040204" pitchFamily="34" charset="0"/>
                <a:cs typeface="Arial" panose="020B0604020202020204" pitchFamily="34" charset="0"/>
              </a:rPr>
              <a:t>El número de procesos que le correspondieron por reparto a los despachos de los cuatro (4) Magistrados de la Sala Penal del Tribunal Superior de Manizales, se redujo radicalmente durante el año 2020, una de las causas de esta situación han sido las restricciones generadas por la situación de emergencia sanitaria por el COVID – 19.</a:t>
            </a:r>
          </a:p>
          <a:p>
            <a:pPr algn="just"/>
            <a:endParaRPr lang="es-CO" sz="1400" dirty="0">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en la cantidad de procesos:</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2015 al 2016 =     	     1,66%</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2016 al 2017 =     	  -19,60%</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2017 al 2018 =  	   15,35%</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2018 al 2019 =  	    -7,83%</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2019 al 2020 =  	  -23,14%</a:t>
            </a:r>
            <a:endParaRPr lang="es-CO" sz="1400" dirty="0">
              <a:latin typeface="Arial" panose="020B0604020202020204" pitchFamily="34" charset="0"/>
              <a:ea typeface="Verdana" panose="020B060403050404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67027D6F-D39F-473C-A43B-1B1EEB682876}"/>
              </a:ext>
            </a:extLst>
          </p:cNvPr>
          <p:cNvGraphicFramePr>
            <a:graphicFrameLocks noGrp="1"/>
          </p:cNvGraphicFramePr>
          <p:nvPr>
            <p:extLst>
              <p:ext uri="{D42A27DB-BD31-4B8C-83A1-F6EECF244321}">
                <p14:modId xmlns:p14="http://schemas.microsoft.com/office/powerpoint/2010/main" val="4077527082"/>
              </p:ext>
            </p:extLst>
          </p:nvPr>
        </p:nvGraphicFramePr>
        <p:xfrm>
          <a:off x="364673" y="4126604"/>
          <a:ext cx="11462655" cy="2476500"/>
        </p:xfrm>
        <a:graphic>
          <a:graphicData uri="http://schemas.openxmlformats.org/drawingml/2006/table">
            <a:tbl>
              <a:tblPr/>
              <a:tblGrid>
                <a:gridCol w="4000441">
                  <a:extLst>
                    <a:ext uri="{9D8B030D-6E8A-4147-A177-3AD203B41FA5}">
                      <a16:colId xmlns:a16="http://schemas.microsoft.com/office/drawing/2014/main" val="3800054578"/>
                    </a:ext>
                  </a:extLst>
                </a:gridCol>
                <a:gridCol w="1316803">
                  <a:extLst>
                    <a:ext uri="{9D8B030D-6E8A-4147-A177-3AD203B41FA5}">
                      <a16:colId xmlns:a16="http://schemas.microsoft.com/office/drawing/2014/main" val="582328837"/>
                    </a:ext>
                  </a:extLst>
                </a:gridCol>
                <a:gridCol w="1269171">
                  <a:extLst>
                    <a:ext uri="{9D8B030D-6E8A-4147-A177-3AD203B41FA5}">
                      <a16:colId xmlns:a16="http://schemas.microsoft.com/office/drawing/2014/main" val="1968792559"/>
                    </a:ext>
                  </a:extLst>
                </a:gridCol>
                <a:gridCol w="1241496">
                  <a:extLst>
                    <a:ext uri="{9D8B030D-6E8A-4147-A177-3AD203B41FA5}">
                      <a16:colId xmlns:a16="http://schemas.microsoft.com/office/drawing/2014/main" val="2662912011"/>
                    </a:ext>
                  </a:extLst>
                </a:gridCol>
                <a:gridCol w="1196624">
                  <a:extLst>
                    <a:ext uri="{9D8B030D-6E8A-4147-A177-3AD203B41FA5}">
                      <a16:colId xmlns:a16="http://schemas.microsoft.com/office/drawing/2014/main" val="1487228890"/>
                    </a:ext>
                  </a:extLst>
                </a:gridCol>
                <a:gridCol w="1196624">
                  <a:extLst>
                    <a:ext uri="{9D8B030D-6E8A-4147-A177-3AD203B41FA5}">
                      <a16:colId xmlns:a16="http://schemas.microsoft.com/office/drawing/2014/main" val="1268226879"/>
                    </a:ext>
                  </a:extLst>
                </a:gridCol>
                <a:gridCol w="1241496">
                  <a:extLst>
                    <a:ext uri="{9D8B030D-6E8A-4147-A177-3AD203B41FA5}">
                      <a16:colId xmlns:a16="http://schemas.microsoft.com/office/drawing/2014/main" val="2967656515"/>
                    </a:ext>
                  </a:extLst>
                </a:gridCol>
              </a:tblGrid>
              <a:tr h="247650">
                <a:tc>
                  <a:txBody>
                    <a:bodyPr/>
                    <a:lstStyle/>
                    <a:p>
                      <a:pPr algn="ctr" rtl="0" fontAlgn="ctr"/>
                      <a:r>
                        <a:rPr lang="es-CO" sz="1400" b="1" i="0" u="none" strike="noStrike" dirty="0">
                          <a:solidFill>
                            <a:srgbClr val="FFFFFF"/>
                          </a:solidFill>
                          <a:effectLst/>
                          <a:latin typeface="Arial" panose="020B0604020202020204" pitchFamily="34" charset="0"/>
                        </a:rPr>
                        <a:t>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dirty="0">
                          <a:solidFill>
                            <a:srgbClr val="FFFFFF"/>
                          </a:solidFill>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dirty="0">
                          <a:solidFill>
                            <a:srgbClr val="FFFFFF"/>
                          </a:solidFill>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a:solidFill>
                            <a:srgbClr val="FFFFFF"/>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a:solidFill>
                            <a:srgbClr val="FFFFFF"/>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400" b="1" i="0" u="none" strike="noStrike">
                          <a:solidFill>
                            <a:srgbClr val="FFFFFF"/>
                          </a:solidFill>
                          <a:effectLst/>
                          <a:latin typeface="Arial" panose="020B060402020202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1226795510"/>
                  </a:ext>
                </a:extLst>
              </a:tr>
              <a:tr h="209035">
                <a:tc>
                  <a:txBody>
                    <a:bodyPr/>
                    <a:lstStyle/>
                    <a:p>
                      <a:pPr algn="l" rtl="0" fontAlgn="b"/>
                      <a:r>
                        <a:rPr lang="es-CO" sz="1400" b="0" i="0" u="none" strike="noStrike">
                          <a:solidFill>
                            <a:srgbClr val="000000"/>
                          </a:solidFill>
                          <a:effectLst/>
                          <a:latin typeface="Arial" panose="020B0604020202020204" pitchFamily="34" charset="0"/>
                        </a:rPr>
                        <a:t>Mag. Cesar Augusto Castillo 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134510"/>
                  </a:ext>
                </a:extLst>
              </a:tr>
              <a:tr h="132905">
                <a:tc>
                  <a:txBody>
                    <a:bodyPr/>
                    <a:lstStyle/>
                    <a:p>
                      <a:pPr algn="l" rtl="0" fontAlgn="b"/>
                      <a:r>
                        <a:rPr lang="es-CO" sz="1400" b="0" i="0" u="none" strike="noStrike" dirty="0" err="1">
                          <a:solidFill>
                            <a:srgbClr val="000000"/>
                          </a:solidFill>
                          <a:effectLst/>
                          <a:latin typeface="Arial" panose="020B0604020202020204" pitchFamily="34" charset="0"/>
                        </a:rPr>
                        <a:t>Mag</a:t>
                      </a:r>
                      <a:r>
                        <a:rPr lang="es-CO" sz="1400" b="0" i="0" u="none" strike="noStrike" dirty="0">
                          <a:solidFill>
                            <a:srgbClr val="000000"/>
                          </a:solidFill>
                          <a:effectLst/>
                          <a:latin typeface="Arial" panose="020B0604020202020204" pitchFamily="34" charset="0"/>
                        </a:rPr>
                        <a:t>. Gloria Ligia Castaño 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911080"/>
                  </a:ext>
                </a:extLst>
              </a:tr>
              <a:tr h="147087">
                <a:tc>
                  <a:txBody>
                    <a:bodyPr/>
                    <a:lstStyle/>
                    <a:p>
                      <a:pPr algn="l" rtl="0" fontAlgn="b"/>
                      <a:r>
                        <a:rPr lang="sv-SE" sz="1400" b="0" i="0" u="none" strike="noStrike">
                          <a:solidFill>
                            <a:srgbClr val="000000"/>
                          </a:solidFill>
                          <a:effectLst/>
                          <a:latin typeface="Arial" panose="020B0604020202020204" pitchFamily="34" charset="0"/>
                        </a:rPr>
                        <a:t>Mag. Dennys Marina Garzón 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807364"/>
                  </a:ext>
                </a:extLst>
              </a:tr>
              <a:tr h="195135">
                <a:tc>
                  <a:txBody>
                    <a:bodyPr/>
                    <a:lstStyle/>
                    <a:p>
                      <a:pPr algn="l" rtl="0" fontAlgn="b"/>
                      <a:r>
                        <a:rPr lang="es-ES" sz="1400" b="0" i="0" u="none" strike="noStrike">
                          <a:solidFill>
                            <a:srgbClr val="000000"/>
                          </a:solidFill>
                          <a:effectLst/>
                          <a:latin typeface="Arial" panose="020B0604020202020204" pitchFamily="34" charset="0"/>
                        </a:rPr>
                        <a:t>Mag. Antonio M Toro Ruiz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54617"/>
                  </a:ext>
                </a:extLst>
              </a:tr>
              <a:tr h="0">
                <a:tc>
                  <a:txBody>
                    <a:bodyPr/>
                    <a:lstStyle/>
                    <a:p>
                      <a:pPr algn="l" rtl="0" fontAlgn="b"/>
                      <a:r>
                        <a:rPr lang="es-CO" sz="1400" b="0" i="0" u="none" strike="noStrike" dirty="0">
                          <a:solidFill>
                            <a:srgbClr val="000000"/>
                          </a:solidFill>
                          <a:effectLst/>
                          <a:latin typeface="Arial" panose="020B0604020202020204" pitchFamily="34" charset="0"/>
                        </a:rPr>
                        <a:t>Retiro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00128"/>
                  </a:ext>
                </a:extLst>
              </a:tr>
              <a:tr h="144476">
                <a:tc>
                  <a:txBody>
                    <a:bodyPr/>
                    <a:lstStyle/>
                    <a:p>
                      <a:pPr algn="l" rtl="0" fontAlgn="b"/>
                      <a:r>
                        <a:rPr lang="es-CO" sz="1400" b="0" i="0" u="none" strike="noStrike">
                          <a:solidFill>
                            <a:srgbClr val="000000"/>
                          </a:solidFill>
                          <a:effectLst/>
                          <a:latin typeface="Arial" panose="020B0604020202020204" pitchFamily="34" charset="0"/>
                        </a:rPr>
                        <a:t>Rechazo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987115"/>
                  </a:ext>
                </a:extLst>
              </a:tr>
              <a:tr h="113502">
                <a:tc>
                  <a:txBody>
                    <a:bodyPr/>
                    <a:lstStyle/>
                    <a:p>
                      <a:pPr algn="l" rtl="0" fontAlgn="b"/>
                      <a:r>
                        <a:rPr lang="es-CO" sz="14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733982"/>
                  </a:ext>
                </a:extLst>
              </a:tr>
              <a:tr h="59951">
                <a:tc>
                  <a:txBody>
                    <a:bodyPr/>
                    <a:lstStyle/>
                    <a:p>
                      <a:pPr algn="l" rtl="0" fontAlgn="b"/>
                      <a:r>
                        <a:rPr lang="es-CO" sz="1400" b="0" i="0" u="none" strike="noStrike" dirty="0">
                          <a:solidFill>
                            <a:srgbClr val="000000"/>
                          </a:solidFill>
                          <a:effectLst/>
                          <a:latin typeface="Arial" panose="020B0604020202020204" pitchFamily="34" charset="0"/>
                        </a:rPr>
                        <a:t>Novedades de Reparto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879180"/>
                  </a:ext>
                </a:extLst>
              </a:tr>
              <a:tr h="51555">
                <a:tc>
                  <a:txBody>
                    <a:bodyPr/>
                    <a:lstStyle/>
                    <a:p>
                      <a:pPr algn="l" rtl="0" fontAlgn="b"/>
                      <a:r>
                        <a:rPr lang="es-CO" sz="1400" b="1" i="0" u="none" strike="noStrike">
                          <a:solidFill>
                            <a:srgbClr val="000000"/>
                          </a:solidFill>
                          <a:effectLst/>
                          <a:latin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-19.60%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15.35%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rPr>
                        <a:t>-7.83%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rPr>
                        <a:t>-23.14%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83020052"/>
                  </a:ext>
                </a:extLst>
              </a:tr>
              <a:tr h="88314">
                <a:tc>
                  <a:txBody>
                    <a:bodyPr/>
                    <a:lstStyle/>
                    <a:p>
                      <a:pPr algn="l" rtl="0" fontAlgn="b"/>
                      <a:r>
                        <a:rPr lang="es-CO" sz="1400" b="1" i="0" u="none" strike="noStrike" dirty="0">
                          <a:solidFill>
                            <a:srgbClr val="000000"/>
                          </a:solidFill>
                          <a:effectLst/>
                          <a:latin typeface="Arial" panose="020B0604020202020204" pitchFamily="34" charset="0"/>
                        </a:rPr>
                        <a:t>Promedio Diario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060795237"/>
                  </a:ext>
                </a:extLst>
              </a:tr>
            </a:tbl>
          </a:graphicData>
        </a:graphic>
      </p:graphicFrame>
      <p:graphicFrame>
        <p:nvGraphicFramePr>
          <p:cNvPr id="12" name="Gráfico 11">
            <a:extLst>
              <a:ext uri="{FF2B5EF4-FFF2-40B4-BE49-F238E27FC236}">
                <a16:creationId xmlns:a16="http://schemas.microsoft.com/office/drawing/2014/main" id="{CC46C7A6-9F3F-4805-B1EC-BBDEE2F18493}"/>
              </a:ext>
            </a:extLst>
          </p:cNvPr>
          <p:cNvGraphicFramePr>
            <a:graphicFrameLocks/>
          </p:cNvGraphicFramePr>
          <p:nvPr>
            <p:extLst>
              <p:ext uri="{D42A27DB-BD31-4B8C-83A1-F6EECF244321}">
                <p14:modId xmlns:p14="http://schemas.microsoft.com/office/powerpoint/2010/main" val="1721271530"/>
              </p:ext>
            </p:extLst>
          </p:nvPr>
        </p:nvGraphicFramePr>
        <p:xfrm>
          <a:off x="364673" y="948129"/>
          <a:ext cx="5891602" cy="31046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7105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0" y="1"/>
            <a:ext cx="12191997" cy="867508"/>
          </a:xfrm>
          <a:solidFill>
            <a:schemeClr val="accent6">
              <a:lumMod val="50000"/>
            </a:schemeClr>
          </a:solidFill>
        </p:spPr>
        <p:txBody>
          <a:bodyPr>
            <a:normAutofit/>
          </a:bodyPr>
          <a:lstStyle/>
          <a:p>
            <a:pPr algn="ctr"/>
            <a:r>
              <a:rPr lang="es-CO" sz="2400" b="1" dirty="0">
                <a:solidFill>
                  <a:schemeClr val="bg1"/>
                </a:solidFill>
                <a:latin typeface="Arial" panose="020B0604020202020204" pitchFamily="34" charset="0"/>
                <a:cs typeface="Arial" panose="020B0604020202020204" pitchFamily="34" charset="0"/>
              </a:rPr>
              <a:t>Sala Penal del Tribunal Superior de Manizales </a:t>
            </a:r>
            <a:br>
              <a:rPr lang="es-CO" sz="2400" b="1" dirty="0">
                <a:solidFill>
                  <a:schemeClr val="bg1"/>
                </a:solidFill>
                <a:latin typeface="Arial" panose="020B0604020202020204" pitchFamily="34" charset="0"/>
                <a:cs typeface="Arial" panose="020B0604020202020204" pitchFamily="34" charset="0"/>
              </a:rPr>
            </a:br>
            <a:r>
              <a:rPr lang="es-CO" sz="2400" b="1" dirty="0">
                <a:solidFill>
                  <a:schemeClr val="bg1"/>
                </a:solidFill>
                <a:latin typeface="Arial" panose="020B0604020202020204" pitchFamily="34" charset="0"/>
                <a:cs typeface="Arial" panose="020B0604020202020204" pitchFamily="34" charset="0"/>
              </a:rPr>
              <a:t>Reparto de Procesos Penales</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508738" cy="815197"/>
          </a:xfrm>
          <a:prstGeom prst="rect">
            <a:avLst/>
          </a:prstGeom>
          <a:solidFill>
            <a:schemeClr val="bg2"/>
          </a:solid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2" y="7026"/>
            <a:ext cx="1746736" cy="812997"/>
          </a:xfrm>
          <a:prstGeom prst="rect">
            <a:avLst/>
          </a:prstGeom>
          <a:solidFill>
            <a:schemeClr val="bg2"/>
          </a:solidFill>
        </p:spPr>
      </p:pic>
      <p:sp>
        <p:nvSpPr>
          <p:cNvPr id="12" name="Título 16"/>
          <p:cNvSpPr txBox="1">
            <a:spLocks/>
          </p:cNvSpPr>
          <p:nvPr/>
        </p:nvSpPr>
        <p:spPr>
          <a:xfrm>
            <a:off x="7223742" y="4574529"/>
            <a:ext cx="4501583" cy="1327785"/>
          </a:xfrm>
          <a:prstGeom prst="rect">
            <a:avLst/>
          </a:prstGeom>
          <a:solidFill>
            <a:schemeClr val="accent6">
              <a:lumMod val="60000"/>
              <a:lumOff val="4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1600" dirty="0">
                <a:latin typeface="Arial" panose="020B0604020202020204" pitchFamily="34" charset="0"/>
                <a:cs typeface="Arial" panose="020B0604020202020204" pitchFamily="34" charset="0"/>
              </a:rPr>
              <a:t>El Reparto de Procesos para los Despachos de la Sala Penal del Tribunal Superior de Manizales, se encuentra equilibrado por cada grupo de reparto y en el total general de procesos ingresados.</a:t>
            </a:r>
          </a:p>
        </p:txBody>
      </p:sp>
      <p:graphicFrame>
        <p:nvGraphicFramePr>
          <p:cNvPr id="4" name="Tabla 3"/>
          <p:cNvGraphicFramePr>
            <a:graphicFrameLocks noGrp="1"/>
          </p:cNvGraphicFramePr>
          <p:nvPr>
            <p:extLst>
              <p:ext uri="{D42A27DB-BD31-4B8C-83A1-F6EECF244321}">
                <p14:modId xmlns:p14="http://schemas.microsoft.com/office/powerpoint/2010/main" val="4268104463"/>
              </p:ext>
            </p:extLst>
          </p:nvPr>
        </p:nvGraphicFramePr>
        <p:xfrm>
          <a:off x="534960" y="4574529"/>
          <a:ext cx="6512051" cy="1327785"/>
        </p:xfrm>
        <a:graphic>
          <a:graphicData uri="http://schemas.openxmlformats.org/drawingml/2006/table">
            <a:tbl>
              <a:tblPr/>
              <a:tblGrid>
                <a:gridCol w="3536658">
                  <a:extLst>
                    <a:ext uri="{9D8B030D-6E8A-4147-A177-3AD203B41FA5}">
                      <a16:colId xmlns:a16="http://schemas.microsoft.com/office/drawing/2014/main" val="20000"/>
                    </a:ext>
                  </a:extLst>
                </a:gridCol>
                <a:gridCol w="1432597">
                  <a:extLst>
                    <a:ext uri="{9D8B030D-6E8A-4147-A177-3AD203B41FA5}">
                      <a16:colId xmlns:a16="http://schemas.microsoft.com/office/drawing/2014/main" val="20001"/>
                    </a:ext>
                  </a:extLst>
                </a:gridCol>
                <a:gridCol w="1542796">
                  <a:extLst>
                    <a:ext uri="{9D8B030D-6E8A-4147-A177-3AD203B41FA5}">
                      <a16:colId xmlns:a16="http://schemas.microsoft.com/office/drawing/2014/main" val="20002"/>
                    </a:ext>
                  </a:extLst>
                </a:gridCol>
              </a:tblGrid>
              <a:tr h="323850">
                <a:tc>
                  <a:txBody>
                    <a:bodyPr/>
                    <a:lstStyle/>
                    <a:p>
                      <a:pPr algn="ctr" rtl="0" fontAlgn="ctr"/>
                      <a:r>
                        <a:rPr lang="es-CO" sz="1400" b="1" i="0" u="none" strike="noStrike" dirty="0">
                          <a:solidFill>
                            <a:srgbClr val="FFFFFF"/>
                          </a:solidFill>
                          <a:effectLst/>
                          <a:latin typeface="Arial" panose="020B0604020202020204" pitchFamily="34" charset="0"/>
                        </a:rPr>
                        <a:t>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Promedio semanal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190500">
                <a:tc>
                  <a:txBody>
                    <a:bodyPr/>
                    <a:lstStyle/>
                    <a:p>
                      <a:pPr algn="l" rtl="0" fontAlgn="b"/>
                      <a:r>
                        <a:rPr lang="es-CO" sz="1400" b="0" i="0" u="none" strike="noStrike">
                          <a:solidFill>
                            <a:srgbClr val="000000"/>
                          </a:solidFill>
                          <a:effectLst/>
                          <a:latin typeface="Arial" panose="020B0604020202020204" pitchFamily="34" charset="0"/>
                        </a:rPr>
                        <a:t>Mag. Cesar Augusto Castillo 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rtl="0" fontAlgn="b"/>
                      <a:r>
                        <a:rPr lang="es-CO" sz="1400" b="0" i="0" u="none" strike="noStrike">
                          <a:solidFill>
                            <a:srgbClr val="000000"/>
                          </a:solidFill>
                          <a:effectLst/>
                          <a:latin typeface="Arial" panose="020B0604020202020204" pitchFamily="34" charset="0"/>
                        </a:rPr>
                        <a:t>Mag. Gloria Ligia Castaño 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rtl="0" fontAlgn="b"/>
                      <a:r>
                        <a:rPr lang="sv-SE" sz="1400" b="0" i="0" u="none" strike="noStrike">
                          <a:solidFill>
                            <a:srgbClr val="000000"/>
                          </a:solidFill>
                          <a:effectLst/>
                          <a:latin typeface="Arial" panose="020B0604020202020204" pitchFamily="34" charset="0"/>
                        </a:rPr>
                        <a:t>Mag. Dennys Marina Garzón 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rtl="0" fontAlgn="b"/>
                      <a:r>
                        <a:rPr lang="es-CO" sz="1400" b="0" i="0" u="none" strike="noStrike" dirty="0" err="1">
                          <a:solidFill>
                            <a:srgbClr val="000000"/>
                          </a:solidFill>
                          <a:effectLst/>
                          <a:latin typeface="Arial" panose="020B0604020202020204" pitchFamily="34" charset="0"/>
                        </a:rPr>
                        <a:t>Mag</a:t>
                      </a:r>
                      <a:r>
                        <a:rPr lang="es-CO" sz="1400" b="0" i="0" u="none" strike="noStrike" dirty="0">
                          <a:solidFill>
                            <a:srgbClr val="000000"/>
                          </a:solidFill>
                          <a:effectLst/>
                          <a:latin typeface="Arial" panose="020B0604020202020204" pitchFamily="34" charset="0"/>
                        </a:rPr>
                        <a:t>. Antonio M Toro Ruiz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Gráfico 10">
            <a:extLst>
              <a:ext uri="{FF2B5EF4-FFF2-40B4-BE49-F238E27FC236}">
                <a16:creationId xmlns:a16="http://schemas.microsoft.com/office/drawing/2014/main" id="{51D6729B-453B-428B-9DAA-4C0922ED00EF}"/>
              </a:ext>
            </a:extLst>
          </p:cNvPr>
          <p:cNvGraphicFramePr>
            <a:graphicFrameLocks/>
          </p:cNvGraphicFramePr>
          <p:nvPr>
            <p:extLst>
              <p:ext uri="{D42A27DB-BD31-4B8C-83A1-F6EECF244321}">
                <p14:modId xmlns:p14="http://schemas.microsoft.com/office/powerpoint/2010/main" val="4001020927"/>
              </p:ext>
            </p:extLst>
          </p:nvPr>
        </p:nvGraphicFramePr>
        <p:xfrm>
          <a:off x="534959" y="955686"/>
          <a:ext cx="11190365" cy="31456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8874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0" y="1"/>
            <a:ext cx="12191997" cy="867508"/>
          </a:xfrm>
          <a:solidFill>
            <a:schemeClr val="accent6">
              <a:lumMod val="50000"/>
            </a:schemeClr>
          </a:solidFill>
        </p:spPr>
        <p:txBody>
          <a:bodyPr>
            <a:normAutofit/>
          </a:bodyPr>
          <a:lstStyle/>
          <a:p>
            <a:pPr algn="ctr"/>
            <a:r>
              <a:rPr lang="es-CO" sz="2300" b="1" dirty="0">
                <a:solidFill>
                  <a:schemeClr val="bg1"/>
                </a:solidFill>
                <a:latin typeface="Arial" panose="020B0604020202020204" pitchFamily="34" charset="0"/>
                <a:cs typeface="Arial" panose="020B0604020202020204" pitchFamily="34" charset="0"/>
              </a:rPr>
              <a:t>Reparto de Procesos despachos de la </a:t>
            </a:r>
            <a:br>
              <a:rPr lang="es-CO" sz="2300" b="1" dirty="0">
                <a:solidFill>
                  <a:schemeClr val="bg1"/>
                </a:solidFill>
                <a:latin typeface="Arial" panose="020B0604020202020204" pitchFamily="34" charset="0"/>
                <a:cs typeface="Arial" panose="020B0604020202020204" pitchFamily="34" charset="0"/>
              </a:rPr>
            </a:br>
            <a:r>
              <a:rPr lang="es-CO" sz="2300" b="1" dirty="0">
                <a:solidFill>
                  <a:schemeClr val="bg1"/>
                </a:solidFill>
                <a:latin typeface="Arial" panose="020B0604020202020204" pitchFamily="34" charset="0"/>
                <a:cs typeface="Arial" panose="020B0604020202020204" pitchFamily="34" charset="0"/>
              </a:rPr>
              <a:t>Sala Penal del Tribunal Superior de Manizales</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274276" cy="815197"/>
          </a:xfrm>
          <a:prstGeom prst="rect">
            <a:avLst/>
          </a:prstGeom>
          <a:solidFill>
            <a:schemeClr val="bg2"/>
          </a:solid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2" y="7026"/>
            <a:ext cx="1746736" cy="812997"/>
          </a:xfrm>
          <a:prstGeom prst="rect">
            <a:avLst/>
          </a:prstGeom>
          <a:solidFill>
            <a:schemeClr val="bg2"/>
          </a:solidFill>
        </p:spPr>
      </p:pic>
      <p:sp>
        <p:nvSpPr>
          <p:cNvPr id="12" name="11 CuadroTexto"/>
          <p:cNvSpPr txBox="1"/>
          <p:nvPr/>
        </p:nvSpPr>
        <p:spPr>
          <a:xfrm>
            <a:off x="354767" y="4371885"/>
            <a:ext cx="11343895" cy="830997"/>
          </a:xfrm>
          <a:prstGeom prst="rect">
            <a:avLst/>
          </a:prstGeom>
          <a:solidFill>
            <a:schemeClr val="accent6">
              <a:lumMod val="60000"/>
              <a:lumOff val="40000"/>
            </a:schemeClr>
          </a:solidFill>
        </p:spPr>
        <p:txBody>
          <a:bodyPr wrap="square" rtlCol="0">
            <a:spAutoFit/>
          </a:bodyPr>
          <a:lstStyle/>
          <a:p>
            <a:pPr algn="just"/>
            <a:r>
              <a:rPr lang="es-CO" sz="1600" dirty="0">
                <a:latin typeface="Arial" panose="020B0604020202020204" pitchFamily="34" charset="0"/>
                <a:ea typeface="Verdana" panose="020B0604030504040204" pitchFamily="34" charset="0"/>
                <a:cs typeface="Arial" panose="020B0604020202020204" pitchFamily="34" charset="0"/>
              </a:rPr>
              <a:t>El Reparto de Procesos de los Despachos de la Sala Penal del Tribunal Superior de Manizales, se encuentra equilibrado por cada grupo de reparto en un margen de 3 o menor de 3.</a:t>
            </a:r>
          </a:p>
          <a:p>
            <a:pPr algn="just"/>
            <a:endParaRPr lang="es-CO" sz="1600" dirty="0">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8233CC59-A6D4-466C-B9B6-5D8C5EDCD682}"/>
              </a:ext>
            </a:extLst>
          </p:cNvPr>
          <p:cNvGraphicFramePr>
            <a:graphicFrameLocks noGrp="1"/>
          </p:cNvGraphicFramePr>
          <p:nvPr>
            <p:extLst>
              <p:ext uri="{D42A27DB-BD31-4B8C-83A1-F6EECF244321}">
                <p14:modId xmlns:p14="http://schemas.microsoft.com/office/powerpoint/2010/main" val="3786835899"/>
              </p:ext>
            </p:extLst>
          </p:nvPr>
        </p:nvGraphicFramePr>
        <p:xfrm>
          <a:off x="354767" y="1093523"/>
          <a:ext cx="11343895" cy="3052348"/>
        </p:xfrm>
        <a:graphic>
          <a:graphicData uri="http://schemas.openxmlformats.org/drawingml/2006/table">
            <a:tbl>
              <a:tblPr/>
              <a:tblGrid>
                <a:gridCol w="2810013">
                  <a:extLst>
                    <a:ext uri="{9D8B030D-6E8A-4147-A177-3AD203B41FA5}">
                      <a16:colId xmlns:a16="http://schemas.microsoft.com/office/drawing/2014/main" val="2501642477"/>
                    </a:ext>
                  </a:extLst>
                </a:gridCol>
                <a:gridCol w="1698224">
                  <a:extLst>
                    <a:ext uri="{9D8B030D-6E8A-4147-A177-3AD203B41FA5}">
                      <a16:colId xmlns:a16="http://schemas.microsoft.com/office/drawing/2014/main" val="69020376"/>
                    </a:ext>
                  </a:extLst>
                </a:gridCol>
                <a:gridCol w="1698224">
                  <a:extLst>
                    <a:ext uri="{9D8B030D-6E8A-4147-A177-3AD203B41FA5}">
                      <a16:colId xmlns:a16="http://schemas.microsoft.com/office/drawing/2014/main" val="174013027"/>
                    </a:ext>
                  </a:extLst>
                </a:gridCol>
                <a:gridCol w="1698224">
                  <a:extLst>
                    <a:ext uri="{9D8B030D-6E8A-4147-A177-3AD203B41FA5}">
                      <a16:colId xmlns:a16="http://schemas.microsoft.com/office/drawing/2014/main" val="2897316842"/>
                    </a:ext>
                  </a:extLst>
                </a:gridCol>
                <a:gridCol w="1698224">
                  <a:extLst>
                    <a:ext uri="{9D8B030D-6E8A-4147-A177-3AD203B41FA5}">
                      <a16:colId xmlns:a16="http://schemas.microsoft.com/office/drawing/2014/main" val="2512908306"/>
                    </a:ext>
                  </a:extLst>
                </a:gridCol>
                <a:gridCol w="870493">
                  <a:extLst>
                    <a:ext uri="{9D8B030D-6E8A-4147-A177-3AD203B41FA5}">
                      <a16:colId xmlns:a16="http://schemas.microsoft.com/office/drawing/2014/main" val="2431127642"/>
                    </a:ext>
                  </a:extLst>
                </a:gridCol>
                <a:gridCol w="870493">
                  <a:extLst>
                    <a:ext uri="{9D8B030D-6E8A-4147-A177-3AD203B41FA5}">
                      <a16:colId xmlns:a16="http://schemas.microsoft.com/office/drawing/2014/main" val="1288325108"/>
                    </a:ext>
                  </a:extLst>
                </a:gridCol>
              </a:tblGrid>
              <a:tr h="611899">
                <a:tc>
                  <a:txBody>
                    <a:bodyPr/>
                    <a:lstStyle/>
                    <a:p>
                      <a:pPr algn="ctr" rtl="0" fontAlgn="ctr"/>
                      <a:r>
                        <a:rPr lang="es-CO" sz="1400" b="1" i="0" u="none" strike="noStrike">
                          <a:solidFill>
                            <a:srgbClr val="FFFFFF"/>
                          </a:solidFill>
                          <a:effectLst/>
                          <a:latin typeface="Arial" panose="020B0604020202020204" pitchFamily="34" charset="0"/>
                        </a:rPr>
                        <a:t>Descripción</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Mag Cesar Augusto Castillo Taborda</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Mag Gloria Ligia Castaño Duque</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Mag Dennys Marina Garzón Orduña</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ES" sz="1400" b="1" i="0" u="none" strike="noStrike">
                          <a:solidFill>
                            <a:srgbClr val="FFFFFF"/>
                          </a:solidFill>
                          <a:effectLst/>
                          <a:latin typeface="Arial" panose="020B0604020202020204" pitchFamily="34" charset="0"/>
                        </a:rPr>
                        <a:t>Mag Antonio M Toro Ruiz</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MS Sans Serif"/>
                        </a:rPr>
                        <a:t>Total Por Grupos</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MS Sans Serif"/>
                        </a:rPr>
                        <a:t>%</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508134540"/>
                  </a:ext>
                </a:extLst>
              </a:tr>
              <a:tr h="203966">
                <a:tc>
                  <a:txBody>
                    <a:bodyPr/>
                    <a:lstStyle/>
                    <a:p>
                      <a:pPr algn="l" rtl="0" fontAlgn="b"/>
                      <a:r>
                        <a:rPr lang="es-CO" sz="1400" b="0" i="0" u="none" strike="noStrike">
                          <a:solidFill>
                            <a:srgbClr val="000000"/>
                          </a:solidFill>
                          <a:effectLst/>
                          <a:latin typeface="Arial" panose="020B0604020202020204" pitchFamily="34" charset="0"/>
                        </a:rPr>
                        <a:t>Sentencias Anticipadas</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48</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13.26%</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05611"/>
                  </a:ext>
                </a:extLst>
              </a:tr>
              <a:tr h="203966">
                <a:tc>
                  <a:txBody>
                    <a:bodyPr/>
                    <a:lstStyle/>
                    <a:p>
                      <a:pPr algn="l" rtl="0" fontAlgn="b"/>
                      <a:r>
                        <a:rPr lang="es-CO" sz="1400" b="0" i="0" u="none" strike="noStrike">
                          <a:solidFill>
                            <a:srgbClr val="000000"/>
                          </a:solidFill>
                          <a:effectLst/>
                          <a:latin typeface="Arial" panose="020B0604020202020204" pitchFamily="34" charset="0"/>
                        </a:rPr>
                        <a:t>Sentencias Ordinarias</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34</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35</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37</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36</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142</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39.23%</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220144"/>
                  </a:ext>
                </a:extLst>
              </a:tr>
              <a:tr h="203966">
                <a:tc>
                  <a:txBody>
                    <a:bodyPr/>
                    <a:lstStyle/>
                    <a:p>
                      <a:pPr algn="l" rtl="0" fontAlgn="b"/>
                      <a:r>
                        <a:rPr lang="es-CO" sz="1400" b="0" i="0" u="none" strike="noStrike">
                          <a:solidFill>
                            <a:srgbClr val="000000"/>
                          </a:solidFill>
                          <a:effectLst/>
                          <a:latin typeface="Arial" panose="020B0604020202020204" pitchFamily="34" charset="0"/>
                        </a:rPr>
                        <a:t>Autos Interlocutorios</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25</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25</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25</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25</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100</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27.62%</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670255"/>
                  </a:ext>
                </a:extLst>
              </a:tr>
              <a:tr h="203966">
                <a:tc>
                  <a:txBody>
                    <a:bodyPr/>
                    <a:lstStyle/>
                    <a:p>
                      <a:pPr algn="l" rtl="0" fontAlgn="b"/>
                      <a:r>
                        <a:rPr lang="es-CO" sz="1400" b="0" i="0" u="none" strike="noStrike" dirty="0">
                          <a:solidFill>
                            <a:srgbClr val="000000"/>
                          </a:solidFill>
                          <a:effectLst/>
                          <a:latin typeface="Arial" panose="020B0604020202020204" pitchFamily="34" charset="0"/>
                        </a:rPr>
                        <a:t>Colisiones, Impedimentos Y Otros</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29</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8.01%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563952"/>
                  </a:ext>
                </a:extLst>
              </a:tr>
              <a:tr h="203966">
                <a:tc>
                  <a:txBody>
                    <a:bodyPr/>
                    <a:lstStyle/>
                    <a:p>
                      <a:pPr algn="l" rtl="0" fontAlgn="b"/>
                      <a:r>
                        <a:rPr lang="es-CO" sz="1400" b="0" i="0" u="none" strike="noStrike">
                          <a:solidFill>
                            <a:srgbClr val="000000"/>
                          </a:solidFill>
                          <a:effectLst/>
                          <a:latin typeface="Arial" panose="020B0604020202020204" pitchFamily="34" charset="0"/>
                        </a:rPr>
                        <a:t>Preclusiones Sin Preso (Rebelión) </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0.28%</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006639"/>
                  </a:ext>
                </a:extLst>
              </a:tr>
              <a:tr h="203966">
                <a:tc>
                  <a:txBody>
                    <a:bodyPr/>
                    <a:lstStyle/>
                    <a:p>
                      <a:pPr algn="l" rtl="0" fontAlgn="b"/>
                      <a:r>
                        <a:rPr lang="es-CO" sz="1400" b="0" i="0" u="none" strike="noStrike">
                          <a:solidFill>
                            <a:srgbClr val="000000"/>
                          </a:solidFill>
                          <a:effectLst/>
                          <a:latin typeface="Arial" panose="020B0604020202020204" pitchFamily="34" charset="0"/>
                        </a:rPr>
                        <a:t>Procesos En Apelación JEPM</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30</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8.29%</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877763"/>
                  </a:ext>
                </a:extLst>
              </a:tr>
              <a:tr h="203966">
                <a:tc>
                  <a:txBody>
                    <a:bodyPr/>
                    <a:lstStyle/>
                    <a:p>
                      <a:pPr algn="l" rtl="0" fontAlgn="b"/>
                      <a:r>
                        <a:rPr lang="es-CO" sz="1400" b="0" i="0" u="none" strike="noStrike">
                          <a:solidFill>
                            <a:srgbClr val="000000"/>
                          </a:solidFill>
                          <a:effectLst/>
                          <a:latin typeface="Arial" panose="020B0604020202020204" pitchFamily="34" charset="0"/>
                        </a:rPr>
                        <a:t>Acciones De Revisión</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5</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1.38%</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55152"/>
                  </a:ext>
                </a:extLst>
              </a:tr>
              <a:tr h="203966">
                <a:tc>
                  <a:txBody>
                    <a:bodyPr/>
                    <a:lstStyle/>
                    <a:p>
                      <a:pPr algn="l" rtl="0" fontAlgn="b"/>
                      <a:r>
                        <a:rPr lang="es-CO" sz="1400" b="0" i="0" u="none" strike="noStrike">
                          <a:solidFill>
                            <a:srgbClr val="000000"/>
                          </a:solidFill>
                          <a:effectLst/>
                          <a:latin typeface="Arial" panose="020B0604020202020204" pitchFamily="34" charset="0"/>
                        </a:rPr>
                        <a:t>Despachos Comisorios</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2</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0.55%</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1772166"/>
                  </a:ext>
                </a:extLst>
              </a:tr>
              <a:tr h="203966">
                <a:tc>
                  <a:txBody>
                    <a:bodyPr/>
                    <a:lstStyle/>
                    <a:p>
                      <a:pPr algn="l" rtl="0" fontAlgn="b"/>
                      <a:r>
                        <a:rPr lang="es-CO" sz="1400" b="0" i="0" u="none" strike="noStrike">
                          <a:solidFill>
                            <a:srgbClr val="000000"/>
                          </a:solidFill>
                          <a:effectLst/>
                          <a:latin typeface="Arial" panose="020B0604020202020204" pitchFamily="34" charset="0"/>
                        </a:rPr>
                        <a:t>Recurso De Queja</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4</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1.10%</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940479"/>
                  </a:ext>
                </a:extLst>
              </a:tr>
              <a:tr h="203966">
                <a:tc>
                  <a:txBody>
                    <a:bodyPr/>
                    <a:lstStyle/>
                    <a:p>
                      <a:pPr algn="l" rtl="0" fontAlgn="b"/>
                      <a:r>
                        <a:rPr lang="es-CO" sz="1400" b="0" i="0" u="none" strike="noStrike">
                          <a:solidFill>
                            <a:srgbClr val="000000"/>
                          </a:solidFill>
                          <a:effectLst/>
                          <a:latin typeface="Arial" panose="020B0604020202020204" pitchFamily="34" charset="0"/>
                        </a:rPr>
                        <a:t>Escrito Acusación Sin Detenido</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0.28%</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731281"/>
                  </a:ext>
                </a:extLst>
              </a:tr>
              <a:tr h="203966">
                <a:tc>
                  <a:txBody>
                    <a:bodyPr/>
                    <a:lstStyle/>
                    <a:p>
                      <a:pPr algn="ctr" rtl="0" fontAlgn="b"/>
                      <a:r>
                        <a:rPr lang="es-CO" sz="1400" b="1" i="0" u="none" strike="noStrike" dirty="0">
                          <a:solidFill>
                            <a:schemeClr val="tx1"/>
                          </a:solidFill>
                          <a:effectLst/>
                          <a:latin typeface="Arial" panose="020B0604020202020204" pitchFamily="34" charset="0"/>
                        </a:rPr>
                        <a:t>Total</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chemeClr val="tx1"/>
                          </a:solidFill>
                          <a:effectLst/>
                          <a:latin typeface="Arial" panose="020B0604020202020204" pitchFamily="34" charset="0"/>
                        </a:rPr>
                        <a:t>90</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chemeClr val="tx1"/>
                          </a:solidFill>
                          <a:effectLst/>
                          <a:latin typeface="Arial" panose="020B0604020202020204" pitchFamily="34" charset="0"/>
                        </a:rPr>
                        <a:t>91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chemeClr val="tx1"/>
                          </a:solidFill>
                          <a:effectLst/>
                          <a:latin typeface="Arial" panose="020B0604020202020204" pitchFamily="34" charset="0"/>
                        </a:rPr>
                        <a:t>91</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chemeClr val="tx1"/>
                          </a:solidFill>
                          <a:effectLst/>
                          <a:latin typeface="Arial" panose="020B0604020202020204" pitchFamily="34" charset="0"/>
                        </a:rPr>
                        <a:t>90</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chemeClr val="tx1"/>
                          </a:solidFill>
                          <a:effectLst/>
                          <a:latin typeface="Arial" panose="020B0604020202020204" pitchFamily="34" charset="0"/>
                        </a:rPr>
                        <a:t>362</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dirty="0">
                          <a:solidFill>
                            <a:schemeClr val="tx1"/>
                          </a:solidFill>
                          <a:effectLst/>
                          <a:latin typeface="Arial" panose="020B0604020202020204" pitchFamily="34" charset="0"/>
                        </a:rPr>
                        <a:t>100.00%</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140474103"/>
                  </a:ext>
                </a:extLst>
              </a:tr>
            </a:tbl>
          </a:graphicData>
        </a:graphic>
      </p:graphicFrame>
    </p:spTree>
    <p:extLst>
      <p:ext uri="{BB962C8B-B14F-4D97-AF65-F5344CB8AC3E}">
        <p14:creationId xmlns:p14="http://schemas.microsoft.com/office/powerpoint/2010/main" val="2149269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13606"/>
            <a:ext cx="12191999" cy="904560"/>
          </a:xfrm>
          <a:solidFill>
            <a:schemeClr val="accent6">
              <a:lumMod val="50000"/>
            </a:schemeClr>
          </a:solidFill>
        </p:spPr>
        <p:txBody>
          <a:bodyPr vert="horz" lIns="91440" tIns="45720" rIns="91440" bIns="45720" rtlCol="0" anchor="ctr">
            <a:norm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b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b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CO" sz="25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9"/>
          <p:cNvSpPr/>
          <p:nvPr/>
        </p:nvSpPr>
        <p:spPr>
          <a:xfrm>
            <a:off x="2273642" y="1365516"/>
            <a:ext cx="7359707" cy="1138773"/>
          </a:xfrm>
          <a:prstGeom prst="rect">
            <a:avLst/>
          </a:prstGeom>
          <a:solidFill>
            <a:schemeClr val="accent6">
              <a:lumMod val="50000"/>
            </a:schemeClr>
          </a:solidFill>
        </p:spPr>
        <p:txBody>
          <a:bodyPr wrap="none" lIns="91440" tIns="45720" rIns="91440" bIns="45720">
            <a:spAutoFit/>
          </a:bodyPr>
          <a:lstStyle/>
          <a:p>
            <a:pPr algn="ctr"/>
            <a:r>
              <a:rPr lang="es-ES" sz="3400" dirty="0">
                <a:ln w="0"/>
                <a:solidFill>
                  <a:schemeClr val="bg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REPARTO DE ACCIONES </a:t>
            </a:r>
          </a:p>
          <a:p>
            <a:pPr algn="ctr"/>
            <a:r>
              <a:rPr lang="es-ES" sz="3400" dirty="0">
                <a:ln w="0"/>
                <a:solidFill>
                  <a:schemeClr val="bg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CONSTITUCIONALES DE TUTELA</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6"/>
            <a:ext cx="2508738" cy="904560"/>
          </a:xfrm>
          <a:prstGeom prst="rect">
            <a:avLst/>
          </a:prstGeom>
          <a:solidFill>
            <a:schemeClr val="bg2"/>
          </a:solidFill>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1" y="-6580"/>
            <a:ext cx="1746736" cy="897534"/>
          </a:xfrm>
          <a:prstGeom prst="rect">
            <a:avLst/>
          </a:prstGeom>
          <a:solidFill>
            <a:schemeClr val="bg2"/>
          </a:solidFill>
        </p:spPr>
      </p:pic>
      <p:pic>
        <p:nvPicPr>
          <p:cNvPr id="2" name="Imagen 1"/>
          <p:cNvPicPr>
            <a:picLocks noChangeAspect="1"/>
          </p:cNvPicPr>
          <p:nvPr/>
        </p:nvPicPr>
        <p:blipFill>
          <a:blip r:embed="rId4"/>
          <a:stretch>
            <a:fillRect/>
          </a:stretch>
        </p:blipFill>
        <p:spPr>
          <a:xfrm>
            <a:off x="4053840" y="2978851"/>
            <a:ext cx="4118610" cy="2318189"/>
          </a:xfrm>
          <a:prstGeom prst="rect">
            <a:avLst/>
          </a:prstGeom>
        </p:spPr>
      </p:pic>
    </p:spTree>
    <p:extLst>
      <p:ext uri="{BB962C8B-B14F-4D97-AF65-F5344CB8AC3E}">
        <p14:creationId xmlns:p14="http://schemas.microsoft.com/office/powerpoint/2010/main" val="3155193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0"/>
            <a:ext cx="12192000" cy="902677"/>
          </a:xfrm>
          <a:solidFill>
            <a:schemeClr val="accent6">
              <a:lumMod val="50000"/>
            </a:schemeClr>
          </a:solidFill>
        </p:spPr>
        <p:txBody>
          <a:bodyPr vert="horz" lIns="91440" tIns="45720" rIns="91440" bIns="45720" rtlCol="0" anchor="ctr">
            <a:normAutofit/>
          </a:bodyPr>
          <a:lstStyle/>
          <a:p>
            <a:pPr algn="ctr"/>
            <a:r>
              <a:rPr lang="es-CO" sz="2300" b="1" dirty="0">
                <a:solidFill>
                  <a:schemeClr val="bg1"/>
                </a:solidFill>
                <a:latin typeface="Arial" panose="020B0604020202020204" pitchFamily="34" charset="0"/>
                <a:cs typeface="Arial" panose="020B0604020202020204" pitchFamily="34" charset="0"/>
              </a:rPr>
              <a:t>Reparto de Acciones Constitucionales Tutelas</a:t>
            </a:r>
            <a:br>
              <a:rPr lang="es-CO" sz="2300" b="1" dirty="0">
                <a:solidFill>
                  <a:schemeClr val="bg1"/>
                </a:solidFill>
                <a:latin typeface="Arial" panose="020B0604020202020204" pitchFamily="34" charset="0"/>
                <a:cs typeface="Arial" panose="020B0604020202020204" pitchFamily="34" charset="0"/>
              </a:rPr>
            </a:br>
            <a:r>
              <a:rPr lang="es-CO" sz="2300" b="1" dirty="0">
                <a:solidFill>
                  <a:schemeClr val="bg1"/>
                </a:solidFill>
                <a:latin typeface="Arial" panose="020B0604020202020204" pitchFamily="34" charset="0"/>
                <a:cs typeface="Arial" panose="020B0604020202020204" pitchFamily="34" charset="0"/>
              </a:rPr>
              <a:t>Años 2016 - 2020</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6"/>
            <a:ext cx="2508738" cy="815197"/>
          </a:xfrm>
          <a:prstGeom prst="rect">
            <a:avLst/>
          </a:prstGeom>
          <a:solidFill>
            <a:schemeClr val="bg2"/>
          </a:solidFill>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1" y="-6580"/>
            <a:ext cx="1746736" cy="812997"/>
          </a:xfrm>
          <a:prstGeom prst="rect">
            <a:avLst/>
          </a:prstGeom>
          <a:solidFill>
            <a:schemeClr val="bg2"/>
          </a:solidFill>
        </p:spPr>
      </p:pic>
      <p:graphicFrame>
        <p:nvGraphicFramePr>
          <p:cNvPr id="3" name="Tabla 2">
            <a:extLst>
              <a:ext uri="{FF2B5EF4-FFF2-40B4-BE49-F238E27FC236}">
                <a16:creationId xmlns:a16="http://schemas.microsoft.com/office/drawing/2014/main" id="{0C08508F-6C8D-4EE7-BC6C-4A1524741C3B}"/>
              </a:ext>
            </a:extLst>
          </p:cNvPr>
          <p:cNvGraphicFramePr>
            <a:graphicFrameLocks noGrp="1"/>
          </p:cNvGraphicFramePr>
          <p:nvPr>
            <p:extLst>
              <p:ext uri="{D42A27DB-BD31-4B8C-83A1-F6EECF244321}">
                <p14:modId xmlns:p14="http://schemas.microsoft.com/office/powerpoint/2010/main" val="2482963905"/>
              </p:ext>
            </p:extLst>
          </p:nvPr>
        </p:nvGraphicFramePr>
        <p:xfrm>
          <a:off x="869601" y="901713"/>
          <a:ext cx="10452798" cy="4343400"/>
        </p:xfrm>
        <a:graphic>
          <a:graphicData uri="http://schemas.openxmlformats.org/drawingml/2006/table">
            <a:tbl>
              <a:tblPr/>
              <a:tblGrid>
                <a:gridCol w="2888964">
                  <a:extLst>
                    <a:ext uri="{9D8B030D-6E8A-4147-A177-3AD203B41FA5}">
                      <a16:colId xmlns:a16="http://schemas.microsoft.com/office/drawing/2014/main" val="3394887861"/>
                    </a:ext>
                  </a:extLst>
                </a:gridCol>
                <a:gridCol w="840426">
                  <a:extLst>
                    <a:ext uri="{9D8B030D-6E8A-4147-A177-3AD203B41FA5}">
                      <a16:colId xmlns:a16="http://schemas.microsoft.com/office/drawing/2014/main" val="2538341365"/>
                    </a:ext>
                  </a:extLst>
                </a:gridCol>
                <a:gridCol w="840426">
                  <a:extLst>
                    <a:ext uri="{9D8B030D-6E8A-4147-A177-3AD203B41FA5}">
                      <a16:colId xmlns:a16="http://schemas.microsoft.com/office/drawing/2014/main" val="2443951967"/>
                    </a:ext>
                  </a:extLst>
                </a:gridCol>
                <a:gridCol w="840426">
                  <a:extLst>
                    <a:ext uri="{9D8B030D-6E8A-4147-A177-3AD203B41FA5}">
                      <a16:colId xmlns:a16="http://schemas.microsoft.com/office/drawing/2014/main" val="2214851203"/>
                    </a:ext>
                  </a:extLst>
                </a:gridCol>
                <a:gridCol w="840426">
                  <a:extLst>
                    <a:ext uri="{9D8B030D-6E8A-4147-A177-3AD203B41FA5}">
                      <a16:colId xmlns:a16="http://schemas.microsoft.com/office/drawing/2014/main" val="572016692"/>
                    </a:ext>
                  </a:extLst>
                </a:gridCol>
                <a:gridCol w="840426">
                  <a:extLst>
                    <a:ext uri="{9D8B030D-6E8A-4147-A177-3AD203B41FA5}">
                      <a16:colId xmlns:a16="http://schemas.microsoft.com/office/drawing/2014/main" val="1370944819"/>
                    </a:ext>
                  </a:extLst>
                </a:gridCol>
                <a:gridCol w="840426">
                  <a:extLst>
                    <a:ext uri="{9D8B030D-6E8A-4147-A177-3AD203B41FA5}">
                      <a16:colId xmlns:a16="http://schemas.microsoft.com/office/drawing/2014/main" val="717388176"/>
                    </a:ext>
                  </a:extLst>
                </a:gridCol>
                <a:gridCol w="840426">
                  <a:extLst>
                    <a:ext uri="{9D8B030D-6E8A-4147-A177-3AD203B41FA5}">
                      <a16:colId xmlns:a16="http://schemas.microsoft.com/office/drawing/2014/main" val="1488872381"/>
                    </a:ext>
                  </a:extLst>
                </a:gridCol>
                <a:gridCol w="840426">
                  <a:extLst>
                    <a:ext uri="{9D8B030D-6E8A-4147-A177-3AD203B41FA5}">
                      <a16:colId xmlns:a16="http://schemas.microsoft.com/office/drawing/2014/main" val="1668391891"/>
                    </a:ext>
                  </a:extLst>
                </a:gridCol>
                <a:gridCol w="840426">
                  <a:extLst>
                    <a:ext uri="{9D8B030D-6E8A-4147-A177-3AD203B41FA5}">
                      <a16:colId xmlns:a16="http://schemas.microsoft.com/office/drawing/2014/main" val="4201131145"/>
                    </a:ext>
                  </a:extLst>
                </a:gridCol>
              </a:tblGrid>
              <a:tr h="228600">
                <a:tc>
                  <a:txBody>
                    <a:bodyPr/>
                    <a:lstStyle/>
                    <a:p>
                      <a:pPr algn="l" fontAlgn="b"/>
                      <a:r>
                        <a:rPr lang="es-CO" sz="1400" b="1" i="0" u="none" strike="noStrike">
                          <a:solidFill>
                            <a:srgbClr val="000000"/>
                          </a:solidFill>
                          <a:effectLst/>
                          <a:latin typeface="Arial" panose="020B0604020202020204" pitchFamily="34" charset="0"/>
                        </a:rPr>
                        <a:t>Tutelas 1a Instancia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MS Sans Serif"/>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MS Sans Serif"/>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357333"/>
                  </a:ext>
                </a:extLst>
              </a:tr>
              <a:tr h="228600">
                <a:tc>
                  <a:txBody>
                    <a:bodyPr/>
                    <a:lstStyle/>
                    <a:p>
                      <a:pPr algn="ctr" fontAlgn="ctr"/>
                      <a:r>
                        <a:rPr lang="es-CO" sz="1400" b="1" i="0" u="none" strike="noStrike" dirty="0">
                          <a:solidFill>
                            <a:srgbClr val="FFFFFF"/>
                          </a:solidFill>
                          <a:effectLst/>
                          <a:latin typeface="Arial" panose="020B0604020202020204" pitchFamily="34" charset="0"/>
                        </a:rPr>
                        <a:t>Despachos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dirty="0">
                          <a:solidFill>
                            <a:srgbClr val="FFFFFF"/>
                          </a:solidFill>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a:solidFill>
                            <a:srgbClr val="FFFFFF"/>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a:solidFill>
                            <a:srgbClr val="FFFFFF"/>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dirty="0">
                          <a:solidFill>
                            <a:srgbClr val="FFFFFF"/>
                          </a:solidFill>
                          <a:effectLst/>
                          <a:latin typeface="Arial" panose="020B060402020202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060724188"/>
                  </a:ext>
                </a:extLst>
              </a:tr>
              <a:tr h="228600">
                <a:tc>
                  <a:txBody>
                    <a:bodyPr/>
                    <a:lstStyle/>
                    <a:p>
                      <a:pPr algn="l" fontAlgn="b"/>
                      <a:r>
                        <a:rPr lang="es-CO" sz="1400" b="0" i="0" u="none" strike="noStrike" dirty="0">
                          <a:solidFill>
                            <a:srgbClr val="000000"/>
                          </a:solidFill>
                          <a:effectLst/>
                          <a:latin typeface="Arial" panose="020B0604020202020204" pitchFamily="34" charset="0"/>
                        </a:rPr>
                        <a:t>Juzgados Penales Municipales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panose="020B0604020202020204" pitchFamily="34" charset="0"/>
                        </a:rPr>
                        <a:t>2983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3262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1,618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110974"/>
                  </a:ext>
                </a:extLst>
              </a:tr>
              <a:tr h="228600">
                <a:tc>
                  <a:txBody>
                    <a:bodyPr/>
                    <a:lstStyle/>
                    <a:p>
                      <a:pPr algn="l" fontAlgn="b"/>
                      <a:r>
                        <a:rPr lang="es-CO" sz="1400" b="0" i="0" u="none" strike="noStrike">
                          <a:solidFill>
                            <a:srgbClr val="000000"/>
                          </a:solidFill>
                          <a:effectLst/>
                          <a:latin typeface="Arial" panose="020B0604020202020204" pitchFamily="34" charset="0"/>
                        </a:rPr>
                        <a:t>Juzgados Penales del Circuito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758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panose="020B0604020202020204" pitchFamily="34" charset="0"/>
                        </a:rPr>
                        <a:t>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942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916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1,103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105252"/>
                  </a:ext>
                </a:extLst>
              </a:tr>
              <a:tr h="228600">
                <a:tc>
                  <a:txBody>
                    <a:bodyPr/>
                    <a:lstStyle/>
                    <a:p>
                      <a:pPr algn="l" fontAlgn="b"/>
                      <a:r>
                        <a:rPr lang="es-CO" sz="1400" b="0" i="0" u="none" strike="noStrike">
                          <a:solidFill>
                            <a:srgbClr val="000000"/>
                          </a:solidFill>
                          <a:effectLst/>
                          <a:latin typeface="Arial" panose="020B0604020202020204" pitchFamily="34" charset="0"/>
                        </a:rPr>
                        <a:t>Despachos Sala Penal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810497"/>
                  </a:ext>
                </a:extLst>
              </a:tr>
              <a:tr h="228600">
                <a:tc>
                  <a:txBody>
                    <a:bodyPr/>
                    <a:lstStyle/>
                    <a:p>
                      <a:pPr algn="l" fontAlgn="b"/>
                      <a:r>
                        <a:rPr lang="es-CO" sz="1400" b="1" i="0" u="none" strike="noStrike">
                          <a:solidFill>
                            <a:srgbClr val="000000"/>
                          </a:solidFill>
                          <a:effectLst/>
                          <a:latin typeface="Arial" panose="020B0604020202020204" pitchFamily="34" charset="0"/>
                        </a:rPr>
                        <a:t>Total 1a Instancia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3881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4330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CO" sz="14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3500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CO" sz="1400" b="1" i="0" u="none" strike="noStrike">
                          <a:solidFill>
                            <a:srgbClr val="000000"/>
                          </a:solidFill>
                          <a:effectLst/>
                          <a:latin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3,585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3,016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0" i="0" u="none" strike="noStrike" dirty="0">
                          <a:solidFill>
                            <a:srgbClr val="000000"/>
                          </a:solidFill>
                          <a:effectLst/>
                          <a:latin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86035994"/>
                  </a:ext>
                </a:extLst>
              </a:tr>
              <a:tr h="228600">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dirty="0">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40507509"/>
                  </a:ext>
                </a:extLst>
              </a:tr>
              <a:tr h="228600">
                <a:tc>
                  <a:txBody>
                    <a:bodyPr/>
                    <a:lstStyle/>
                    <a:p>
                      <a:pPr algn="l" fontAlgn="b"/>
                      <a:r>
                        <a:rPr lang="es-CO" sz="1400" b="1" i="0" u="none" strike="noStrike">
                          <a:solidFill>
                            <a:srgbClr val="000000"/>
                          </a:solidFill>
                          <a:effectLst/>
                          <a:latin typeface="Arial" panose="020B0604020202020204" pitchFamily="34" charset="0"/>
                        </a:rPr>
                        <a:t>Tutelas 2a Instancia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946603"/>
                  </a:ext>
                </a:extLst>
              </a:tr>
              <a:tr h="228600">
                <a:tc>
                  <a:txBody>
                    <a:bodyPr/>
                    <a:lstStyle/>
                    <a:p>
                      <a:pPr algn="ctr" fontAlgn="ctr"/>
                      <a:r>
                        <a:rPr lang="es-CO" sz="1400" b="1" i="0" u="none" strike="noStrike" dirty="0">
                          <a:solidFill>
                            <a:srgbClr val="FFFFFF"/>
                          </a:solidFill>
                          <a:effectLst/>
                          <a:latin typeface="Arial" panose="020B0604020202020204" pitchFamily="34" charset="0"/>
                        </a:rPr>
                        <a:t>Despachos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dirty="0">
                          <a:solidFill>
                            <a:srgbClr val="FFFFFF"/>
                          </a:solidFill>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a:solidFill>
                            <a:srgbClr val="FFFFFF"/>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a:solidFill>
                            <a:srgbClr val="FFFFFF"/>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dirty="0">
                          <a:solidFill>
                            <a:srgbClr val="FFFFFF"/>
                          </a:solidFill>
                          <a:effectLst/>
                          <a:latin typeface="Arial" panose="020B060402020202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083646815"/>
                  </a:ext>
                </a:extLst>
              </a:tr>
              <a:tr h="228600">
                <a:tc>
                  <a:txBody>
                    <a:bodyPr/>
                    <a:lstStyle/>
                    <a:p>
                      <a:pPr algn="l" fontAlgn="b"/>
                      <a:r>
                        <a:rPr lang="es-CO" sz="1400" b="0" i="0" u="none" strike="noStrike">
                          <a:solidFill>
                            <a:srgbClr val="000000"/>
                          </a:solidFill>
                          <a:effectLst/>
                          <a:latin typeface="Arial" panose="020B0604020202020204" pitchFamily="34" charset="0"/>
                        </a:rPr>
                        <a:t>Juzgados Penales del Circuito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636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400116"/>
                  </a:ext>
                </a:extLst>
              </a:tr>
              <a:tr h="228600">
                <a:tc>
                  <a:txBody>
                    <a:bodyPr/>
                    <a:lstStyle/>
                    <a:p>
                      <a:pPr algn="l" fontAlgn="b"/>
                      <a:r>
                        <a:rPr lang="es-CO" sz="1400" b="0" i="0" u="none" strike="noStrike">
                          <a:solidFill>
                            <a:srgbClr val="000000"/>
                          </a:solidFill>
                          <a:effectLst/>
                          <a:latin typeface="Arial" panose="020B0604020202020204" pitchFamily="34" charset="0"/>
                        </a:rPr>
                        <a:t>Despachos Sala Penal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604244"/>
                  </a:ext>
                </a:extLst>
              </a:tr>
              <a:tr h="228600">
                <a:tc>
                  <a:txBody>
                    <a:bodyPr/>
                    <a:lstStyle/>
                    <a:p>
                      <a:pPr algn="l" fontAlgn="b"/>
                      <a:r>
                        <a:rPr lang="es-CO" sz="1400" b="1" i="0" u="none" strike="noStrike">
                          <a:solidFill>
                            <a:srgbClr val="000000"/>
                          </a:solidFill>
                          <a:effectLst/>
                          <a:latin typeface="Arial" panose="020B0604020202020204" pitchFamily="34" charset="0"/>
                        </a:rPr>
                        <a:t>Total 2a Instancia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1182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1397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CO" sz="1400" b="1"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1275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CO" sz="1400" b="1"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1,331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1,073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Arial"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67664549"/>
                  </a:ext>
                </a:extLst>
              </a:tr>
              <a:tr h="228600">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O" sz="1400" b="0" i="0" u="none" strike="noStrike" dirty="0">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87332997"/>
                  </a:ext>
                </a:extLst>
              </a:tr>
              <a:tr h="228600">
                <a:tc>
                  <a:txBody>
                    <a:bodyPr/>
                    <a:lstStyle/>
                    <a:p>
                      <a:pPr algn="l" fontAlgn="b"/>
                      <a:r>
                        <a:rPr lang="es-CO" sz="1400" b="1" i="0" u="none" strike="noStrike">
                          <a:solidFill>
                            <a:srgbClr val="000000"/>
                          </a:solidFill>
                          <a:effectLst/>
                          <a:latin typeface="Arial" panose="020B0604020202020204" pitchFamily="34" charset="0"/>
                        </a:rPr>
                        <a:t>Incidentes de Desacato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584057"/>
                  </a:ext>
                </a:extLst>
              </a:tr>
              <a:tr h="228600">
                <a:tc>
                  <a:txBody>
                    <a:bodyPr/>
                    <a:lstStyle/>
                    <a:p>
                      <a:pPr algn="ctr" fontAlgn="ctr"/>
                      <a:r>
                        <a:rPr lang="es-CO" sz="1400" b="1" i="0" u="none" strike="noStrike" dirty="0">
                          <a:solidFill>
                            <a:srgbClr val="FFFFFF"/>
                          </a:solidFill>
                          <a:effectLst/>
                          <a:latin typeface="Arial" panose="020B0604020202020204" pitchFamily="34" charset="0"/>
                        </a:rPr>
                        <a:t>Despachos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dirty="0">
                          <a:solidFill>
                            <a:srgbClr val="FFFFFF"/>
                          </a:solidFill>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dirty="0">
                          <a:solidFill>
                            <a:srgbClr val="FFFFFF"/>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dirty="0">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dirty="0">
                          <a:solidFill>
                            <a:srgbClr val="FFFFFF"/>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400" b="1" i="0" u="none" strike="noStrike" dirty="0">
                          <a:solidFill>
                            <a:srgbClr val="FFFFFF"/>
                          </a:solidFill>
                          <a:effectLst/>
                          <a:latin typeface="Arial" panose="020B060402020202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3961135850"/>
                  </a:ext>
                </a:extLst>
              </a:tr>
              <a:tr h="228600">
                <a:tc>
                  <a:txBody>
                    <a:bodyPr/>
                    <a:lstStyle/>
                    <a:p>
                      <a:pPr algn="l" fontAlgn="b"/>
                      <a:r>
                        <a:rPr lang="es-CO" sz="1400" b="0" i="0" u="none" strike="noStrike">
                          <a:solidFill>
                            <a:srgbClr val="000000"/>
                          </a:solidFill>
                          <a:effectLst/>
                          <a:latin typeface="Arial" panose="020B0604020202020204" pitchFamily="34" charset="0"/>
                        </a:rPr>
                        <a:t>Juzgados Penales Municipales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1209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1130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1027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638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824601"/>
                  </a:ext>
                </a:extLst>
              </a:tr>
              <a:tr h="228600">
                <a:tc>
                  <a:txBody>
                    <a:bodyPr/>
                    <a:lstStyle/>
                    <a:p>
                      <a:pPr algn="l" fontAlgn="b"/>
                      <a:r>
                        <a:rPr lang="es-CO" sz="1400" b="0" i="0" u="none" strike="noStrike">
                          <a:solidFill>
                            <a:srgbClr val="000000"/>
                          </a:solidFill>
                          <a:effectLst/>
                          <a:latin typeface="Arial" panose="020B0604020202020204" pitchFamily="34" charset="0"/>
                        </a:rPr>
                        <a:t>Juzgados Penales del  Circuito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395613"/>
                  </a:ext>
                </a:extLst>
              </a:tr>
              <a:tr h="228600">
                <a:tc>
                  <a:txBody>
                    <a:bodyPr/>
                    <a:lstStyle/>
                    <a:p>
                      <a:pPr algn="l" fontAlgn="b"/>
                      <a:r>
                        <a:rPr lang="es-CO" sz="1400" b="0" i="0" u="none" strike="noStrike">
                          <a:solidFill>
                            <a:srgbClr val="000000"/>
                          </a:solidFill>
                          <a:effectLst/>
                          <a:latin typeface="Arial" panose="020B0604020202020204" pitchFamily="34" charset="0"/>
                        </a:rPr>
                        <a:t>Despachos Sala Penal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071004"/>
                  </a:ext>
                </a:extLst>
              </a:tr>
              <a:tr h="228600">
                <a:tc>
                  <a:txBody>
                    <a:bodyPr/>
                    <a:lstStyle/>
                    <a:p>
                      <a:pPr algn="l" fontAlgn="b"/>
                      <a:r>
                        <a:rPr lang="es-CO" sz="1400" b="1" i="0" u="none" strike="noStrike">
                          <a:solidFill>
                            <a:srgbClr val="000000"/>
                          </a:solidFill>
                          <a:effectLst/>
                          <a:latin typeface="Arial" panose="020B0604020202020204" pitchFamily="34" charset="0"/>
                        </a:rPr>
                        <a:t>Total Incidentes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1361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1692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CO" sz="1400" b="1" i="0" u="none" strike="noStrike">
                          <a:solidFill>
                            <a:srgbClr val="000000"/>
                          </a:solidFill>
                          <a:effectLst/>
                          <a:latin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1584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CO" sz="1400" b="1"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1563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a:solidFill>
                            <a:srgbClr val="000000"/>
                          </a:solidFill>
                          <a:effectLst/>
                          <a:latin typeface="Arial" panose="020B0604020202020204" pitchFamily="34" charset="0"/>
                        </a:rPr>
                        <a:t>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44836511"/>
                  </a:ext>
                </a:extLst>
              </a:tr>
            </a:tbl>
          </a:graphicData>
        </a:graphic>
      </p:graphicFrame>
      <p:sp>
        <p:nvSpPr>
          <p:cNvPr id="2" name="CuadroTexto 1">
            <a:extLst>
              <a:ext uri="{FF2B5EF4-FFF2-40B4-BE49-F238E27FC236}">
                <a16:creationId xmlns:a16="http://schemas.microsoft.com/office/drawing/2014/main" id="{A4F71CA5-1280-4941-8777-2A292CA3769C}"/>
              </a:ext>
            </a:extLst>
          </p:cNvPr>
          <p:cNvSpPr txBox="1"/>
          <p:nvPr/>
        </p:nvSpPr>
        <p:spPr>
          <a:xfrm>
            <a:off x="869601" y="5356122"/>
            <a:ext cx="10452798" cy="1354217"/>
          </a:xfrm>
          <a:prstGeom prst="rect">
            <a:avLst/>
          </a:prstGeom>
          <a:solidFill>
            <a:schemeClr val="accent6">
              <a:lumMod val="60000"/>
              <a:lumOff val="40000"/>
            </a:schemeClr>
          </a:solidFill>
        </p:spPr>
        <p:txBody>
          <a:bodyPr wrap="square" rtlCol="0">
            <a:spAutoFit/>
          </a:bodyPr>
          <a:lstStyle/>
          <a:p>
            <a:pPr algn="just"/>
            <a:r>
              <a:rPr lang="es-CO" sz="16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El número de tutelas en primera instancia se redujeron para los despachos judiciales categoría municipal y se incrementaron para los despachos categoría circuito Sala Penal.  Las tutelas en segunda instancia presentan una variación negativa para los despachos judiciales categoría circuito y para los despachos de la Sala Penal se presenta un pequeño incremento. Los incidentes de desacato se redujeron para las tres categorías.</a:t>
            </a:r>
          </a:p>
          <a:p>
            <a:endParaRPr lang="es-CO" dirty="0"/>
          </a:p>
        </p:txBody>
      </p:sp>
    </p:spTree>
    <p:extLst>
      <p:ext uri="{BB962C8B-B14F-4D97-AF65-F5344CB8AC3E}">
        <p14:creationId xmlns:p14="http://schemas.microsoft.com/office/powerpoint/2010/main" val="3902397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0"/>
            <a:ext cx="12192000" cy="902677"/>
          </a:xfrm>
          <a:solidFill>
            <a:schemeClr val="accent6">
              <a:lumMod val="50000"/>
            </a:schemeClr>
          </a:solidFill>
        </p:spPr>
        <p:txBody>
          <a:bodyPr vert="horz" lIns="91440" tIns="45720" rIns="91440" bIns="45720" rtlCol="0" anchor="ctr">
            <a:normAutofit/>
          </a:bodyPr>
          <a:lstStyle/>
          <a:p>
            <a:pPr algn="ctr"/>
            <a:r>
              <a:rPr lang="es-CO" sz="2300" b="1" dirty="0">
                <a:solidFill>
                  <a:schemeClr val="bg1"/>
                </a:solidFill>
                <a:latin typeface="Arial" panose="020B0604020202020204" pitchFamily="34" charset="0"/>
                <a:cs typeface="Arial" panose="020B0604020202020204" pitchFamily="34" charset="0"/>
              </a:rPr>
              <a:t>Reparto de Acciones Constitucionales Tutelas </a:t>
            </a:r>
            <a:br>
              <a:rPr lang="es-CO" sz="2300" b="1" dirty="0">
                <a:solidFill>
                  <a:schemeClr val="bg1"/>
                </a:solidFill>
                <a:latin typeface="Arial" panose="020B0604020202020204" pitchFamily="34" charset="0"/>
                <a:cs typeface="Arial" panose="020B0604020202020204" pitchFamily="34" charset="0"/>
              </a:rPr>
            </a:br>
            <a:r>
              <a:rPr lang="es-CO" sz="2300" b="1" dirty="0">
                <a:solidFill>
                  <a:schemeClr val="bg1"/>
                </a:solidFill>
                <a:latin typeface="Arial" panose="020B0604020202020204" pitchFamily="34" charset="0"/>
                <a:cs typeface="Arial" panose="020B0604020202020204" pitchFamily="34" charset="0"/>
              </a:rPr>
              <a:t>Juzgados Penales Municipales</a:t>
            </a:r>
          </a:p>
        </p:txBody>
      </p:sp>
      <p:pic>
        <p:nvPicPr>
          <p:cNvPr id="12"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15"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2"/>
            <a:ext cx="2623893" cy="848763"/>
          </a:xfrm>
          <a:prstGeom prst="rect">
            <a:avLst/>
          </a:prstGeom>
          <a:solidFill>
            <a:schemeClr val="bg2"/>
          </a:solidFill>
        </p:spPr>
      </p:pic>
      <p:graphicFrame>
        <p:nvGraphicFramePr>
          <p:cNvPr id="2" name="Tabla 1">
            <a:extLst>
              <a:ext uri="{FF2B5EF4-FFF2-40B4-BE49-F238E27FC236}">
                <a16:creationId xmlns:a16="http://schemas.microsoft.com/office/drawing/2014/main" id="{A6F9FAA0-C15E-4E3B-882F-82683FC403C7}"/>
              </a:ext>
            </a:extLst>
          </p:cNvPr>
          <p:cNvGraphicFramePr>
            <a:graphicFrameLocks noGrp="1"/>
          </p:cNvGraphicFramePr>
          <p:nvPr>
            <p:extLst/>
          </p:nvPr>
        </p:nvGraphicFramePr>
        <p:xfrm>
          <a:off x="179109" y="1105286"/>
          <a:ext cx="11774080" cy="3245734"/>
        </p:xfrm>
        <a:graphic>
          <a:graphicData uri="http://schemas.openxmlformats.org/drawingml/2006/table">
            <a:tbl>
              <a:tblPr/>
              <a:tblGrid>
                <a:gridCol w="1276338">
                  <a:extLst>
                    <a:ext uri="{9D8B030D-6E8A-4147-A177-3AD203B41FA5}">
                      <a16:colId xmlns:a16="http://schemas.microsoft.com/office/drawing/2014/main" val="1229445645"/>
                    </a:ext>
                  </a:extLst>
                </a:gridCol>
                <a:gridCol w="552644">
                  <a:extLst>
                    <a:ext uri="{9D8B030D-6E8A-4147-A177-3AD203B41FA5}">
                      <a16:colId xmlns:a16="http://schemas.microsoft.com/office/drawing/2014/main" val="2673157815"/>
                    </a:ext>
                  </a:extLst>
                </a:gridCol>
                <a:gridCol w="689721">
                  <a:extLst>
                    <a:ext uri="{9D8B030D-6E8A-4147-A177-3AD203B41FA5}">
                      <a16:colId xmlns:a16="http://schemas.microsoft.com/office/drawing/2014/main" val="1878004441"/>
                    </a:ext>
                  </a:extLst>
                </a:gridCol>
                <a:gridCol w="515188">
                  <a:extLst>
                    <a:ext uri="{9D8B030D-6E8A-4147-A177-3AD203B41FA5}">
                      <a16:colId xmlns:a16="http://schemas.microsoft.com/office/drawing/2014/main" val="2725509292"/>
                    </a:ext>
                  </a:extLst>
                </a:gridCol>
                <a:gridCol w="778324">
                  <a:extLst>
                    <a:ext uri="{9D8B030D-6E8A-4147-A177-3AD203B41FA5}">
                      <a16:colId xmlns:a16="http://schemas.microsoft.com/office/drawing/2014/main" val="1560285283"/>
                    </a:ext>
                  </a:extLst>
                </a:gridCol>
                <a:gridCol w="661078">
                  <a:extLst>
                    <a:ext uri="{9D8B030D-6E8A-4147-A177-3AD203B41FA5}">
                      <a16:colId xmlns:a16="http://schemas.microsoft.com/office/drawing/2014/main" val="3886502192"/>
                    </a:ext>
                  </a:extLst>
                </a:gridCol>
                <a:gridCol w="661078">
                  <a:extLst>
                    <a:ext uri="{9D8B030D-6E8A-4147-A177-3AD203B41FA5}">
                      <a16:colId xmlns:a16="http://schemas.microsoft.com/office/drawing/2014/main" val="2981860538"/>
                    </a:ext>
                  </a:extLst>
                </a:gridCol>
                <a:gridCol w="661078">
                  <a:extLst>
                    <a:ext uri="{9D8B030D-6E8A-4147-A177-3AD203B41FA5}">
                      <a16:colId xmlns:a16="http://schemas.microsoft.com/office/drawing/2014/main" val="2189506483"/>
                    </a:ext>
                  </a:extLst>
                </a:gridCol>
                <a:gridCol w="851137">
                  <a:extLst>
                    <a:ext uri="{9D8B030D-6E8A-4147-A177-3AD203B41FA5}">
                      <a16:colId xmlns:a16="http://schemas.microsoft.com/office/drawing/2014/main" val="2666480949"/>
                    </a:ext>
                  </a:extLst>
                </a:gridCol>
                <a:gridCol w="661078">
                  <a:extLst>
                    <a:ext uri="{9D8B030D-6E8A-4147-A177-3AD203B41FA5}">
                      <a16:colId xmlns:a16="http://schemas.microsoft.com/office/drawing/2014/main" val="425624977"/>
                    </a:ext>
                  </a:extLst>
                </a:gridCol>
                <a:gridCol w="661078">
                  <a:extLst>
                    <a:ext uri="{9D8B030D-6E8A-4147-A177-3AD203B41FA5}">
                      <a16:colId xmlns:a16="http://schemas.microsoft.com/office/drawing/2014/main" val="1388230262"/>
                    </a:ext>
                  </a:extLst>
                </a:gridCol>
                <a:gridCol w="499949">
                  <a:extLst>
                    <a:ext uri="{9D8B030D-6E8A-4147-A177-3AD203B41FA5}">
                      <a16:colId xmlns:a16="http://schemas.microsoft.com/office/drawing/2014/main" val="1823497282"/>
                    </a:ext>
                  </a:extLst>
                </a:gridCol>
                <a:gridCol w="661078">
                  <a:extLst>
                    <a:ext uri="{9D8B030D-6E8A-4147-A177-3AD203B41FA5}">
                      <a16:colId xmlns:a16="http://schemas.microsoft.com/office/drawing/2014/main" val="552164163"/>
                    </a:ext>
                  </a:extLst>
                </a:gridCol>
                <a:gridCol w="516777">
                  <a:extLst>
                    <a:ext uri="{9D8B030D-6E8A-4147-A177-3AD203B41FA5}">
                      <a16:colId xmlns:a16="http://schemas.microsoft.com/office/drawing/2014/main" val="515283346"/>
                    </a:ext>
                  </a:extLst>
                </a:gridCol>
                <a:gridCol w="805379">
                  <a:extLst>
                    <a:ext uri="{9D8B030D-6E8A-4147-A177-3AD203B41FA5}">
                      <a16:colId xmlns:a16="http://schemas.microsoft.com/office/drawing/2014/main" val="3296840905"/>
                    </a:ext>
                  </a:extLst>
                </a:gridCol>
                <a:gridCol w="520756">
                  <a:extLst>
                    <a:ext uri="{9D8B030D-6E8A-4147-A177-3AD203B41FA5}">
                      <a16:colId xmlns:a16="http://schemas.microsoft.com/office/drawing/2014/main" val="2971327489"/>
                    </a:ext>
                  </a:extLst>
                </a:gridCol>
                <a:gridCol w="801399">
                  <a:extLst>
                    <a:ext uri="{9D8B030D-6E8A-4147-A177-3AD203B41FA5}">
                      <a16:colId xmlns:a16="http://schemas.microsoft.com/office/drawing/2014/main" val="2299329810"/>
                    </a:ext>
                  </a:extLst>
                </a:gridCol>
              </a:tblGrid>
              <a:tr h="220936">
                <a:tc>
                  <a:txBody>
                    <a:bodyPr/>
                    <a:lstStyle/>
                    <a:p>
                      <a:pPr algn="l" rtl="0" fontAlgn="b"/>
                      <a:r>
                        <a:rPr lang="es-CO" sz="1100" b="0" i="0" u="none" strike="noStrike" dirty="0">
                          <a:solidFill>
                            <a:srgbClr val="000000"/>
                          </a:solidFill>
                          <a:effectLst/>
                          <a:latin typeface="Arial" panose="020B0604020202020204" pitchFamily="34" charset="0"/>
                        </a:rPr>
                        <a:t> </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gridSpan="8">
                  <a:txBody>
                    <a:bodyPr/>
                    <a:lstStyle/>
                    <a:p>
                      <a:pPr algn="ctr" rtl="0" fontAlgn="b"/>
                      <a:r>
                        <a:rPr lang="es-CO" sz="1100" b="1" i="0" u="none" strike="noStrike">
                          <a:solidFill>
                            <a:srgbClr val="FFFFFF"/>
                          </a:solidFill>
                          <a:effectLst/>
                          <a:latin typeface="Arial" panose="020B0604020202020204" pitchFamily="34" charset="0"/>
                        </a:rPr>
                        <a:t>Primera Instancia</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8">
                  <a:txBody>
                    <a:bodyPr/>
                    <a:lstStyle/>
                    <a:p>
                      <a:pPr algn="ctr" rtl="0" fontAlgn="b"/>
                      <a:r>
                        <a:rPr lang="es-CO" sz="1100" b="1" i="0" u="none" strike="noStrike">
                          <a:solidFill>
                            <a:srgbClr val="FFFFFF"/>
                          </a:solidFill>
                          <a:effectLst/>
                          <a:latin typeface="Arial" panose="020B0604020202020204" pitchFamily="34" charset="0"/>
                        </a:rPr>
                        <a:t>Incidentes Desacato</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80490234"/>
                  </a:ext>
                </a:extLst>
              </a:tr>
              <a:tr h="389456">
                <a:tc>
                  <a:txBody>
                    <a:bodyPr/>
                    <a:lstStyle/>
                    <a:p>
                      <a:pPr algn="ctr" rtl="0" fontAlgn="ctr"/>
                      <a:r>
                        <a:rPr lang="es-CO" sz="1100" b="1" i="0" u="none" strike="noStrike">
                          <a:solidFill>
                            <a:srgbClr val="FFFFFF"/>
                          </a:solidFill>
                          <a:effectLst/>
                          <a:latin typeface="Arial" panose="020B0604020202020204" pitchFamily="34" charset="0"/>
                        </a:rPr>
                        <a:t>Despacho</a:t>
                      </a:r>
                    </a:p>
                  </a:txBody>
                  <a:tcPr marL="7282" marR="7282" marT="7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a:solidFill>
                            <a:srgbClr val="FFFFFF"/>
                          </a:solidFill>
                          <a:effectLst/>
                          <a:latin typeface="Arial" panose="020B0604020202020204" pitchFamily="34" charset="0"/>
                        </a:rPr>
                        <a:t>2017</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Promedio Semanal</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2018</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Promedio Semanal</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2019</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a:solidFill>
                            <a:srgbClr val="FFFFFF"/>
                          </a:solidFill>
                          <a:effectLst/>
                          <a:latin typeface="Arial" panose="020B0604020202020204" pitchFamily="34" charset="0"/>
                        </a:rPr>
                        <a:t>Promedio Semanal</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2020</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Promedio Semanal</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2017</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a:solidFill>
                            <a:srgbClr val="FFFFFF"/>
                          </a:solidFill>
                          <a:effectLst/>
                          <a:latin typeface="Arial" panose="020B0604020202020204" pitchFamily="34" charset="0"/>
                        </a:rPr>
                        <a:t>Promedio Semanal</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a:solidFill>
                            <a:srgbClr val="FFFFFF"/>
                          </a:solidFill>
                          <a:effectLst/>
                          <a:latin typeface="Arial" panose="020B0604020202020204" pitchFamily="34" charset="0"/>
                        </a:rPr>
                        <a:t>2018</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Promedio Semanal</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2019</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Promedio Semanal</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2020</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rtl="0" fontAlgn="ctr"/>
                      <a:r>
                        <a:rPr lang="es-CO" sz="1100" b="1" i="0" u="none" strike="noStrike" dirty="0">
                          <a:solidFill>
                            <a:srgbClr val="FFFFFF"/>
                          </a:solidFill>
                          <a:effectLst/>
                          <a:latin typeface="Arial" panose="020B0604020202020204" pitchFamily="34" charset="0"/>
                        </a:rPr>
                        <a:t>Promedio Semanal</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372563313"/>
                  </a:ext>
                </a:extLst>
              </a:tr>
              <a:tr h="202859">
                <a:tc>
                  <a:txBody>
                    <a:bodyPr/>
                    <a:lstStyle/>
                    <a:p>
                      <a:pPr algn="l" rtl="0" fontAlgn="b"/>
                      <a:r>
                        <a:rPr lang="es-CO" sz="1100" b="0" i="0" u="none" strike="noStrike">
                          <a:solidFill>
                            <a:srgbClr val="000000"/>
                          </a:solidFill>
                          <a:effectLst/>
                          <a:latin typeface="Arial" panose="020B0604020202020204" pitchFamily="34" charset="0"/>
                        </a:rPr>
                        <a:t>Juzg. Garantías 1</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291</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218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230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133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Arial" panose="020B0604020202020204" pitchFamily="34" charset="0"/>
                        </a:rPr>
                        <a:t>104</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Arial" panose="020B0604020202020204" pitchFamily="34" charset="0"/>
                        </a:rPr>
                        <a:t>104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079392"/>
                  </a:ext>
                </a:extLst>
              </a:tr>
              <a:tr h="202859">
                <a:tc>
                  <a:txBody>
                    <a:bodyPr/>
                    <a:lstStyle/>
                    <a:p>
                      <a:pPr algn="l" rtl="0" fontAlgn="b"/>
                      <a:r>
                        <a:rPr lang="es-CO" sz="1100" b="0" i="0" u="none" strike="noStrike">
                          <a:solidFill>
                            <a:srgbClr val="000000"/>
                          </a:solidFill>
                          <a:effectLst/>
                          <a:latin typeface="Arial" panose="020B0604020202020204" pitchFamily="34" charset="0"/>
                        </a:rPr>
                        <a:t>Juzg. Garantías 2</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302</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210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214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135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109</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109</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87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505133"/>
                  </a:ext>
                </a:extLst>
              </a:tr>
              <a:tr h="202859">
                <a:tc>
                  <a:txBody>
                    <a:bodyPr/>
                    <a:lstStyle/>
                    <a:p>
                      <a:pPr algn="l" rtl="0" fontAlgn="b"/>
                      <a:r>
                        <a:rPr lang="es-CO" sz="1100" b="0" i="0" u="none" strike="noStrike">
                          <a:solidFill>
                            <a:srgbClr val="000000"/>
                          </a:solidFill>
                          <a:effectLst/>
                          <a:latin typeface="Arial" panose="020B0604020202020204" pitchFamily="34" charset="0"/>
                        </a:rPr>
                        <a:t>Juzg. Garantías 3</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319</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187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233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135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162</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162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111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775739"/>
                  </a:ext>
                </a:extLst>
              </a:tr>
              <a:tr h="202859">
                <a:tc>
                  <a:txBody>
                    <a:bodyPr/>
                    <a:lstStyle/>
                    <a:p>
                      <a:pPr algn="l" rtl="0" fontAlgn="b"/>
                      <a:r>
                        <a:rPr lang="es-CO" sz="1100" b="0" i="0" u="none" strike="noStrike">
                          <a:solidFill>
                            <a:srgbClr val="000000"/>
                          </a:solidFill>
                          <a:effectLst/>
                          <a:latin typeface="Arial" panose="020B0604020202020204" pitchFamily="34" charset="0"/>
                        </a:rPr>
                        <a:t>Juzg. Garantías 4</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292</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236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218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133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126</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126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124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630954"/>
                  </a:ext>
                </a:extLst>
              </a:tr>
              <a:tr h="202859">
                <a:tc>
                  <a:txBody>
                    <a:bodyPr/>
                    <a:lstStyle/>
                    <a:p>
                      <a:pPr algn="l" rtl="0" fontAlgn="b"/>
                      <a:r>
                        <a:rPr lang="es-CO" sz="1100" b="0" i="0" u="none" strike="noStrike">
                          <a:solidFill>
                            <a:srgbClr val="000000"/>
                          </a:solidFill>
                          <a:effectLst/>
                          <a:latin typeface="Arial" panose="020B0604020202020204" pitchFamily="34" charset="0"/>
                        </a:rPr>
                        <a:t>Juzg. Garantías 5</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304</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206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230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132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84</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80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94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088615"/>
                  </a:ext>
                </a:extLst>
              </a:tr>
              <a:tr h="202859">
                <a:tc>
                  <a:txBody>
                    <a:bodyPr/>
                    <a:lstStyle/>
                    <a:p>
                      <a:pPr algn="l" rtl="0" fontAlgn="b"/>
                      <a:r>
                        <a:rPr lang="es-CO" sz="1100" b="0" i="0" u="none" strike="noStrike">
                          <a:solidFill>
                            <a:srgbClr val="000000"/>
                          </a:solidFill>
                          <a:effectLst/>
                          <a:latin typeface="Arial" panose="020B0604020202020204" pitchFamily="34" charset="0"/>
                        </a:rPr>
                        <a:t>Juzg. Garantías 6</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293</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216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230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140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105</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124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583437"/>
                  </a:ext>
                </a:extLst>
              </a:tr>
              <a:tr h="202859">
                <a:tc>
                  <a:txBody>
                    <a:bodyPr/>
                    <a:lstStyle/>
                    <a:p>
                      <a:pPr algn="l" rtl="0" fontAlgn="b"/>
                      <a:r>
                        <a:rPr lang="es-CO" sz="1100" b="0" i="0" u="none" strike="noStrike">
                          <a:solidFill>
                            <a:srgbClr val="000000"/>
                          </a:solidFill>
                          <a:effectLst/>
                          <a:latin typeface="Arial" panose="020B0604020202020204" pitchFamily="34" charset="0"/>
                        </a:rPr>
                        <a:t>Juzg. Garantías 7</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293</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253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218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133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115</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115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84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368309"/>
                  </a:ext>
                </a:extLst>
              </a:tr>
              <a:tr h="202859">
                <a:tc>
                  <a:txBody>
                    <a:bodyPr/>
                    <a:lstStyle/>
                    <a:p>
                      <a:pPr algn="l" rtl="0" fontAlgn="b"/>
                      <a:r>
                        <a:rPr lang="es-CO" sz="1100" b="0" i="0" u="none" strike="noStrike">
                          <a:solidFill>
                            <a:srgbClr val="000000"/>
                          </a:solidFill>
                          <a:effectLst/>
                          <a:latin typeface="Arial" panose="020B0604020202020204" pitchFamily="34" charset="0"/>
                        </a:rPr>
                        <a:t>Juzg. Garantías 8</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317</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187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231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143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124</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111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184126"/>
                  </a:ext>
                </a:extLst>
              </a:tr>
              <a:tr h="202859">
                <a:tc>
                  <a:txBody>
                    <a:bodyPr/>
                    <a:lstStyle/>
                    <a:p>
                      <a:pPr algn="l" rtl="0" fontAlgn="b"/>
                      <a:r>
                        <a:rPr lang="es-CO" sz="1100" b="0" i="0" u="none" strike="noStrike">
                          <a:solidFill>
                            <a:srgbClr val="000000"/>
                          </a:solidFill>
                          <a:effectLst/>
                          <a:latin typeface="Arial" panose="020B0604020202020204" pitchFamily="34" charset="0"/>
                        </a:rPr>
                        <a:t>Juzg. Penal Mpal 1</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318</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227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232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178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100</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81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80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126938"/>
                  </a:ext>
                </a:extLst>
              </a:tr>
              <a:tr h="202859">
                <a:tc>
                  <a:txBody>
                    <a:bodyPr/>
                    <a:lstStyle/>
                    <a:p>
                      <a:pPr algn="l" rtl="0" fontAlgn="b"/>
                      <a:r>
                        <a:rPr lang="es-CO" sz="1100" b="0" i="0" u="none" strike="noStrike">
                          <a:solidFill>
                            <a:srgbClr val="000000"/>
                          </a:solidFill>
                          <a:effectLst/>
                          <a:latin typeface="Arial" panose="020B0604020202020204" pitchFamily="34" charset="0"/>
                        </a:rPr>
                        <a:t>Juzg. Penal Mpal 2</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318</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219</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232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178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41</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557296"/>
                  </a:ext>
                </a:extLst>
              </a:tr>
              <a:tr h="210894">
                <a:tc>
                  <a:txBody>
                    <a:bodyPr/>
                    <a:lstStyle/>
                    <a:p>
                      <a:pPr algn="l" rtl="0" fontAlgn="b"/>
                      <a:r>
                        <a:rPr lang="es-CO" sz="1100" b="0" i="0" u="none" strike="noStrike">
                          <a:solidFill>
                            <a:srgbClr val="000000"/>
                          </a:solidFill>
                          <a:effectLst/>
                          <a:latin typeface="Arial" panose="020B0604020202020204" pitchFamily="34" charset="0"/>
                        </a:rPr>
                        <a:t>Juzg. Penal Mpal 3</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318</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Arial" panose="020B0604020202020204" pitchFamily="34" charset="0"/>
                        </a:rPr>
                        <a:t>217</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232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178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139</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Arial" panose="020B0604020202020204" pitchFamily="34" charset="0"/>
                        </a:rPr>
                        <a:t>95</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167594"/>
                  </a:ext>
                </a:extLst>
              </a:tr>
              <a:tr h="220936">
                <a:tc>
                  <a:txBody>
                    <a:bodyPr/>
                    <a:lstStyle/>
                    <a:p>
                      <a:pPr algn="l" rtl="0" fontAlgn="b"/>
                      <a:r>
                        <a:rPr lang="es-CO" sz="1100" b="1" i="0" u="none" strike="noStrike" dirty="0">
                          <a:solidFill>
                            <a:schemeClr val="tx1"/>
                          </a:solidFill>
                          <a:effectLst/>
                          <a:latin typeface="Arial" panose="020B0604020202020204" pitchFamily="34" charset="0"/>
                        </a:rPr>
                        <a:t>Total</a:t>
                      </a:r>
                    </a:p>
                  </a:txBody>
                  <a:tcPr marL="7282" marR="7282" marT="72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dirty="0">
                          <a:solidFill>
                            <a:schemeClr val="tx1"/>
                          </a:solidFill>
                          <a:effectLst/>
                          <a:latin typeface="Arial" panose="020B0604020202020204" pitchFamily="34" charset="0"/>
                        </a:rPr>
                        <a:t>3365</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70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2376</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50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2500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52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1,618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34</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1209</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25</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1130</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24</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1027</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21</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638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13</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36504491"/>
                  </a:ext>
                </a:extLst>
              </a:tr>
              <a:tr h="0">
                <a:tc>
                  <a:txBody>
                    <a:bodyPr/>
                    <a:lstStyle/>
                    <a:p>
                      <a:pPr algn="l" rtl="0" fontAlgn="b"/>
                      <a:r>
                        <a:rPr lang="es-CO" sz="1100" b="1" i="0" u="none" strike="noStrike">
                          <a:solidFill>
                            <a:schemeClr val="tx1"/>
                          </a:solidFill>
                          <a:effectLst/>
                          <a:latin typeface="Arial" panose="020B0604020202020204" pitchFamily="34" charset="0"/>
                        </a:rPr>
                        <a:t>Variación</a:t>
                      </a:r>
                    </a:p>
                  </a:txBody>
                  <a:tcPr marL="7282" marR="7282" marT="7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 </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100" b="1" i="0" u="none" strike="noStrike">
                          <a:solidFill>
                            <a:schemeClr val="tx1"/>
                          </a:solidFill>
                          <a:effectLst/>
                          <a:latin typeface="Arial" panose="020B0604020202020204" pitchFamily="34" charset="0"/>
                        </a:rPr>
                        <a:t> </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dirty="0">
                          <a:solidFill>
                            <a:schemeClr val="tx1"/>
                          </a:solidFill>
                          <a:effectLst/>
                          <a:latin typeface="Arial" panose="020B0604020202020204" pitchFamily="34" charset="0"/>
                        </a:rPr>
                        <a:t>-29.39%</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a:solidFill>
                            <a:schemeClr val="tx1"/>
                          </a:solidFill>
                          <a:effectLst/>
                          <a:latin typeface="Arial" panose="020B0604020202020204" pitchFamily="34" charset="0"/>
                        </a:rPr>
                        <a:t> </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dirty="0">
                          <a:solidFill>
                            <a:schemeClr val="tx1"/>
                          </a:solidFill>
                          <a:effectLst/>
                          <a:latin typeface="Arial" panose="020B0604020202020204" pitchFamily="34" charset="0"/>
                        </a:rPr>
                        <a:t>5.22%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dirty="0">
                          <a:solidFill>
                            <a:schemeClr val="tx1"/>
                          </a:solidFill>
                          <a:effectLst/>
                          <a:latin typeface="Arial" panose="020B0604020202020204" pitchFamily="34" charset="0"/>
                        </a:rPr>
                        <a:t> </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dirty="0">
                          <a:solidFill>
                            <a:schemeClr val="tx1"/>
                          </a:solidFill>
                          <a:effectLst/>
                          <a:latin typeface="Arial" panose="020B0604020202020204" pitchFamily="34" charset="0"/>
                        </a:rPr>
                        <a:t>-35.28%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a:solidFill>
                            <a:schemeClr val="tx1"/>
                          </a:solidFill>
                          <a:effectLst/>
                          <a:latin typeface="Arial" panose="020B0604020202020204" pitchFamily="34" charset="0"/>
                        </a:rPr>
                        <a:t> </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dirty="0">
                          <a:solidFill>
                            <a:schemeClr val="tx1"/>
                          </a:solidFill>
                          <a:effectLst/>
                          <a:latin typeface="Arial" panose="020B0604020202020204" pitchFamily="34" charset="0"/>
                        </a:rPr>
                        <a:t> </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dirty="0">
                          <a:solidFill>
                            <a:schemeClr val="tx1"/>
                          </a:solidFill>
                          <a:effectLst/>
                          <a:latin typeface="Arial" panose="020B0604020202020204" pitchFamily="34" charset="0"/>
                        </a:rPr>
                        <a:t> </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a:solidFill>
                            <a:schemeClr val="tx1"/>
                          </a:solidFill>
                          <a:effectLst/>
                          <a:latin typeface="Arial" panose="020B0604020202020204" pitchFamily="34" charset="0"/>
                        </a:rPr>
                        <a:t>-6.53%</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dirty="0">
                          <a:solidFill>
                            <a:schemeClr val="tx1"/>
                          </a:solidFill>
                          <a:effectLst/>
                          <a:latin typeface="Arial" panose="020B0604020202020204" pitchFamily="34" charset="0"/>
                        </a:rPr>
                        <a:t> </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dirty="0">
                          <a:solidFill>
                            <a:schemeClr val="tx1"/>
                          </a:solidFill>
                          <a:effectLst/>
                          <a:latin typeface="Arial" panose="020B0604020202020204" pitchFamily="34" charset="0"/>
                        </a:rPr>
                        <a:t>-9.12%</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dirty="0">
                          <a:solidFill>
                            <a:schemeClr val="tx1"/>
                          </a:solidFill>
                          <a:effectLst/>
                          <a:latin typeface="Arial" panose="020B0604020202020204" pitchFamily="34" charset="0"/>
                        </a:rPr>
                        <a:t> </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dirty="0">
                          <a:solidFill>
                            <a:schemeClr val="tx1"/>
                          </a:solidFill>
                          <a:effectLst/>
                          <a:latin typeface="Arial" panose="020B0604020202020204" pitchFamily="34" charset="0"/>
                        </a:rPr>
                        <a:t>-37.88%</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es-CO" sz="1000" b="1" i="0" u="none" strike="noStrike" dirty="0">
                          <a:solidFill>
                            <a:schemeClr val="tx1"/>
                          </a:solidFill>
                          <a:effectLst/>
                          <a:latin typeface="Arial" panose="020B0604020202020204" pitchFamily="34" charset="0"/>
                        </a:rPr>
                        <a:t> </a:t>
                      </a:r>
                    </a:p>
                  </a:txBody>
                  <a:tcPr marL="7282" marR="7282" marT="7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38976097"/>
                  </a:ext>
                </a:extLst>
              </a:tr>
            </a:tbl>
          </a:graphicData>
        </a:graphic>
      </p:graphicFrame>
      <p:sp>
        <p:nvSpPr>
          <p:cNvPr id="7" name="CuadroTexto 6">
            <a:extLst>
              <a:ext uri="{FF2B5EF4-FFF2-40B4-BE49-F238E27FC236}">
                <a16:creationId xmlns:a16="http://schemas.microsoft.com/office/drawing/2014/main" id="{E8D9BC13-114D-4CE7-A4D6-0A9C60F6B001}"/>
              </a:ext>
            </a:extLst>
          </p:cNvPr>
          <p:cNvSpPr txBox="1"/>
          <p:nvPr/>
        </p:nvSpPr>
        <p:spPr>
          <a:xfrm>
            <a:off x="179110" y="4435752"/>
            <a:ext cx="11774080" cy="1569660"/>
          </a:xfrm>
          <a:prstGeom prst="rect">
            <a:avLst/>
          </a:prstGeom>
          <a:solidFill>
            <a:schemeClr val="accent6">
              <a:lumMod val="60000"/>
              <a:lumOff val="40000"/>
            </a:schemeClr>
          </a:solidFill>
        </p:spPr>
        <p:txBody>
          <a:bodyPr wrap="square" rtlCol="0">
            <a:spAutoFit/>
          </a:bodyPr>
          <a:lstStyle/>
          <a:p>
            <a:pPr algn="just"/>
            <a:r>
              <a:rPr lang="es-CO" sz="1600" dirty="0">
                <a:latin typeface="Arial" panose="020B0604020202020204" pitchFamily="34" charset="0"/>
                <a:cs typeface="Arial" panose="020B0604020202020204" pitchFamily="34" charset="0"/>
              </a:rPr>
              <a:t>La cantidad total de acciones de tutela para los Juzgados Penales Municipales tuvo una variación negativa del -35% durante el año 2020 con respecto al periodo anterior.</a:t>
            </a: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Los incidentes de desacato tuvieron una variación negativa del -38% durante el 2020 con respecto al periodo anterior.</a:t>
            </a: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Semanalmente cada Juzgado Penal Municipal recibe tres (3) acciones constitucionales de tutela y un (1) incidente de desacato.</a:t>
            </a:r>
          </a:p>
        </p:txBody>
      </p:sp>
    </p:spTree>
    <p:extLst>
      <p:ext uri="{BB962C8B-B14F-4D97-AF65-F5344CB8AC3E}">
        <p14:creationId xmlns:p14="http://schemas.microsoft.com/office/powerpoint/2010/main" val="4086134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0"/>
            <a:ext cx="12192000" cy="815197"/>
          </a:xfrm>
          <a:solidFill>
            <a:schemeClr val="accent6">
              <a:lumMod val="50000"/>
            </a:schemeClr>
          </a:solidFill>
        </p:spPr>
        <p:txBody>
          <a:bodyPr vert="horz" lIns="91440" tIns="45720" rIns="91440" bIns="45720" rtlCol="0" anchor="ctr">
            <a:normAutofit/>
          </a:bodyPr>
          <a:lstStyle/>
          <a:p>
            <a:pPr algn="ct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Juzgados Penales del Circuito</a:t>
            </a:r>
            <a:b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Reparto de Acciones Constitucionales Tutelas</a:t>
            </a:r>
          </a:p>
        </p:txBody>
      </p:sp>
      <p:pic>
        <p:nvPicPr>
          <p:cNvPr id="8"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508738" cy="815197"/>
          </a:xfrm>
          <a:prstGeom prst="rect">
            <a:avLst/>
          </a:prstGeom>
          <a:solidFill>
            <a:schemeClr val="bg2"/>
          </a:solidFill>
        </p:spPr>
      </p:pic>
      <p:pic>
        <p:nvPicPr>
          <p:cNvPr id="9"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2" y="7026"/>
            <a:ext cx="1746736" cy="812997"/>
          </a:xfrm>
          <a:prstGeom prst="rect">
            <a:avLst/>
          </a:prstGeom>
          <a:solidFill>
            <a:schemeClr val="bg2"/>
          </a:solidFill>
        </p:spPr>
      </p:pic>
      <p:graphicFrame>
        <p:nvGraphicFramePr>
          <p:cNvPr id="3" name="Tabla 2">
            <a:extLst>
              <a:ext uri="{FF2B5EF4-FFF2-40B4-BE49-F238E27FC236}">
                <a16:creationId xmlns:a16="http://schemas.microsoft.com/office/drawing/2014/main" id="{2AEA19CC-EDD1-4DE6-8DF1-5F83A6560D95}"/>
              </a:ext>
            </a:extLst>
          </p:cNvPr>
          <p:cNvGraphicFramePr>
            <a:graphicFrameLocks noGrp="1"/>
          </p:cNvGraphicFramePr>
          <p:nvPr>
            <p:extLst>
              <p:ext uri="{D42A27DB-BD31-4B8C-83A1-F6EECF244321}">
                <p14:modId xmlns:p14="http://schemas.microsoft.com/office/powerpoint/2010/main" val="3625198224"/>
              </p:ext>
            </p:extLst>
          </p:nvPr>
        </p:nvGraphicFramePr>
        <p:xfrm>
          <a:off x="298854" y="893820"/>
          <a:ext cx="11594289" cy="3245028"/>
        </p:xfrm>
        <a:graphic>
          <a:graphicData uri="http://schemas.openxmlformats.org/drawingml/2006/table">
            <a:tbl>
              <a:tblPr/>
              <a:tblGrid>
                <a:gridCol w="1656327">
                  <a:extLst>
                    <a:ext uri="{9D8B030D-6E8A-4147-A177-3AD203B41FA5}">
                      <a16:colId xmlns:a16="http://schemas.microsoft.com/office/drawing/2014/main" val="528025730"/>
                    </a:ext>
                  </a:extLst>
                </a:gridCol>
                <a:gridCol w="552109">
                  <a:extLst>
                    <a:ext uri="{9D8B030D-6E8A-4147-A177-3AD203B41FA5}">
                      <a16:colId xmlns:a16="http://schemas.microsoft.com/office/drawing/2014/main" val="2728932743"/>
                    </a:ext>
                  </a:extLst>
                </a:gridCol>
                <a:gridCol w="552109">
                  <a:extLst>
                    <a:ext uri="{9D8B030D-6E8A-4147-A177-3AD203B41FA5}">
                      <a16:colId xmlns:a16="http://schemas.microsoft.com/office/drawing/2014/main" val="2404231530"/>
                    </a:ext>
                  </a:extLst>
                </a:gridCol>
                <a:gridCol w="552109">
                  <a:extLst>
                    <a:ext uri="{9D8B030D-6E8A-4147-A177-3AD203B41FA5}">
                      <a16:colId xmlns:a16="http://schemas.microsoft.com/office/drawing/2014/main" val="2437948635"/>
                    </a:ext>
                  </a:extLst>
                </a:gridCol>
                <a:gridCol w="552109">
                  <a:extLst>
                    <a:ext uri="{9D8B030D-6E8A-4147-A177-3AD203B41FA5}">
                      <a16:colId xmlns:a16="http://schemas.microsoft.com/office/drawing/2014/main" val="503946948"/>
                    </a:ext>
                  </a:extLst>
                </a:gridCol>
                <a:gridCol w="552109">
                  <a:extLst>
                    <a:ext uri="{9D8B030D-6E8A-4147-A177-3AD203B41FA5}">
                      <a16:colId xmlns:a16="http://schemas.microsoft.com/office/drawing/2014/main" val="770829251"/>
                    </a:ext>
                  </a:extLst>
                </a:gridCol>
                <a:gridCol w="552109">
                  <a:extLst>
                    <a:ext uri="{9D8B030D-6E8A-4147-A177-3AD203B41FA5}">
                      <a16:colId xmlns:a16="http://schemas.microsoft.com/office/drawing/2014/main" val="2282024564"/>
                    </a:ext>
                  </a:extLst>
                </a:gridCol>
                <a:gridCol w="552109">
                  <a:extLst>
                    <a:ext uri="{9D8B030D-6E8A-4147-A177-3AD203B41FA5}">
                      <a16:colId xmlns:a16="http://schemas.microsoft.com/office/drawing/2014/main" val="949717148"/>
                    </a:ext>
                  </a:extLst>
                </a:gridCol>
                <a:gridCol w="552109">
                  <a:extLst>
                    <a:ext uri="{9D8B030D-6E8A-4147-A177-3AD203B41FA5}">
                      <a16:colId xmlns:a16="http://schemas.microsoft.com/office/drawing/2014/main" val="19226440"/>
                    </a:ext>
                  </a:extLst>
                </a:gridCol>
                <a:gridCol w="552109">
                  <a:extLst>
                    <a:ext uri="{9D8B030D-6E8A-4147-A177-3AD203B41FA5}">
                      <a16:colId xmlns:a16="http://schemas.microsoft.com/office/drawing/2014/main" val="331234198"/>
                    </a:ext>
                  </a:extLst>
                </a:gridCol>
                <a:gridCol w="552109">
                  <a:extLst>
                    <a:ext uri="{9D8B030D-6E8A-4147-A177-3AD203B41FA5}">
                      <a16:colId xmlns:a16="http://schemas.microsoft.com/office/drawing/2014/main" val="2282672792"/>
                    </a:ext>
                  </a:extLst>
                </a:gridCol>
                <a:gridCol w="552109">
                  <a:extLst>
                    <a:ext uri="{9D8B030D-6E8A-4147-A177-3AD203B41FA5}">
                      <a16:colId xmlns:a16="http://schemas.microsoft.com/office/drawing/2014/main" val="1757331076"/>
                    </a:ext>
                  </a:extLst>
                </a:gridCol>
                <a:gridCol w="552109">
                  <a:extLst>
                    <a:ext uri="{9D8B030D-6E8A-4147-A177-3AD203B41FA5}">
                      <a16:colId xmlns:a16="http://schemas.microsoft.com/office/drawing/2014/main" val="3127838803"/>
                    </a:ext>
                  </a:extLst>
                </a:gridCol>
                <a:gridCol w="552109">
                  <a:extLst>
                    <a:ext uri="{9D8B030D-6E8A-4147-A177-3AD203B41FA5}">
                      <a16:colId xmlns:a16="http://schemas.microsoft.com/office/drawing/2014/main" val="2743512221"/>
                    </a:ext>
                  </a:extLst>
                </a:gridCol>
                <a:gridCol w="552109">
                  <a:extLst>
                    <a:ext uri="{9D8B030D-6E8A-4147-A177-3AD203B41FA5}">
                      <a16:colId xmlns:a16="http://schemas.microsoft.com/office/drawing/2014/main" val="268493674"/>
                    </a:ext>
                  </a:extLst>
                </a:gridCol>
                <a:gridCol w="552109">
                  <a:extLst>
                    <a:ext uri="{9D8B030D-6E8A-4147-A177-3AD203B41FA5}">
                      <a16:colId xmlns:a16="http://schemas.microsoft.com/office/drawing/2014/main" val="3706355844"/>
                    </a:ext>
                  </a:extLst>
                </a:gridCol>
                <a:gridCol w="552109">
                  <a:extLst>
                    <a:ext uri="{9D8B030D-6E8A-4147-A177-3AD203B41FA5}">
                      <a16:colId xmlns:a16="http://schemas.microsoft.com/office/drawing/2014/main" val="726459859"/>
                    </a:ext>
                  </a:extLst>
                </a:gridCol>
                <a:gridCol w="552109">
                  <a:extLst>
                    <a:ext uri="{9D8B030D-6E8A-4147-A177-3AD203B41FA5}">
                      <a16:colId xmlns:a16="http://schemas.microsoft.com/office/drawing/2014/main" val="3743087127"/>
                    </a:ext>
                  </a:extLst>
                </a:gridCol>
                <a:gridCol w="552109">
                  <a:extLst>
                    <a:ext uri="{9D8B030D-6E8A-4147-A177-3AD203B41FA5}">
                      <a16:colId xmlns:a16="http://schemas.microsoft.com/office/drawing/2014/main" val="352389589"/>
                    </a:ext>
                  </a:extLst>
                </a:gridCol>
              </a:tblGrid>
              <a:tr h="135222">
                <a:tc>
                  <a:txBody>
                    <a:bodyPr/>
                    <a:lstStyle/>
                    <a:p>
                      <a:pPr algn="l" rtl="0" fontAlgn="b"/>
                      <a:r>
                        <a:rPr lang="es-CO" sz="1300" b="0" i="0" u="none" strike="noStrike">
                          <a:solidFill>
                            <a:srgbClr val="000000"/>
                          </a:solidFill>
                          <a:effectLst/>
                          <a:latin typeface="Arial" panose="020B0604020202020204" pitchFamily="34" charset="0"/>
                        </a:rPr>
                        <a:t> </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gridSpan="6">
                  <a:txBody>
                    <a:bodyPr/>
                    <a:lstStyle/>
                    <a:p>
                      <a:pPr algn="ctr" rtl="0" fontAlgn="b"/>
                      <a:r>
                        <a:rPr lang="es-CO" sz="1300" b="1" i="0" u="none" strike="noStrike">
                          <a:solidFill>
                            <a:srgbClr val="FFFFFF"/>
                          </a:solidFill>
                          <a:effectLst/>
                          <a:latin typeface="Arial" panose="020B0604020202020204" pitchFamily="34" charset="0"/>
                        </a:rPr>
                        <a:t>Primera Instancia</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6">
                  <a:txBody>
                    <a:bodyPr/>
                    <a:lstStyle/>
                    <a:p>
                      <a:pPr algn="ctr" rtl="0" fontAlgn="b"/>
                      <a:r>
                        <a:rPr lang="es-CO" sz="1300" b="1" i="0" u="none" strike="noStrike">
                          <a:solidFill>
                            <a:srgbClr val="FFFFFF"/>
                          </a:solidFill>
                          <a:effectLst/>
                          <a:latin typeface="Arial" panose="020B0604020202020204" pitchFamily="34" charset="0"/>
                        </a:rPr>
                        <a:t>Segunda Instancia</a:t>
                      </a:r>
                    </a:p>
                  </a:txBody>
                  <a:tcPr marL="6259" marR="6259" marT="62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6">
                  <a:txBody>
                    <a:bodyPr/>
                    <a:lstStyle/>
                    <a:p>
                      <a:pPr algn="ctr" rtl="0" fontAlgn="b"/>
                      <a:r>
                        <a:rPr lang="es-CO" sz="1300" b="1" i="0" u="none" strike="noStrike">
                          <a:solidFill>
                            <a:srgbClr val="FFFFFF"/>
                          </a:solidFill>
                          <a:effectLst/>
                          <a:latin typeface="Arial" panose="020B0604020202020204" pitchFamily="34" charset="0"/>
                        </a:rPr>
                        <a:t>Incidentes de desacato</a:t>
                      </a:r>
                    </a:p>
                  </a:txBody>
                  <a:tcPr marL="6259" marR="6259" marT="62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80444262"/>
                  </a:ext>
                </a:extLst>
              </a:tr>
              <a:tr h="262951">
                <a:tc>
                  <a:txBody>
                    <a:bodyPr/>
                    <a:lstStyle/>
                    <a:p>
                      <a:pPr algn="ctr" rtl="0" fontAlgn="ctr"/>
                      <a:r>
                        <a:rPr lang="es-CO" sz="1300" b="1" i="0" u="none" strike="noStrike">
                          <a:solidFill>
                            <a:srgbClr val="FFFFFF"/>
                          </a:solidFill>
                          <a:effectLst/>
                          <a:latin typeface="Arial" panose="020B0604020202020204" pitchFamily="34" charset="0"/>
                        </a:rPr>
                        <a:t>Despacho</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a:solidFill>
                            <a:srgbClr val="FFFFFF"/>
                          </a:solidFill>
                          <a:effectLst/>
                          <a:latin typeface="Arial" panose="020B0604020202020204" pitchFamily="34" charset="0"/>
                        </a:rPr>
                        <a:t>2018</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dirty="0">
                          <a:solidFill>
                            <a:srgbClr val="FFFFFF"/>
                          </a:solidFill>
                          <a:effectLst/>
                          <a:latin typeface="Arial" panose="020B0604020202020204" pitchFamily="34" charset="0"/>
                        </a:rPr>
                        <a:t>Promedio Semanal</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a:solidFill>
                            <a:srgbClr val="FFFFFF"/>
                          </a:solidFill>
                          <a:effectLst/>
                          <a:latin typeface="Arial" panose="020B0604020202020204" pitchFamily="34" charset="0"/>
                        </a:rPr>
                        <a:t>2019</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dirty="0">
                          <a:solidFill>
                            <a:srgbClr val="FFFFFF"/>
                          </a:solidFill>
                          <a:effectLst/>
                          <a:latin typeface="Arial" panose="020B0604020202020204" pitchFamily="34" charset="0"/>
                        </a:rPr>
                        <a:t>Promedio Semanal</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a:solidFill>
                            <a:srgbClr val="FFFFFF"/>
                          </a:solidFill>
                          <a:effectLst/>
                          <a:latin typeface="Arial" panose="020B0604020202020204" pitchFamily="34" charset="0"/>
                        </a:rPr>
                        <a:t>2020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dirty="0">
                          <a:solidFill>
                            <a:srgbClr val="FFFFFF"/>
                          </a:solidFill>
                          <a:effectLst/>
                          <a:latin typeface="Arial" panose="020B0604020202020204" pitchFamily="34" charset="0"/>
                        </a:rPr>
                        <a:t>Promedio Semanal</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a:solidFill>
                            <a:srgbClr val="FFFFFF"/>
                          </a:solidFill>
                          <a:effectLst/>
                          <a:latin typeface="Arial" panose="020B0604020202020204" pitchFamily="34" charset="0"/>
                        </a:rPr>
                        <a:t>2018</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dirty="0">
                          <a:solidFill>
                            <a:srgbClr val="FFFFFF"/>
                          </a:solidFill>
                          <a:effectLst/>
                          <a:latin typeface="Arial" panose="020B0604020202020204" pitchFamily="34" charset="0"/>
                        </a:rPr>
                        <a:t>Promedio Semanal</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a:solidFill>
                            <a:srgbClr val="FFFFFF"/>
                          </a:solidFill>
                          <a:effectLst/>
                          <a:latin typeface="Arial" panose="020B0604020202020204" pitchFamily="34" charset="0"/>
                        </a:rPr>
                        <a:t>2019</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dirty="0">
                          <a:solidFill>
                            <a:srgbClr val="FFFFFF"/>
                          </a:solidFill>
                          <a:effectLst/>
                          <a:latin typeface="Arial" panose="020B0604020202020204" pitchFamily="34" charset="0"/>
                        </a:rPr>
                        <a:t>Promedio Semanal</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a:solidFill>
                            <a:srgbClr val="FFFFFF"/>
                          </a:solidFill>
                          <a:effectLst/>
                          <a:latin typeface="Arial" panose="020B0604020202020204" pitchFamily="34" charset="0"/>
                        </a:rPr>
                        <a:t>2020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dirty="0">
                          <a:solidFill>
                            <a:srgbClr val="FFFFFF"/>
                          </a:solidFill>
                          <a:effectLst/>
                          <a:latin typeface="Arial" panose="020B0604020202020204" pitchFamily="34" charset="0"/>
                        </a:rPr>
                        <a:t>Promedio Semanal</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a:solidFill>
                            <a:srgbClr val="FFFFFF"/>
                          </a:solidFill>
                          <a:effectLst/>
                          <a:latin typeface="Arial" panose="020B0604020202020204" pitchFamily="34" charset="0"/>
                        </a:rPr>
                        <a:t>2018</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dirty="0">
                          <a:solidFill>
                            <a:srgbClr val="FFFFFF"/>
                          </a:solidFill>
                          <a:effectLst/>
                          <a:latin typeface="Arial" panose="020B0604020202020204" pitchFamily="34" charset="0"/>
                        </a:rPr>
                        <a:t>Promedio Semanal</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a:solidFill>
                            <a:srgbClr val="FFFFFF"/>
                          </a:solidFill>
                          <a:effectLst/>
                          <a:latin typeface="Arial" panose="020B0604020202020204" pitchFamily="34" charset="0"/>
                        </a:rPr>
                        <a:t>2019</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dirty="0">
                          <a:solidFill>
                            <a:srgbClr val="FFFFFF"/>
                          </a:solidFill>
                          <a:effectLst/>
                          <a:latin typeface="Arial" panose="020B0604020202020204" pitchFamily="34" charset="0"/>
                        </a:rPr>
                        <a:t>Promedio Semanal</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a:solidFill>
                            <a:srgbClr val="FFFFFF"/>
                          </a:solidFill>
                          <a:effectLst/>
                          <a:latin typeface="Arial" panose="020B0604020202020204" pitchFamily="34" charset="0"/>
                        </a:rPr>
                        <a:t>2020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300" b="1" i="0" u="none" strike="noStrike" dirty="0">
                          <a:solidFill>
                            <a:srgbClr val="FFFFFF"/>
                          </a:solidFill>
                          <a:effectLst/>
                          <a:latin typeface="Arial" panose="020B0604020202020204" pitchFamily="34" charset="0"/>
                        </a:rPr>
                        <a:t>Promedio Semanal</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1659363452"/>
                  </a:ext>
                </a:extLst>
              </a:tr>
              <a:tr h="179863">
                <a:tc>
                  <a:txBody>
                    <a:bodyPr/>
                    <a:lstStyle/>
                    <a:p>
                      <a:pPr algn="l" rtl="0" fontAlgn="b"/>
                      <a:r>
                        <a:rPr lang="es-CO" sz="1300" b="0" i="0" u="none" strike="noStrike">
                          <a:solidFill>
                            <a:srgbClr val="000000"/>
                          </a:solidFill>
                          <a:effectLst/>
                          <a:latin typeface="Arial" panose="020B0604020202020204" pitchFamily="34" charset="0"/>
                        </a:rPr>
                        <a:t>Juzg. Penal Circuito 1</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118</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91</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99</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34</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381464"/>
                  </a:ext>
                </a:extLst>
              </a:tr>
              <a:tr h="179863">
                <a:tc>
                  <a:txBody>
                    <a:bodyPr/>
                    <a:lstStyle/>
                    <a:p>
                      <a:pPr algn="l" rtl="0" fontAlgn="b"/>
                      <a:r>
                        <a:rPr lang="es-CO" sz="1300" b="0" i="0" u="none" strike="noStrike">
                          <a:solidFill>
                            <a:srgbClr val="000000"/>
                          </a:solidFill>
                          <a:effectLst/>
                          <a:latin typeface="Arial" panose="020B0604020202020204" pitchFamily="34" charset="0"/>
                        </a:rPr>
                        <a:t>Juzg. Penal Circuito 2</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117</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92</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68</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34</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47</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957442"/>
                  </a:ext>
                </a:extLst>
              </a:tr>
              <a:tr h="179863">
                <a:tc>
                  <a:txBody>
                    <a:bodyPr/>
                    <a:lstStyle/>
                    <a:p>
                      <a:pPr algn="l" rtl="0" fontAlgn="b"/>
                      <a:r>
                        <a:rPr lang="es-CO" sz="1300" b="0" i="0" u="none" strike="noStrike">
                          <a:solidFill>
                            <a:srgbClr val="000000"/>
                          </a:solidFill>
                          <a:effectLst/>
                          <a:latin typeface="Arial" panose="020B0604020202020204" pitchFamily="34" charset="0"/>
                        </a:rPr>
                        <a:t>Juzg. Penal Circuito 3</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119</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84</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59</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31</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45</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29</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963850"/>
                  </a:ext>
                </a:extLst>
              </a:tr>
              <a:tr h="179863">
                <a:tc>
                  <a:txBody>
                    <a:bodyPr/>
                    <a:lstStyle/>
                    <a:p>
                      <a:pPr algn="l" rtl="0" fontAlgn="b"/>
                      <a:r>
                        <a:rPr lang="es-CO" sz="1300" b="0" i="0" u="none" strike="noStrike">
                          <a:solidFill>
                            <a:srgbClr val="000000"/>
                          </a:solidFill>
                          <a:effectLst/>
                          <a:latin typeface="Arial" panose="020B0604020202020204" pitchFamily="34" charset="0"/>
                        </a:rPr>
                        <a:t>Juzg. Penal Circuito 4</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118</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92</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59</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34</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136769"/>
                  </a:ext>
                </a:extLst>
              </a:tr>
              <a:tr h="179863">
                <a:tc>
                  <a:txBody>
                    <a:bodyPr/>
                    <a:lstStyle/>
                    <a:p>
                      <a:pPr algn="l" rtl="0" fontAlgn="b"/>
                      <a:r>
                        <a:rPr lang="es-CO" sz="1300" b="0" i="0" u="none" strike="noStrike">
                          <a:solidFill>
                            <a:srgbClr val="000000"/>
                          </a:solidFill>
                          <a:effectLst/>
                          <a:latin typeface="Arial" panose="020B0604020202020204" pitchFamily="34" charset="0"/>
                        </a:rPr>
                        <a:t>Juzg. Penal Circuito 5</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93</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35</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46</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48616"/>
                  </a:ext>
                </a:extLst>
              </a:tr>
              <a:tr h="179863">
                <a:tc>
                  <a:txBody>
                    <a:bodyPr/>
                    <a:lstStyle/>
                    <a:p>
                      <a:pPr algn="l" rtl="0" fontAlgn="b"/>
                      <a:r>
                        <a:rPr lang="es-CO" sz="1300" b="0" i="0" u="none" strike="noStrike">
                          <a:solidFill>
                            <a:srgbClr val="000000"/>
                          </a:solidFill>
                          <a:effectLst/>
                          <a:latin typeface="Arial" panose="020B0604020202020204" pitchFamily="34" charset="0"/>
                        </a:rPr>
                        <a:t>Juzg. Penal Circuito 6</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92</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58</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35</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46</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29</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521156"/>
                  </a:ext>
                </a:extLst>
              </a:tr>
              <a:tr h="179863">
                <a:tc>
                  <a:txBody>
                    <a:bodyPr/>
                    <a:lstStyle/>
                    <a:p>
                      <a:pPr algn="l" rtl="0" fontAlgn="b"/>
                      <a:r>
                        <a:rPr lang="es-CO" sz="1300" b="0" i="0" u="none" strike="noStrike">
                          <a:solidFill>
                            <a:srgbClr val="000000"/>
                          </a:solidFill>
                          <a:effectLst/>
                          <a:latin typeface="Arial" panose="020B0604020202020204" pitchFamily="34" charset="0"/>
                        </a:rPr>
                        <a:t>Juzg. Penal Circuito 7</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92</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68</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33</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45</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062139"/>
                  </a:ext>
                </a:extLst>
              </a:tr>
              <a:tr h="179863">
                <a:tc>
                  <a:txBody>
                    <a:bodyPr/>
                    <a:lstStyle/>
                    <a:p>
                      <a:pPr algn="l" rtl="0" fontAlgn="b"/>
                      <a:r>
                        <a:rPr lang="es-CO" sz="1300" b="0" i="0" u="none" strike="noStrike" dirty="0" err="1">
                          <a:solidFill>
                            <a:srgbClr val="000000"/>
                          </a:solidFill>
                          <a:effectLst/>
                          <a:latin typeface="Arial" panose="020B0604020202020204" pitchFamily="34" charset="0"/>
                        </a:rPr>
                        <a:t>Juzg</a:t>
                      </a:r>
                      <a:r>
                        <a:rPr lang="es-CO" sz="1300" b="0" i="0" u="none" strike="noStrike" dirty="0">
                          <a:solidFill>
                            <a:srgbClr val="000000"/>
                          </a:solidFill>
                          <a:effectLst/>
                          <a:latin typeface="Arial" panose="020B0604020202020204" pitchFamily="34" charset="0"/>
                        </a:rPr>
                        <a:t>. Circuito Especial</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107</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300" b="0" i="0" u="none" strike="noStrike">
                          <a:solidFill>
                            <a:srgbClr val="000000"/>
                          </a:solidFill>
                          <a:effectLst/>
                          <a:latin typeface="Arial" panose="020B0604020202020204" pitchFamily="34" charset="0"/>
                        </a:rPr>
                        <a:t> </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46</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78</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36</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82531"/>
                  </a:ext>
                </a:extLst>
              </a:tr>
              <a:tr h="179863">
                <a:tc>
                  <a:txBody>
                    <a:bodyPr/>
                    <a:lstStyle/>
                    <a:p>
                      <a:pPr algn="ctr" rtl="0" fontAlgn="b"/>
                      <a:r>
                        <a:rPr lang="es-CO" sz="1300" b="1" i="0" u="none" strike="noStrike">
                          <a:solidFill>
                            <a:srgbClr val="000000"/>
                          </a:solidFill>
                          <a:effectLst/>
                          <a:latin typeface="Arial" panose="020B0604020202020204" pitchFamily="34" charset="0"/>
                        </a:rPr>
                        <a:t>Total</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s-CO" sz="1300" b="1" i="0" u="none" strike="noStrike">
                          <a:solidFill>
                            <a:srgbClr val="000000"/>
                          </a:solidFill>
                          <a:effectLst/>
                          <a:latin typeface="Arial" panose="020B0604020202020204" pitchFamily="34" charset="0"/>
                        </a:rPr>
                        <a:t>942</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20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1,050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22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900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19</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636</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14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717</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14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dirty="0">
                          <a:solidFill>
                            <a:srgbClr val="000000"/>
                          </a:solidFill>
                          <a:effectLst/>
                          <a:latin typeface="Arial" panose="020B0604020202020204" pitchFamily="34" charset="0"/>
                        </a:rPr>
                        <a:t>448 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282</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8</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401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9</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237</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8</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758083909"/>
                  </a:ext>
                </a:extLst>
              </a:tr>
              <a:tr h="187357">
                <a:tc>
                  <a:txBody>
                    <a:bodyPr/>
                    <a:lstStyle/>
                    <a:p>
                      <a:pPr algn="ctr" rtl="0" fontAlgn="b"/>
                      <a:r>
                        <a:rPr lang="es-CO" sz="1300" b="1" i="0" u="none" strike="noStrike">
                          <a:solidFill>
                            <a:srgbClr val="000000"/>
                          </a:solidFill>
                          <a:effectLst/>
                          <a:latin typeface="Arial" panose="020B0604020202020204" pitchFamily="34" charset="0"/>
                        </a:rPr>
                        <a:t>Variación</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11%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-14%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dirty="0">
                          <a:solidFill>
                            <a:srgbClr val="000000"/>
                          </a:solidFill>
                          <a:effectLst/>
                          <a:latin typeface="Arial" panose="020B0604020202020204" pitchFamily="34" charset="0"/>
                        </a:rPr>
                        <a:t> </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13%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dirty="0">
                          <a:solidFill>
                            <a:srgbClr val="000000"/>
                          </a:solidFill>
                          <a:effectLst/>
                          <a:latin typeface="Arial" panose="020B0604020202020204" pitchFamily="34" charset="0"/>
                        </a:rPr>
                        <a:t>-38%</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6259" marR="6259" marT="62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42%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a:solidFill>
                            <a:srgbClr val="000000"/>
                          </a:solidFill>
                          <a:effectLst/>
                          <a:latin typeface="Arial" panose="020B0604020202020204" pitchFamily="34" charset="0"/>
                        </a:rPr>
                        <a:t>-41%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300" b="1" i="0" u="none" strike="noStrike" dirty="0">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536393349"/>
                  </a:ext>
                </a:extLst>
              </a:tr>
            </a:tbl>
          </a:graphicData>
        </a:graphic>
      </p:graphicFrame>
      <p:sp>
        <p:nvSpPr>
          <p:cNvPr id="10" name="CuadroTexto 9">
            <a:extLst>
              <a:ext uri="{FF2B5EF4-FFF2-40B4-BE49-F238E27FC236}">
                <a16:creationId xmlns:a16="http://schemas.microsoft.com/office/drawing/2014/main" id="{D70F71C9-1A57-4892-BFB6-70377347E8C4}"/>
              </a:ext>
            </a:extLst>
          </p:cNvPr>
          <p:cNvSpPr txBox="1"/>
          <p:nvPr/>
        </p:nvSpPr>
        <p:spPr>
          <a:xfrm>
            <a:off x="298855" y="4255577"/>
            <a:ext cx="11594289" cy="1754326"/>
          </a:xfrm>
          <a:prstGeom prst="rect">
            <a:avLst/>
          </a:prstGeom>
          <a:solidFill>
            <a:schemeClr val="accent6">
              <a:lumMod val="60000"/>
              <a:lumOff val="40000"/>
            </a:schemeClr>
          </a:solidFill>
        </p:spPr>
        <p:txBody>
          <a:bodyPr wrap="square" rtlCol="0">
            <a:spAutoFit/>
          </a:bodyPr>
          <a:lstStyle/>
          <a:p>
            <a:r>
              <a:rPr lang="es-CO" dirty="0"/>
              <a:t>La cantidad total de acciones de tutela en primera instancia para los Juzgados Penales del Circuito tuvo una variación negativa del 14% durante el año 2020 con respecto al periodo anterior.   Los tutelas en segunda instancia tuvieron una variación negativa del -38% durante el 2020 con respecto al periodo anterior. Los incidentes de desacato tuvieron una variación negativa del 41% durante el 2020 con respecto al periodo anterior.</a:t>
            </a:r>
          </a:p>
          <a:p>
            <a:endParaRPr lang="es-CO" dirty="0"/>
          </a:p>
          <a:p>
            <a:r>
              <a:rPr lang="es-CO" dirty="0"/>
              <a:t>Semanalmente cada Juzgado Penal del Circuito recibe tres (3) acciones constitucionales de tutela.</a:t>
            </a:r>
          </a:p>
        </p:txBody>
      </p:sp>
    </p:spTree>
    <p:extLst>
      <p:ext uri="{BB962C8B-B14F-4D97-AF65-F5344CB8AC3E}">
        <p14:creationId xmlns:p14="http://schemas.microsoft.com/office/powerpoint/2010/main" val="1226185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0"/>
            <a:ext cx="12192000" cy="902677"/>
          </a:xfrm>
          <a:solidFill>
            <a:schemeClr val="accent6">
              <a:lumMod val="50000"/>
            </a:schemeClr>
          </a:solidFill>
        </p:spPr>
        <p:txBody>
          <a:bodyPr vert="horz" lIns="91440" tIns="45720" rIns="91440" bIns="45720" rtlCol="0" anchor="ctr">
            <a:normAutofit/>
          </a:bodyPr>
          <a:lstStyle/>
          <a:p>
            <a:pPr algn="ctr"/>
            <a:r>
              <a:rPr lang="es-CO" sz="2300" b="1" dirty="0">
                <a:solidFill>
                  <a:schemeClr val="bg1"/>
                </a:solidFill>
                <a:latin typeface="Arial" panose="020B0604020202020204" pitchFamily="34" charset="0"/>
                <a:cs typeface="Arial" panose="020B0604020202020204" pitchFamily="34" charset="0"/>
              </a:rPr>
              <a:t>Despachos Sala Penal Tribunal Superior de Manizales</a:t>
            </a:r>
            <a:br>
              <a:rPr lang="es-CO" sz="2300" b="1" dirty="0">
                <a:solidFill>
                  <a:schemeClr val="bg1"/>
                </a:solidFill>
                <a:latin typeface="Arial" panose="020B0604020202020204" pitchFamily="34" charset="0"/>
                <a:cs typeface="Arial" panose="020B0604020202020204" pitchFamily="34" charset="0"/>
              </a:rPr>
            </a:br>
            <a:r>
              <a:rPr lang="es-CO" sz="2300" b="1" dirty="0">
                <a:solidFill>
                  <a:schemeClr val="bg1"/>
                </a:solidFill>
                <a:latin typeface="Arial" panose="020B0604020202020204" pitchFamily="34" charset="0"/>
                <a:cs typeface="Arial" panose="020B0604020202020204" pitchFamily="34" charset="0"/>
              </a:rPr>
              <a:t>Reparto de Acciones Constitucionales Tutelas</a:t>
            </a:r>
          </a:p>
        </p:txBody>
      </p:sp>
      <p:pic>
        <p:nvPicPr>
          <p:cNvPr id="8"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114549" cy="902677"/>
          </a:xfrm>
          <a:prstGeom prst="rect">
            <a:avLst/>
          </a:prstGeom>
          <a:solidFill>
            <a:schemeClr val="bg2"/>
          </a:solidFill>
        </p:spPr>
      </p:pic>
      <p:pic>
        <p:nvPicPr>
          <p:cNvPr id="9"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9840" y="-4404"/>
            <a:ext cx="2042158" cy="907081"/>
          </a:xfrm>
          <a:prstGeom prst="rect">
            <a:avLst/>
          </a:prstGeom>
          <a:solidFill>
            <a:schemeClr val="bg2"/>
          </a:solidFill>
        </p:spPr>
      </p:pic>
      <p:graphicFrame>
        <p:nvGraphicFramePr>
          <p:cNvPr id="2" name="Tabla 1">
            <a:extLst>
              <a:ext uri="{FF2B5EF4-FFF2-40B4-BE49-F238E27FC236}">
                <a16:creationId xmlns:a16="http://schemas.microsoft.com/office/drawing/2014/main" id="{F933B159-2D68-441C-91C0-55F1BDB6F490}"/>
              </a:ext>
            </a:extLst>
          </p:cNvPr>
          <p:cNvGraphicFramePr>
            <a:graphicFrameLocks noGrp="1"/>
          </p:cNvGraphicFramePr>
          <p:nvPr>
            <p:extLst>
              <p:ext uri="{D42A27DB-BD31-4B8C-83A1-F6EECF244321}">
                <p14:modId xmlns:p14="http://schemas.microsoft.com/office/powerpoint/2010/main" val="3702370067"/>
              </p:ext>
            </p:extLst>
          </p:nvPr>
        </p:nvGraphicFramePr>
        <p:xfrm>
          <a:off x="670194" y="1137465"/>
          <a:ext cx="7361442" cy="5114487"/>
        </p:xfrm>
        <a:graphic>
          <a:graphicData uri="http://schemas.openxmlformats.org/drawingml/2006/table">
            <a:tbl>
              <a:tblPr/>
              <a:tblGrid>
                <a:gridCol w="4048794">
                  <a:extLst>
                    <a:ext uri="{9D8B030D-6E8A-4147-A177-3AD203B41FA5}">
                      <a16:colId xmlns:a16="http://schemas.microsoft.com/office/drawing/2014/main" val="1494657604"/>
                    </a:ext>
                  </a:extLst>
                </a:gridCol>
                <a:gridCol w="841307">
                  <a:extLst>
                    <a:ext uri="{9D8B030D-6E8A-4147-A177-3AD203B41FA5}">
                      <a16:colId xmlns:a16="http://schemas.microsoft.com/office/drawing/2014/main" val="2191991813"/>
                    </a:ext>
                  </a:extLst>
                </a:gridCol>
                <a:gridCol w="841307">
                  <a:extLst>
                    <a:ext uri="{9D8B030D-6E8A-4147-A177-3AD203B41FA5}">
                      <a16:colId xmlns:a16="http://schemas.microsoft.com/office/drawing/2014/main" val="1599122425"/>
                    </a:ext>
                  </a:extLst>
                </a:gridCol>
                <a:gridCol w="841307">
                  <a:extLst>
                    <a:ext uri="{9D8B030D-6E8A-4147-A177-3AD203B41FA5}">
                      <a16:colId xmlns:a16="http://schemas.microsoft.com/office/drawing/2014/main" val="415898021"/>
                    </a:ext>
                  </a:extLst>
                </a:gridCol>
                <a:gridCol w="788727">
                  <a:extLst>
                    <a:ext uri="{9D8B030D-6E8A-4147-A177-3AD203B41FA5}">
                      <a16:colId xmlns:a16="http://schemas.microsoft.com/office/drawing/2014/main" val="1074940167"/>
                    </a:ext>
                  </a:extLst>
                </a:gridCol>
              </a:tblGrid>
              <a:tr h="189189">
                <a:tc>
                  <a:txBody>
                    <a:bodyPr/>
                    <a:lstStyle/>
                    <a:p>
                      <a:pPr algn="ctr" rtl="0" fontAlgn="ctr"/>
                      <a:r>
                        <a:rPr lang="es-CO" sz="1400" b="1" i="0" u="none" strike="noStrike">
                          <a:solidFill>
                            <a:srgbClr val="FFFFFF"/>
                          </a:solidFill>
                          <a:effectLst/>
                          <a:latin typeface="Arial" panose="020B0604020202020204" pitchFamily="34" charset="0"/>
                        </a:rPr>
                        <a:t>TUTELAS 1 INSTANCIA</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2017</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2018</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2019</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2020</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1626885506"/>
                  </a:ext>
                </a:extLst>
              </a:tr>
              <a:tr h="189189">
                <a:tc>
                  <a:txBody>
                    <a:bodyPr/>
                    <a:lstStyle/>
                    <a:p>
                      <a:pPr algn="l" rtl="0" fontAlgn="ctr"/>
                      <a:r>
                        <a:rPr lang="es-CO" sz="1400" b="0" i="0" u="none" strike="noStrike">
                          <a:solidFill>
                            <a:srgbClr val="000000"/>
                          </a:solidFill>
                          <a:effectLst/>
                          <a:latin typeface="Arial" panose="020B0604020202020204" pitchFamily="34" charset="0"/>
                        </a:rPr>
                        <a:t>Mag Cesar Augusto Castillo Taborda</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56</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46</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43</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74</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209796"/>
                  </a:ext>
                </a:extLst>
              </a:tr>
              <a:tr h="189189">
                <a:tc>
                  <a:txBody>
                    <a:bodyPr/>
                    <a:lstStyle/>
                    <a:p>
                      <a:pPr algn="l" rtl="0" fontAlgn="ctr"/>
                      <a:r>
                        <a:rPr lang="es-CO" sz="1400" b="0" i="0" u="none" strike="noStrike">
                          <a:solidFill>
                            <a:srgbClr val="000000"/>
                          </a:solidFill>
                          <a:effectLst/>
                          <a:latin typeface="Arial" panose="020B0604020202020204" pitchFamily="34" charset="0"/>
                        </a:rPr>
                        <a:t>Mag Gloria Ligia Castaño Duque</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59</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47</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41</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74</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364053"/>
                  </a:ext>
                </a:extLst>
              </a:tr>
              <a:tr h="189189">
                <a:tc>
                  <a:txBody>
                    <a:bodyPr/>
                    <a:lstStyle/>
                    <a:p>
                      <a:pPr algn="l" rtl="0" fontAlgn="ctr"/>
                      <a:r>
                        <a:rPr lang="pt-BR" sz="1400" b="0" i="0" u="none" strike="noStrike">
                          <a:solidFill>
                            <a:srgbClr val="000000"/>
                          </a:solidFill>
                          <a:effectLst/>
                          <a:latin typeface="Arial" panose="020B0604020202020204" pitchFamily="34" charset="0"/>
                        </a:rPr>
                        <a:t>Mag Antonio Maria Toro Ruiz</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35</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43</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44</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73</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51556"/>
                  </a:ext>
                </a:extLst>
              </a:tr>
              <a:tr h="189189">
                <a:tc>
                  <a:txBody>
                    <a:bodyPr/>
                    <a:lstStyle/>
                    <a:p>
                      <a:pPr algn="l" rtl="0" fontAlgn="ctr"/>
                      <a:r>
                        <a:rPr lang="es-CO" sz="1400" b="0" i="0" u="none" strike="noStrike">
                          <a:solidFill>
                            <a:srgbClr val="000000"/>
                          </a:solidFill>
                          <a:effectLst/>
                          <a:latin typeface="Arial" panose="020B0604020202020204" pitchFamily="34" charset="0"/>
                        </a:rPr>
                        <a:t>Mag. Dennys Marina Garzon Orduña</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58</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46</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41</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74</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042153"/>
                  </a:ext>
                </a:extLst>
              </a:tr>
              <a:tr h="189189">
                <a:tc>
                  <a:txBody>
                    <a:bodyPr/>
                    <a:lstStyle/>
                    <a:p>
                      <a:pPr algn="ctr" rtl="0" fontAlgn="ctr"/>
                      <a:r>
                        <a:rPr lang="es-ES" sz="1400" b="1" i="0" u="none" strike="noStrike">
                          <a:solidFill>
                            <a:srgbClr val="000000"/>
                          </a:solidFill>
                          <a:effectLst/>
                          <a:latin typeface="Arial" panose="020B0604020202020204" pitchFamily="34" charset="0"/>
                        </a:rPr>
                        <a:t>Total Repartos En La  Especialidad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208</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182</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169</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295</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1247182"/>
                  </a:ext>
                </a:extLst>
              </a:tr>
              <a:tr h="189189">
                <a:tc>
                  <a:txBody>
                    <a:bodyPr/>
                    <a:lstStyle/>
                    <a:p>
                      <a:pPr algn="ctr" rtl="0" fontAlgn="ctr"/>
                      <a:r>
                        <a:rPr lang="es-CO" sz="1400" b="1" i="0" u="none" strike="noStrike">
                          <a:solidFill>
                            <a:srgbClr val="000000"/>
                          </a:solidFill>
                          <a:effectLst/>
                          <a:latin typeface="Arial" panose="020B0604020202020204" pitchFamily="34" charset="0"/>
                        </a:rPr>
                        <a:t>Variación</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-13%</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-7%</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rPr>
                        <a:t>75%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82804549"/>
                  </a:ext>
                </a:extLst>
              </a:tr>
              <a:tr h="189189">
                <a:tc>
                  <a:txBody>
                    <a:bodyPr/>
                    <a:lstStyle/>
                    <a:p>
                      <a:pPr algn="l" rtl="0" fontAlgn="b"/>
                      <a:r>
                        <a:rPr lang="es-CO" sz="1400" b="0" i="0" u="none" strike="noStrike">
                          <a:solidFill>
                            <a:srgbClr val="000000"/>
                          </a:solidFill>
                          <a:effectLst/>
                          <a:latin typeface="Arial" panose="020B0604020202020204" pitchFamily="34" charset="0"/>
                        </a:rPr>
                        <a:t> </a:t>
                      </a:r>
                    </a:p>
                  </a:txBody>
                  <a:tcPr marL="9009" marR="9009" marT="90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009" marR="9009" marT="90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009" marR="9009" marT="90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Arial" panose="020B0604020202020204" pitchFamily="34" charset="0"/>
                        </a:rPr>
                        <a:t> </a:t>
                      </a:r>
                    </a:p>
                  </a:txBody>
                  <a:tcPr marL="9009" marR="9009" marT="90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Arial" panose="020B0604020202020204" pitchFamily="34" charset="0"/>
                        </a:rPr>
                        <a:t> </a:t>
                      </a:r>
                    </a:p>
                  </a:txBody>
                  <a:tcPr marL="9009" marR="9009" marT="90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562431"/>
                  </a:ext>
                </a:extLst>
              </a:tr>
              <a:tr h="189189">
                <a:tc>
                  <a:txBody>
                    <a:bodyPr/>
                    <a:lstStyle/>
                    <a:p>
                      <a:pPr algn="ctr" rtl="0" fontAlgn="ctr"/>
                      <a:r>
                        <a:rPr lang="es-CO" sz="1400" b="1" i="0" u="none" strike="noStrike">
                          <a:solidFill>
                            <a:srgbClr val="FFFFFF"/>
                          </a:solidFill>
                          <a:effectLst/>
                          <a:latin typeface="Arial" panose="020B0604020202020204" pitchFamily="34" charset="0"/>
                        </a:rPr>
                        <a:t>TUTELAS 2 INSTANCIA</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2017</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2018</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2019</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2020</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4052489418"/>
                  </a:ext>
                </a:extLst>
              </a:tr>
              <a:tr h="189189">
                <a:tc>
                  <a:txBody>
                    <a:bodyPr/>
                    <a:lstStyle/>
                    <a:p>
                      <a:pPr algn="l" rtl="0" fontAlgn="ctr"/>
                      <a:r>
                        <a:rPr lang="es-CO" sz="1400" b="0" i="0" u="none" strike="noStrike">
                          <a:solidFill>
                            <a:srgbClr val="000000"/>
                          </a:solidFill>
                          <a:effectLst/>
                          <a:latin typeface="Arial" panose="020B0604020202020204" pitchFamily="34" charset="0"/>
                        </a:rPr>
                        <a:t>Mag Cesar Augusto Castillo Taborda</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151</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160</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152</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156</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074561"/>
                  </a:ext>
                </a:extLst>
              </a:tr>
              <a:tr h="189189">
                <a:tc>
                  <a:txBody>
                    <a:bodyPr/>
                    <a:lstStyle/>
                    <a:p>
                      <a:pPr algn="l" rtl="0" fontAlgn="ctr"/>
                      <a:r>
                        <a:rPr lang="es-CO" sz="1400" b="0" i="0" u="none" strike="noStrike">
                          <a:solidFill>
                            <a:srgbClr val="000000"/>
                          </a:solidFill>
                          <a:effectLst/>
                          <a:latin typeface="Arial" panose="020B0604020202020204" pitchFamily="34" charset="0"/>
                        </a:rPr>
                        <a:t>Mag Gloria Ligia Castaño Duque</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160</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160</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155</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157</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912650"/>
                  </a:ext>
                </a:extLst>
              </a:tr>
              <a:tr h="189189">
                <a:tc>
                  <a:txBody>
                    <a:bodyPr/>
                    <a:lstStyle/>
                    <a:p>
                      <a:pPr algn="l" rtl="0" fontAlgn="ctr"/>
                      <a:r>
                        <a:rPr lang="pt-BR" sz="1400" b="0" i="0" u="none" strike="noStrike">
                          <a:solidFill>
                            <a:srgbClr val="000000"/>
                          </a:solidFill>
                          <a:effectLst/>
                          <a:latin typeface="Arial" panose="020B0604020202020204" pitchFamily="34" charset="0"/>
                        </a:rPr>
                        <a:t>Mag Antonio Maria Toro Ruiz</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107</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159</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155</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157</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315208"/>
                  </a:ext>
                </a:extLst>
              </a:tr>
              <a:tr h="189189">
                <a:tc>
                  <a:txBody>
                    <a:bodyPr/>
                    <a:lstStyle/>
                    <a:p>
                      <a:pPr algn="l" rtl="0" fontAlgn="ctr"/>
                      <a:r>
                        <a:rPr lang="es-CO" sz="1400" b="0" i="0" u="none" strike="noStrike">
                          <a:solidFill>
                            <a:srgbClr val="000000"/>
                          </a:solidFill>
                          <a:effectLst/>
                          <a:latin typeface="Arial" panose="020B0604020202020204" pitchFamily="34" charset="0"/>
                        </a:rPr>
                        <a:t>Mag. Dennys Marina Garzon Orduña</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159</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160</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152</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155</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328817"/>
                  </a:ext>
                </a:extLst>
              </a:tr>
              <a:tr h="189189">
                <a:tc>
                  <a:txBody>
                    <a:bodyPr/>
                    <a:lstStyle/>
                    <a:p>
                      <a:pPr algn="ctr" rtl="0" fontAlgn="ctr"/>
                      <a:r>
                        <a:rPr lang="es-ES" sz="1400" b="1" i="0" u="none" strike="noStrike">
                          <a:solidFill>
                            <a:srgbClr val="000000"/>
                          </a:solidFill>
                          <a:effectLst/>
                          <a:latin typeface="Arial" panose="020B0604020202020204" pitchFamily="34" charset="0"/>
                        </a:rPr>
                        <a:t>Total Repartos En La  Especialidad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577</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639</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614</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625</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70212859"/>
                  </a:ext>
                </a:extLst>
              </a:tr>
              <a:tr h="189189">
                <a:tc>
                  <a:txBody>
                    <a:bodyPr/>
                    <a:lstStyle/>
                    <a:p>
                      <a:pPr algn="ctr" rtl="0" fontAlgn="ctr"/>
                      <a:r>
                        <a:rPr lang="es-CO" sz="1400" b="1" i="0" u="none" strike="noStrike">
                          <a:solidFill>
                            <a:srgbClr val="000000"/>
                          </a:solidFill>
                          <a:effectLst/>
                          <a:latin typeface="Arial" panose="020B0604020202020204" pitchFamily="34" charset="0"/>
                        </a:rPr>
                        <a:t>Variación</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11%</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-4%</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rPr>
                        <a:t>2%</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63368764"/>
                  </a:ext>
                </a:extLst>
              </a:tr>
              <a:tr h="189189">
                <a:tc>
                  <a:txBody>
                    <a:bodyPr/>
                    <a:lstStyle/>
                    <a:p>
                      <a:pPr algn="l" rtl="0" fontAlgn="b"/>
                      <a:r>
                        <a:rPr lang="es-CO" sz="1400" b="0" i="0" u="none" strike="noStrike">
                          <a:solidFill>
                            <a:srgbClr val="000000"/>
                          </a:solidFill>
                          <a:effectLst/>
                          <a:latin typeface="Arial" panose="020B0604020202020204" pitchFamily="34" charset="0"/>
                        </a:rPr>
                        <a:t> </a:t>
                      </a:r>
                    </a:p>
                  </a:txBody>
                  <a:tcPr marL="9009" marR="9009" marT="90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009" marR="9009" marT="90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9009" marR="9009" marT="90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Arial" panose="020B0604020202020204" pitchFamily="34" charset="0"/>
                        </a:rPr>
                        <a:t> </a:t>
                      </a:r>
                    </a:p>
                  </a:txBody>
                  <a:tcPr marL="9009" marR="9009" marT="90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Arial" panose="020B0604020202020204" pitchFamily="34" charset="0"/>
                        </a:rPr>
                        <a:t> </a:t>
                      </a:r>
                    </a:p>
                  </a:txBody>
                  <a:tcPr marL="9009" marR="9009" marT="90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40284"/>
                  </a:ext>
                </a:extLst>
              </a:tr>
              <a:tr h="189189">
                <a:tc>
                  <a:txBody>
                    <a:bodyPr/>
                    <a:lstStyle/>
                    <a:p>
                      <a:pPr algn="ctr" rtl="0" fontAlgn="ctr"/>
                      <a:r>
                        <a:rPr lang="es-CO" sz="1400" b="1" i="0" u="none" strike="noStrike">
                          <a:solidFill>
                            <a:srgbClr val="FFFFFF"/>
                          </a:solidFill>
                          <a:effectLst/>
                          <a:latin typeface="Arial" panose="020B0604020202020204" pitchFamily="34" charset="0"/>
                        </a:rPr>
                        <a:t>INCIDENTES DE DESACATO</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2017</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2018</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2019</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400" b="1" i="0" u="none" strike="noStrike">
                          <a:solidFill>
                            <a:srgbClr val="FFFFFF"/>
                          </a:solidFill>
                          <a:effectLst/>
                          <a:latin typeface="Arial" panose="020B0604020202020204" pitchFamily="34" charset="0"/>
                        </a:rPr>
                        <a:t>2020</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3875680496"/>
                  </a:ext>
                </a:extLst>
              </a:tr>
              <a:tr h="189189">
                <a:tc>
                  <a:txBody>
                    <a:bodyPr/>
                    <a:lstStyle/>
                    <a:p>
                      <a:pPr algn="l" rtl="0" fontAlgn="ctr"/>
                      <a:r>
                        <a:rPr lang="es-CO" sz="1400" b="0" i="0" u="none" strike="noStrike">
                          <a:solidFill>
                            <a:srgbClr val="000000"/>
                          </a:solidFill>
                          <a:effectLst/>
                          <a:latin typeface="Arial" panose="020B0604020202020204" pitchFamily="34" charset="0"/>
                        </a:rPr>
                        <a:t>Mag Cesar Augusto Castillo Taborda</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65</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56</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55</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36</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845886"/>
                  </a:ext>
                </a:extLst>
              </a:tr>
              <a:tr h="189189">
                <a:tc>
                  <a:txBody>
                    <a:bodyPr/>
                    <a:lstStyle/>
                    <a:p>
                      <a:pPr algn="l" rtl="0" fontAlgn="ctr"/>
                      <a:r>
                        <a:rPr lang="es-CO" sz="1400" b="0" i="0" u="none" strike="noStrike">
                          <a:solidFill>
                            <a:srgbClr val="000000"/>
                          </a:solidFill>
                          <a:effectLst/>
                          <a:latin typeface="Arial" panose="020B0604020202020204" pitchFamily="34" charset="0"/>
                        </a:rPr>
                        <a:t>Mag Gloria Ligia Castaño Duque</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70</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56</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55</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41</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887950"/>
                  </a:ext>
                </a:extLst>
              </a:tr>
              <a:tr h="189189">
                <a:tc>
                  <a:txBody>
                    <a:bodyPr/>
                    <a:lstStyle/>
                    <a:p>
                      <a:pPr algn="l" rtl="0" fontAlgn="ctr"/>
                      <a:r>
                        <a:rPr lang="pt-BR" sz="1400" b="0" i="0" u="none" strike="noStrike">
                          <a:solidFill>
                            <a:srgbClr val="000000"/>
                          </a:solidFill>
                          <a:effectLst/>
                          <a:latin typeface="Arial" panose="020B0604020202020204" pitchFamily="34" charset="0"/>
                        </a:rPr>
                        <a:t>Mag Antonio Maria Toro Ruiz</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33</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53</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51</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40</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040769"/>
                  </a:ext>
                </a:extLst>
              </a:tr>
              <a:tr h="189189">
                <a:tc>
                  <a:txBody>
                    <a:bodyPr/>
                    <a:lstStyle/>
                    <a:p>
                      <a:pPr algn="l" rtl="0" fontAlgn="ctr"/>
                      <a:r>
                        <a:rPr lang="es-CO" sz="1400" b="0" i="0" u="none" strike="noStrike">
                          <a:solidFill>
                            <a:srgbClr val="000000"/>
                          </a:solidFill>
                          <a:effectLst/>
                          <a:latin typeface="Arial" panose="020B0604020202020204" pitchFamily="34" charset="0"/>
                        </a:rPr>
                        <a:t>Mag. Dennys Marina Garzon Orduña</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70</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53</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52</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37</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279533"/>
                  </a:ext>
                </a:extLst>
              </a:tr>
              <a:tr h="217506">
                <a:tc>
                  <a:txBody>
                    <a:bodyPr/>
                    <a:lstStyle/>
                    <a:p>
                      <a:pPr algn="ctr" rtl="0" fontAlgn="ctr"/>
                      <a:r>
                        <a:rPr lang="es-ES" sz="1400" b="1" i="0" u="none" strike="noStrike" dirty="0">
                          <a:solidFill>
                            <a:srgbClr val="000000"/>
                          </a:solidFill>
                          <a:effectLst/>
                          <a:latin typeface="Arial" panose="020B0604020202020204" pitchFamily="34" charset="0"/>
                        </a:rPr>
                        <a:t>Total Repartos En La  Especialidad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238</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218</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213</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154</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40277394"/>
                  </a:ext>
                </a:extLst>
              </a:tr>
              <a:tr h="189189">
                <a:tc>
                  <a:txBody>
                    <a:bodyPr/>
                    <a:lstStyle/>
                    <a:p>
                      <a:pPr algn="ctr" rtl="0" fontAlgn="ctr"/>
                      <a:r>
                        <a:rPr lang="es-CO" sz="1400" b="1" i="0" u="none" strike="noStrike" dirty="0">
                          <a:solidFill>
                            <a:srgbClr val="000000"/>
                          </a:solidFill>
                          <a:effectLst/>
                          <a:latin typeface="Arial" panose="020B0604020202020204" pitchFamily="34" charset="0"/>
                        </a:rPr>
                        <a:t>Variación</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rPr>
                        <a:t>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rPr>
                        <a:t>-8%</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rPr>
                        <a:t>-2%</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rPr>
                        <a:t>-28%</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6647003"/>
                  </a:ext>
                </a:extLst>
              </a:tr>
            </a:tbl>
          </a:graphicData>
        </a:graphic>
      </p:graphicFrame>
      <p:sp>
        <p:nvSpPr>
          <p:cNvPr id="4" name="CuadroTexto 3">
            <a:extLst>
              <a:ext uri="{FF2B5EF4-FFF2-40B4-BE49-F238E27FC236}">
                <a16:creationId xmlns:a16="http://schemas.microsoft.com/office/drawing/2014/main" id="{E954040E-DF9A-43E5-A753-5E2E1B2846F5}"/>
              </a:ext>
            </a:extLst>
          </p:cNvPr>
          <p:cNvSpPr txBox="1"/>
          <p:nvPr/>
        </p:nvSpPr>
        <p:spPr>
          <a:xfrm>
            <a:off x="8337563" y="1137465"/>
            <a:ext cx="3487918" cy="2585323"/>
          </a:xfrm>
          <a:prstGeom prst="rect">
            <a:avLst/>
          </a:prstGeom>
          <a:solidFill>
            <a:schemeClr val="accent6">
              <a:lumMod val="60000"/>
              <a:lumOff val="40000"/>
            </a:schemeClr>
          </a:solidFill>
        </p:spPr>
        <p:txBody>
          <a:bodyPr wrap="square" rtlCol="0">
            <a:spAutoFit/>
          </a:bodyPr>
          <a:lstStyle/>
          <a:p>
            <a:pPr algn="just"/>
            <a:r>
              <a:rPr lang="es-CO" dirty="0"/>
              <a:t>El numero de total de acciones constitucionales de tutela en primera y segunda instancia, se incremento para los 4 Despachos de la Sala Penal de Manizales  en 75% y en 2% respectivamente. </a:t>
            </a:r>
          </a:p>
          <a:p>
            <a:pPr algn="just"/>
            <a:endParaRPr lang="es-CO" dirty="0"/>
          </a:p>
          <a:p>
            <a:pPr algn="just"/>
            <a:r>
              <a:rPr lang="es-CO" dirty="0"/>
              <a:t>Los incidentes de desacato si se reducen en un -28%.</a:t>
            </a:r>
          </a:p>
        </p:txBody>
      </p:sp>
    </p:spTree>
    <p:extLst>
      <p:ext uri="{BB962C8B-B14F-4D97-AF65-F5344CB8AC3E}">
        <p14:creationId xmlns:p14="http://schemas.microsoft.com/office/powerpoint/2010/main" val="3586601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13606"/>
            <a:ext cx="12191999" cy="904560"/>
          </a:xfrm>
          <a:solidFill>
            <a:schemeClr val="accent6">
              <a:lumMod val="50000"/>
            </a:schemeClr>
          </a:solidFill>
        </p:spPr>
        <p:txBody>
          <a:bodyPr vert="horz" lIns="91440" tIns="45720" rIns="91440" bIns="45720" rtlCol="0" anchor="ctr">
            <a:norm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b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b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CO" sz="25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9"/>
          <p:cNvSpPr/>
          <p:nvPr/>
        </p:nvSpPr>
        <p:spPr>
          <a:xfrm>
            <a:off x="2832123" y="1127475"/>
            <a:ext cx="6527749" cy="1138773"/>
          </a:xfrm>
          <a:prstGeom prst="rect">
            <a:avLst/>
          </a:prstGeom>
          <a:solidFill>
            <a:schemeClr val="accent6">
              <a:lumMod val="50000"/>
            </a:schemeClr>
          </a:solidFill>
        </p:spPr>
        <p:txBody>
          <a:bodyPr wrap="none" lIns="91440" tIns="45720" rIns="91440" bIns="45720">
            <a:spAutoFit/>
          </a:bodyPr>
          <a:lstStyle/>
          <a:p>
            <a:pPr algn="ctr"/>
            <a:r>
              <a:rPr lang="es-ES" sz="340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Reparto de Acciones </a:t>
            </a:r>
          </a:p>
          <a:p>
            <a:pPr algn="ctr"/>
            <a:r>
              <a:rPr lang="es-ES" sz="340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Constitucionales Habeas Corpus</a:t>
            </a:r>
          </a:p>
        </p:txBody>
      </p:sp>
      <p:pic>
        <p:nvPicPr>
          <p:cNvPr id="5"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2702"/>
            <a:ext cx="2004647" cy="903655"/>
          </a:xfrm>
          <a:prstGeom prst="rect">
            <a:avLst/>
          </a:prstGeom>
          <a:solidFill>
            <a:schemeClr val="bg2"/>
          </a:solidFill>
        </p:spPr>
      </p:pic>
      <p:pic>
        <p:nvPicPr>
          <p:cNvPr id="6"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06"/>
            <a:ext cx="2552700" cy="903655"/>
          </a:xfrm>
          <a:prstGeom prst="rect">
            <a:avLst/>
          </a:prstGeom>
          <a:solidFill>
            <a:schemeClr val="bg2"/>
          </a:solidFill>
        </p:spPr>
      </p:pic>
      <p:pic>
        <p:nvPicPr>
          <p:cNvPr id="2" name="Imagen 1"/>
          <p:cNvPicPr>
            <a:picLocks noChangeAspect="1"/>
          </p:cNvPicPr>
          <p:nvPr/>
        </p:nvPicPr>
        <p:blipFill>
          <a:blip r:embed="rId4"/>
          <a:stretch>
            <a:fillRect/>
          </a:stretch>
        </p:blipFill>
        <p:spPr>
          <a:xfrm>
            <a:off x="3493125" y="2502769"/>
            <a:ext cx="5205746" cy="3467027"/>
          </a:xfrm>
          <a:prstGeom prst="rect">
            <a:avLst/>
          </a:prstGeom>
        </p:spPr>
      </p:pic>
    </p:spTree>
    <p:extLst>
      <p:ext uri="{BB962C8B-B14F-4D97-AF65-F5344CB8AC3E}">
        <p14:creationId xmlns:p14="http://schemas.microsoft.com/office/powerpoint/2010/main" val="393430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0" y="-4952"/>
            <a:ext cx="12191999" cy="861774"/>
          </a:xfrm>
          <a:prstGeom prst="rect">
            <a:avLst/>
          </a:prstGeom>
          <a:solidFill>
            <a:schemeClr val="accent6">
              <a:lumMod val="50000"/>
            </a:schemeClr>
          </a:solidFill>
        </p:spPr>
        <p:txBody>
          <a:bodyPr wrap="square" rtlCol="0" anchor="t">
            <a:spAutoFit/>
          </a:bodyPr>
          <a:lstStyle/>
          <a:p>
            <a:pPr algn="ctr">
              <a:lnSpc>
                <a:spcPct val="200000"/>
              </a:lnSpc>
            </a:pPr>
            <a:r>
              <a:rPr lang="es-CO" sz="2500" b="1" dirty="0">
                <a:solidFill>
                  <a:schemeClr val="bg1"/>
                </a:solidFill>
                <a:latin typeface="Arial" panose="020B0604020202020204" pitchFamily="34" charset="0"/>
                <a:cs typeface="Arial" panose="020B0604020202020204" pitchFamily="34" charset="0"/>
              </a:rPr>
              <a:t>DIRECCIONAMIENTO ESTRATEGICO</a:t>
            </a:r>
          </a:p>
        </p:txBody>
      </p:sp>
      <p:sp>
        <p:nvSpPr>
          <p:cNvPr id="5" name="CuadroTexto 4"/>
          <p:cNvSpPr txBox="1"/>
          <p:nvPr/>
        </p:nvSpPr>
        <p:spPr>
          <a:xfrm>
            <a:off x="1769104" y="1128875"/>
            <a:ext cx="8699501" cy="646331"/>
          </a:xfrm>
          <a:prstGeom prst="rect">
            <a:avLst/>
          </a:prstGeom>
          <a:solidFill>
            <a:schemeClr val="accent6">
              <a:lumMod val="50000"/>
            </a:schemeClr>
          </a:solidFill>
        </p:spPr>
        <p:txBody>
          <a:bodyPr wrap="square" rtlCol="0">
            <a:spAutoFit/>
          </a:bodyPr>
          <a:lstStyle/>
          <a:p>
            <a:pPr algn="ctr"/>
            <a:r>
              <a:rPr lang="es-CO" b="1" dirty="0">
                <a:solidFill>
                  <a:schemeClr val="bg1"/>
                </a:solidFill>
                <a:latin typeface="Arial" panose="020B0604020202020204" pitchFamily="34" charset="0"/>
                <a:ea typeface="Verdana" panose="020B0604030504040204" pitchFamily="34" charset="0"/>
                <a:cs typeface="Arial" panose="020B0604020202020204" pitchFamily="34" charset="0"/>
              </a:rPr>
              <a:t>LA GESTIÓN  DE LA COORDINACIÓN  DEL CENTRO DE SERVICIOS SE BASA EN LOS SIGUIENTES ENFOQUES:</a:t>
            </a:r>
          </a:p>
        </p:txBody>
      </p:sp>
      <p:grpSp>
        <p:nvGrpSpPr>
          <p:cNvPr id="3" name="Grupo 2"/>
          <p:cNvGrpSpPr/>
          <p:nvPr/>
        </p:nvGrpSpPr>
        <p:grpSpPr>
          <a:xfrm>
            <a:off x="189242" y="2053061"/>
            <a:ext cx="11859227" cy="3560352"/>
            <a:chOff x="189246" y="3032758"/>
            <a:chExt cx="11859227" cy="3560352"/>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100000" l="0" r="99913">
                          <a14:foregroundMark x1="13551" y1="50363" x2="24096" y2="54427"/>
                          <a14:foregroundMark x1="19434" y1="29608" x2="19303" y2="67054"/>
                          <a14:foregroundMark x1="82309" y1="32366" x2="81612" y2="62990"/>
                          <a14:foregroundMark x1="75599" y1="44267" x2="86754" y2="53266"/>
                        </a14:backgroundRemoval>
                      </a14:imgEffect>
                    </a14:imgLayer>
                  </a14:imgProps>
                </a:ext>
              </a:extLst>
            </a:blip>
            <a:stretch>
              <a:fillRect/>
            </a:stretch>
          </p:blipFill>
          <p:spPr>
            <a:xfrm>
              <a:off x="189246" y="3032758"/>
              <a:ext cx="11859227" cy="3560352"/>
            </a:xfrm>
            <a:prstGeom prst="rect">
              <a:avLst/>
            </a:prstGeom>
          </p:spPr>
        </p:pic>
        <p:sp>
          <p:nvSpPr>
            <p:cNvPr id="6" name="CuadroTexto 5"/>
            <p:cNvSpPr txBox="1"/>
            <p:nvPr/>
          </p:nvSpPr>
          <p:spPr>
            <a:xfrm>
              <a:off x="1422183" y="4551326"/>
              <a:ext cx="1906292" cy="584775"/>
            </a:xfrm>
            <a:prstGeom prst="rect">
              <a:avLst/>
            </a:prstGeom>
            <a:noFill/>
          </p:spPr>
          <p:txBody>
            <a:bodyPr wrap="none" rtlCol="0">
              <a:spAutoFit/>
            </a:bodyPr>
            <a:lstStyle/>
            <a:p>
              <a:pPr algn="ctr"/>
              <a:r>
                <a:rPr lang="es-CO" sz="1600" b="1" dirty="0">
                  <a:latin typeface="Arial" panose="020B0604020202020204" pitchFamily="34" charset="0"/>
                  <a:ea typeface="Verdana" panose="020B0604030504040204" pitchFamily="34" charset="0"/>
                  <a:cs typeface="Arial" panose="020B0604020202020204" pitchFamily="34" charset="0"/>
                </a:rPr>
                <a:t>Direccionamiento</a:t>
              </a:r>
            </a:p>
            <a:p>
              <a:pPr algn="ctr"/>
              <a:r>
                <a:rPr lang="es-CO" sz="1600" b="1" dirty="0">
                  <a:latin typeface="Arial" panose="020B0604020202020204" pitchFamily="34" charset="0"/>
                  <a:ea typeface="Verdana" panose="020B0604030504040204" pitchFamily="34" charset="0"/>
                  <a:cs typeface="Arial" panose="020B0604020202020204" pitchFamily="34" charset="0"/>
                </a:rPr>
                <a:t>Estratégico</a:t>
              </a:r>
            </a:p>
          </p:txBody>
        </p:sp>
        <p:sp>
          <p:nvSpPr>
            <p:cNvPr id="7" name="CuadroTexto 6"/>
            <p:cNvSpPr txBox="1"/>
            <p:nvPr/>
          </p:nvSpPr>
          <p:spPr>
            <a:xfrm>
              <a:off x="8956252" y="4659046"/>
              <a:ext cx="1620958" cy="338554"/>
            </a:xfrm>
            <a:prstGeom prst="rect">
              <a:avLst/>
            </a:prstGeom>
            <a:noFill/>
          </p:spPr>
          <p:txBody>
            <a:bodyPr wrap="none" rtlCol="0">
              <a:spAutoFit/>
            </a:bodyPr>
            <a:lstStyle/>
            <a:p>
              <a:pPr algn="ctr"/>
              <a:r>
                <a:rPr lang="es-CO" sz="1600" b="1" dirty="0">
                  <a:latin typeface="Arial" panose="020B0604020202020204" pitchFamily="34" charset="0"/>
                  <a:ea typeface="Verdana" panose="020B0604030504040204" pitchFamily="34" charset="0"/>
                  <a:cs typeface="Arial" panose="020B0604020202020204" pitchFamily="34" charset="0"/>
                </a:rPr>
                <a:t>Modernización</a:t>
              </a:r>
            </a:p>
          </p:txBody>
        </p:sp>
        <p:sp>
          <p:nvSpPr>
            <p:cNvPr id="8" name="CuadroTexto 7"/>
            <p:cNvSpPr txBox="1"/>
            <p:nvPr/>
          </p:nvSpPr>
          <p:spPr>
            <a:xfrm>
              <a:off x="6447446" y="4551325"/>
              <a:ext cx="1736374" cy="584775"/>
            </a:xfrm>
            <a:prstGeom prst="rect">
              <a:avLst/>
            </a:prstGeom>
            <a:noFill/>
          </p:spPr>
          <p:txBody>
            <a:bodyPr wrap="none" rtlCol="0">
              <a:spAutoFit/>
            </a:bodyPr>
            <a:lstStyle/>
            <a:p>
              <a:pPr algn="ctr"/>
              <a:r>
                <a:rPr lang="es-CO" sz="1600" b="1" dirty="0">
                  <a:latin typeface="Arial" panose="020B0604020202020204" pitchFamily="34" charset="0"/>
                  <a:ea typeface="Verdana" panose="020B0604030504040204" pitchFamily="34" charset="0"/>
                  <a:cs typeface="Arial" panose="020B0604020202020204" pitchFamily="34" charset="0"/>
                </a:rPr>
                <a:t>Administración </a:t>
              </a:r>
            </a:p>
            <a:p>
              <a:pPr algn="ctr"/>
              <a:r>
                <a:rPr lang="es-CO" sz="1600" b="1" dirty="0">
                  <a:latin typeface="Arial" panose="020B0604020202020204" pitchFamily="34" charset="0"/>
                  <a:ea typeface="Verdana" panose="020B0604030504040204" pitchFamily="34" charset="0"/>
                  <a:cs typeface="Arial" panose="020B0604020202020204" pitchFamily="34" charset="0"/>
                </a:rPr>
                <a:t>De Personal</a:t>
              </a:r>
            </a:p>
          </p:txBody>
        </p:sp>
        <p:sp>
          <p:nvSpPr>
            <p:cNvPr id="9" name="CuadroTexto 8"/>
            <p:cNvSpPr txBox="1"/>
            <p:nvPr/>
          </p:nvSpPr>
          <p:spPr>
            <a:xfrm>
              <a:off x="3944247" y="4443602"/>
              <a:ext cx="1757212" cy="830997"/>
            </a:xfrm>
            <a:prstGeom prst="rect">
              <a:avLst/>
            </a:prstGeom>
            <a:noFill/>
          </p:spPr>
          <p:txBody>
            <a:bodyPr wrap="none" rtlCol="0">
              <a:spAutoFit/>
            </a:bodyPr>
            <a:lstStyle/>
            <a:p>
              <a:pPr algn="ctr"/>
              <a:r>
                <a:rPr lang="es-CO" sz="1600" b="1" dirty="0">
                  <a:latin typeface="Arial" panose="020B0604020202020204" pitchFamily="34" charset="0"/>
                  <a:ea typeface="Verdana" panose="020B0604030504040204" pitchFamily="34" charset="0"/>
                  <a:cs typeface="Arial" panose="020B0604020202020204" pitchFamily="34" charset="0"/>
                </a:rPr>
                <a:t>Estandarización</a:t>
              </a:r>
            </a:p>
            <a:p>
              <a:pPr algn="ctr"/>
              <a:r>
                <a:rPr lang="es-CO" sz="1600" b="1" dirty="0">
                  <a:latin typeface="Arial" panose="020B0604020202020204" pitchFamily="34" charset="0"/>
                  <a:ea typeface="Verdana" panose="020B0604030504040204" pitchFamily="34" charset="0"/>
                  <a:cs typeface="Arial" panose="020B0604020202020204" pitchFamily="34" charset="0"/>
                </a:rPr>
                <a:t>Y </a:t>
              </a:r>
            </a:p>
            <a:p>
              <a:pPr algn="ctr"/>
              <a:r>
                <a:rPr lang="es-CO" sz="1600" b="1" dirty="0">
                  <a:latin typeface="Arial" panose="020B0604020202020204" pitchFamily="34" charset="0"/>
                  <a:ea typeface="Verdana" panose="020B0604030504040204" pitchFamily="34" charset="0"/>
                  <a:cs typeface="Arial" panose="020B0604020202020204" pitchFamily="34" charset="0"/>
                </a:rPr>
                <a:t>Medición</a:t>
              </a:r>
            </a:p>
          </p:txBody>
        </p:sp>
      </p:grpSp>
      <p:pic>
        <p:nvPicPr>
          <p:cNvPr id="11" name="Imagen 10"/>
          <p:cNvPicPr>
            <a:picLocks noChangeAspect="1"/>
          </p:cNvPicPr>
          <p:nvPr/>
        </p:nvPicPr>
        <p:blipFill>
          <a:blip r:embed="rId4"/>
          <a:stretch>
            <a:fillRect/>
          </a:stretch>
        </p:blipFill>
        <p:spPr>
          <a:xfrm>
            <a:off x="1" y="-14856"/>
            <a:ext cx="2781703" cy="872695"/>
          </a:xfrm>
          <a:prstGeom prst="rect">
            <a:avLst/>
          </a:prstGeom>
          <a:solidFill>
            <a:schemeClr val="bg1"/>
          </a:solidFill>
        </p:spPr>
      </p:pic>
      <p:pic>
        <p:nvPicPr>
          <p:cNvPr id="13" name="Picture 7">
            <a:extLst>
              <a:ext uri="{FF2B5EF4-FFF2-40B4-BE49-F238E27FC236}">
                <a16:creationId xmlns:a16="http://schemas.microsoft.com/office/drawing/2014/main" id="{E5267054-9862-4A5D-B013-4614A88E2C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3522" y="-8037"/>
            <a:ext cx="2556511" cy="872695"/>
          </a:xfrm>
          <a:prstGeom prst="rect">
            <a:avLst/>
          </a:prstGeom>
          <a:solidFill>
            <a:schemeClr val="bg1"/>
          </a:solidFill>
          <a:ln>
            <a:noFill/>
          </a:ln>
          <a:extLst/>
        </p:spPr>
      </p:pic>
    </p:spTree>
    <p:extLst>
      <p:ext uri="{BB962C8B-B14F-4D97-AF65-F5344CB8AC3E}">
        <p14:creationId xmlns:p14="http://schemas.microsoft.com/office/powerpoint/2010/main" val="950725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1"/>
            <a:ext cx="12191999" cy="899410"/>
          </a:xfrm>
          <a:solidFill>
            <a:schemeClr val="accent6">
              <a:lumMod val="50000"/>
            </a:schemeClr>
          </a:solidFill>
        </p:spPr>
        <p:txBody>
          <a:bodyPr vert="horz" lIns="91440" tIns="45720" rIns="91440" bIns="45720" rtlCol="0" anchor="ctr">
            <a:normAutofit/>
          </a:bodyPr>
          <a:lstStyle/>
          <a:p>
            <a:pPr algn="ctr"/>
            <a:r>
              <a:rPr lang="es-CO" sz="2600" b="1" dirty="0">
                <a:solidFill>
                  <a:schemeClr val="bg1"/>
                </a:solidFill>
                <a:latin typeface="+mn-lt"/>
                <a:ea typeface="+mn-ea"/>
                <a:cs typeface="+mn-cs"/>
              </a:rPr>
              <a:t>Reparto de Acciones </a:t>
            </a:r>
            <a:br>
              <a:rPr lang="es-CO" sz="2600" b="1" dirty="0">
                <a:solidFill>
                  <a:schemeClr val="bg1"/>
                </a:solidFill>
                <a:latin typeface="+mn-lt"/>
                <a:ea typeface="+mn-ea"/>
                <a:cs typeface="+mn-cs"/>
              </a:rPr>
            </a:br>
            <a:r>
              <a:rPr lang="es-CO" sz="2600" b="1" dirty="0">
                <a:solidFill>
                  <a:schemeClr val="bg1"/>
                </a:solidFill>
                <a:latin typeface="+mn-lt"/>
                <a:ea typeface="+mn-ea"/>
                <a:cs typeface="+mn-cs"/>
              </a:rPr>
              <a:t>Constitucionales Hábeas Corpus</a:t>
            </a:r>
          </a:p>
        </p:txBody>
      </p:sp>
      <p:pic>
        <p:nvPicPr>
          <p:cNvPr id="4"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5"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2"/>
            <a:ext cx="2623893" cy="848763"/>
          </a:xfrm>
          <a:prstGeom prst="rect">
            <a:avLst/>
          </a:prstGeom>
          <a:solidFill>
            <a:schemeClr val="bg2"/>
          </a:solidFill>
        </p:spPr>
      </p:pic>
      <p:graphicFrame>
        <p:nvGraphicFramePr>
          <p:cNvPr id="6" name="Tabla 5">
            <a:extLst>
              <a:ext uri="{FF2B5EF4-FFF2-40B4-BE49-F238E27FC236}">
                <a16:creationId xmlns:a16="http://schemas.microsoft.com/office/drawing/2014/main" id="{C2DD0FB4-D5A6-4E11-A2FA-4A90B253E89B}"/>
              </a:ext>
            </a:extLst>
          </p:cNvPr>
          <p:cNvGraphicFramePr>
            <a:graphicFrameLocks noGrp="1"/>
          </p:cNvGraphicFramePr>
          <p:nvPr>
            <p:extLst>
              <p:ext uri="{D42A27DB-BD31-4B8C-83A1-F6EECF244321}">
                <p14:modId xmlns:p14="http://schemas.microsoft.com/office/powerpoint/2010/main" val="3089909741"/>
              </p:ext>
            </p:extLst>
          </p:nvPr>
        </p:nvGraphicFramePr>
        <p:xfrm>
          <a:off x="429026" y="1022874"/>
          <a:ext cx="6735345" cy="5510725"/>
        </p:xfrm>
        <a:graphic>
          <a:graphicData uri="http://schemas.openxmlformats.org/drawingml/2006/table">
            <a:tbl>
              <a:tblPr/>
              <a:tblGrid>
                <a:gridCol w="2622671">
                  <a:extLst>
                    <a:ext uri="{9D8B030D-6E8A-4147-A177-3AD203B41FA5}">
                      <a16:colId xmlns:a16="http://schemas.microsoft.com/office/drawing/2014/main" val="1747050131"/>
                    </a:ext>
                  </a:extLst>
                </a:gridCol>
                <a:gridCol w="662465">
                  <a:extLst>
                    <a:ext uri="{9D8B030D-6E8A-4147-A177-3AD203B41FA5}">
                      <a16:colId xmlns:a16="http://schemas.microsoft.com/office/drawing/2014/main" val="3849311701"/>
                    </a:ext>
                  </a:extLst>
                </a:gridCol>
                <a:gridCol w="707010">
                  <a:extLst>
                    <a:ext uri="{9D8B030D-6E8A-4147-A177-3AD203B41FA5}">
                      <a16:colId xmlns:a16="http://schemas.microsoft.com/office/drawing/2014/main" val="3185007811"/>
                    </a:ext>
                  </a:extLst>
                </a:gridCol>
                <a:gridCol w="669303">
                  <a:extLst>
                    <a:ext uri="{9D8B030D-6E8A-4147-A177-3AD203B41FA5}">
                      <a16:colId xmlns:a16="http://schemas.microsoft.com/office/drawing/2014/main" val="3898763680"/>
                    </a:ext>
                  </a:extLst>
                </a:gridCol>
                <a:gridCol w="697583">
                  <a:extLst>
                    <a:ext uri="{9D8B030D-6E8A-4147-A177-3AD203B41FA5}">
                      <a16:colId xmlns:a16="http://schemas.microsoft.com/office/drawing/2014/main" val="1078789072"/>
                    </a:ext>
                  </a:extLst>
                </a:gridCol>
                <a:gridCol w="593889">
                  <a:extLst>
                    <a:ext uri="{9D8B030D-6E8A-4147-A177-3AD203B41FA5}">
                      <a16:colId xmlns:a16="http://schemas.microsoft.com/office/drawing/2014/main" val="2464656090"/>
                    </a:ext>
                  </a:extLst>
                </a:gridCol>
                <a:gridCol w="782424">
                  <a:extLst>
                    <a:ext uri="{9D8B030D-6E8A-4147-A177-3AD203B41FA5}">
                      <a16:colId xmlns:a16="http://schemas.microsoft.com/office/drawing/2014/main" val="2340591170"/>
                    </a:ext>
                  </a:extLst>
                </a:gridCol>
              </a:tblGrid>
              <a:tr h="123609">
                <a:tc gridSpan="7">
                  <a:txBody>
                    <a:bodyPr/>
                    <a:lstStyle/>
                    <a:p>
                      <a:pPr algn="ctr" rtl="0" fontAlgn="b"/>
                      <a:r>
                        <a:rPr lang="es-CO" sz="1200" b="1" i="0" u="none" strike="noStrike" dirty="0">
                          <a:solidFill>
                            <a:srgbClr val="FFFFFF"/>
                          </a:solidFill>
                          <a:effectLst/>
                          <a:latin typeface="Arial" panose="020B0604020202020204" pitchFamily="34" charset="0"/>
                        </a:rPr>
                        <a:t>Hábeas Corpus Tribunal</a:t>
                      </a:r>
                    </a:p>
                  </a:txBody>
                  <a:tcPr marL="7145" marR="7145" marT="71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857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4984630"/>
                  </a:ext>
                </a:extLst>
              </a:tr>
              <a:tr h="185246">
                <a:tc>
                  <a:txBody>
                    <a:bodyPr/>
                    <a:lstStyle/>
                    <a:p>
                      <a:pPr algn="ctr" rtl="0" fontAlgn="b"/>
                      <a:r>
                        <a:rPr lang="es-CO" sz="1200" b="1" i="0" u="none" strike="noStrike">
                          <a:solidFill>
                            <a:srgbClr val="FFFFFF"/>
                          </a:solidFill>
                          <a:effectLst/>
                          <a:latin typeface="Arial" panose="020B0604020202020204" pitchFamily="34" charset="0"/>
                        </a:rPr>
                        <a:t>Detalle</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2015</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2016</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2018</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2019</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2020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3311499431"/>
                  </a:ext>
                </a:extLst>
              </a:tr>
              <a:tr h="185246">
                <a:tc>
                  <a:txBody>
                    <a:bodyPr/>
                    <a:lstStyle/>
                    <a:p>
                      <a:pPr algn="l" rtl="0" fontAlgn="b"/>
                      <a:r>
                        <a:rPr lang="es-CO" sz="1200" b="0" i="0" u="none" strike="noStrike">
                          <a:solidFill>
                            <a:srgbClr val="000000"/>
                          </a:solidFill>
                          <a:effectLst/>
                          <a:latin typeface="Arial" panose="020B0604020202020204" pitchFamily="34" charset="0"/>
                        </a:rPr>
                        <a:t>Habeas Corpus 1 Instancia</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16</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14</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6</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700887"/>
                  </a:ext>
                </a:extLst>
              </a:tr>
              <a:tr h="185246">
                <a:tc>
                  <a:txBody>
                    <a:bodyPr/>
                    <a:lstStyle/>
                    <a:p>
                      <a:pPr algn="l" rtl="0" fontAlgn="b"/>
                      <a:r>
                        <a:rPr lang="es-CO" sz="1200" b="1" i="0" u="none" strike="noStrike">
                          <a:solidFill>
                            <a:srgbClr val="000000"/>
                          </a:solidFill>
                          <a:effectLst/>
                          <a:latin typeface="Arial" panose="020B0604020202020204" pitchFamily="34" charset="0"/>
                        </a:rPr>
                        <a:t>Variación</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endParaRPr lang="es-CO" sz="1200" b="1"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-75%</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250%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283%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649072"/>
                  </a:ext>
                </a:extLst>
              </a:tr>
              <a:tr h="185246">
                <a:tc>
                  <a:txBody>
                    <a:bodyPr/>
                    <a:lstStyle/>
                    <a:p>
                      <a:pPr algn="l" rtl="0" fontAlgn="b"/>
                      <a:r>
                        <a:rPr lang="es-CO" sz="1200" b="0" i="0" u="none" strike="noStrike">
                          <a:solidFill>
                            <a:srgbClr val="000000"/>
                          </a:solidFill>
                          <a:effectLst/>
                          <a:latin typeface="Arial" panose="020B0604020202020204" pitchFamily="34" charset="0"/>
                        </a:rPr>
                        <a:t>Habeas Corpus 2 Instancia</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6</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12</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11</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87766"/>
                  </a:ext>
                </a:extLst>
              </a:tr>
              <a:tr h="185246">
                <a:tc>
                  <a:txBody>
                    <a:bodyPr/>
                    <a:lstStyle/>
                    <a:p>
                      <a:pPr algn="l" rtl="0" fontAlgn="b"/>
                      <a:r>
                        <a:rPr lang="es-CO" sz="1200" b="1" i="0" u="none" strike="noStrike">
                          <a:solidFill>
                            <a:srgbClr val="000000"/>
                          </a:solidFill>
                          <a:effectLst/>
                          <a:latin typeface="Arial" panose="020B0604020202020204" pitchFamily="34" charset="0"/>
                        </a:rPr>
                        <a:t>Variación</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 </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-40%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67%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70%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-29%</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-8%</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919007"/>
                  </a:ext>
                </a:extLst>
              </a:tr>
              <a:tr h="185246">
                <a:tc gridSpan="7">
                  <a:txBody>
                    <a:bodyPr/>
                    <a:lstStyle/>
                    <a:p>
                      <a:pPr algn="ctr" rtl="0" fontAlgn="b"/>
                      <a:r>
                        <a:rPr lang="es-ES" sz="1200" b="1" i="0" u="none" strike="noStrike">
                          <a:solidFill>
                            <a:srgbClr val="FFFFFF"/>
                          </a:solidFill>
                          <a:effectLst/>
                          <a:latin typeface="Arial" panose="020B0604020202020204" pitchFamily="34" charset="0"/>
                        </a:rPr>
                        <a:t>Hábeas Corpus Juzgado Categoría Circuito</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852475964"/>
                  </a:ext>
                </a:extLst>
              </a:tr>
              <a:tr h="185246">
                <a:tc>
                  <a:txBody>
                    <a:bodyPr/>
                    <a:lstStyle/>
                    <a:p>
                      <a:pPr algn="ctr" rtl="0" fontAlgn="b"/>
                      <a:r>
                        <a:rPr lang="es-CO" sz="1200" b="1" i="0" u="none" strike="noStrike">
                          <a:solidFill>
                            <a:srgbClr val="FFFFFF"/>
                          </a:solidFill>
                          <a:effectLst/>
                          <a:latin typeface="Arial" panose="020B0604020202020204" pitchFamily="34" charset="0"/>
                        </a:rPr>
                        <a:t>Detalle</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2015</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2016</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2018</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2019</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2020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3468797517"/>
                  </a:ext>
                </a:extLst>
              </a:tr>
              <a:tr h="185246">
                <a:tc>
                  <a:txBody>
                    <a:bodyPr/>
                    <a:lstStyle/>
                    <a:p>
                      <a:pPr algn="l" rtl="0" fontAlgn="b"/>
                      <a:r>
                        <a:rPr lang="es-ES" sz="1200" b="0" i="0" u="none" strike="noStrike">
                          <a:solidFill>
                            <a:srgbClr val="000000"/>
                          </a:solidFill>
                          <a:effectLst/>
                          <a:latin typeface="Arial" panose="020B0604020202020204" pitchFamily="34" charset="0"/>
                        </a:rPr>
                        <a:t>Habeas Corpus Juzg. Cto 1 Instancia</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14</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7</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5</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10</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16</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42</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055668"/>
                  </a:ext>
                </a:extLst>
              </a:tr>
              <a:tr h="185246">
                <a:tc>
                  <a:txBody>
                    <a:bodyPr/>
                    <a:lstStyle/>
                    <a:p>
                      <a:pPr algn="l" rtl="0" fontAlgn="b"/>
                      <a:r>
                        <a:rPr lang="es-CO" sz="1200" b="1" i="0" u="none" strike="noStrike">
                          <a:solidFill>
                            <a:srgbClr val="000000"/>
                          </a:solidFill>
                          <a:effectLst/>
                          <a:latin typeface="Arial" panose="020B0604020202020204" pitchFamily="34" charset="0"/>
                        </a:rPr>
                        <a:t>Variación</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endParaRPr lang="es-CO" sz="1200" b="1"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-29%</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100%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60%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163%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762099"/>
                  </a:ext>
                </a:extLst>
              </a:tr>
              <a:tr h="185246">
                <a:tc>
                  <a:txBody>
                    <a:bodyPr/>
                    <a:lstStyle/>
                    <a:p>
                      <a:pPr algn="l" rtl="0" fontAlgn="b"/>
                      <a:r>
                        <a:rPr lang="es-ES" sz="1200" b="0" i="0" u="none" strike="noStrike">
                          <a:solidFill>
                            <a:srgbClr val="000000"/>
                          </a:solidFill>
                          <a:effectLst/>
                          <a:latin typeface="Arial" panose="020B0604020202020204" pitchFamily="34" charset="0"/>
                        </a:rPr>
                        <a:t>Habeas Corpus Juzg. Cto 2 Instancia</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3</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3</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016480"/>
                  </a:ext>
                </a:extLst>
              </a:tr>
              <a:tr h="185246">
                <a:tc>
                  <a:txBody>
                    <a:bodyPr/>
                    <a:lstStyle/>
                    <a:p>
                      <a:pPr algn="l" rtl="0" fontAlgn="b"/>
                      <a:r>
                        <a:rPr lang="es-CO" sz="1200" b="1" i="0" u="none" strike="noStrike">
                          <a:solidFill>
                            <a:srgbClr val="000000"/>
                          </a:solidFill>
                          <a:effectLst/>
                          <a:latin typeface="Arial" panose="020B0604020202020204" pitchFamily="34" charset="0"/>
                        </a:rPr>
                        <a:t>Variación</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 </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33%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-25%</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-33%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-50%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377673"/>
                  </a:ext>
                </a:extLst>
              </a:tr>
              <a:tr h="185246">
                <a:tc gridSpan="7">
                  <a:txBody>
                    <a:bodyPr/>
                    <a:lstStyle/>
                    <a:p>
                      <a:pPr algn="ctr" rtl="0" fontAlgn="b"/>
                      <a:r>
                        <a:rPr lang="es-CO" sz="1200" b="1" i="0" u="none" strike="noStrike">
                          <a:solidFill>
                            <a:srgbClr val="FFFFFF"/>
                          </a:solidFill>
                          <a:effectLst/>
                          <a:latin typeface="Arial" panose="020B0604020202020204" pitchFamily="34" charset="0"/>
                        </a:rPr>
                        <a:t>Hábeas Corpus Juzgados Municipales</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2960068"/>
                  </a:ext>
                </a:extLst>
              </a:tr>
              <a:tr h="185246">
                <a:tc>
                  <a:txBody>
                    <a:bodyPr/>
                    <a:lstStyle/>
                    <a:p>
                      <a:pPr algn="ctr" rtl="0" fontAlgn="b"/>
                      <a:r>
                        <a:rPr lang="es-CO" sz="1200" b="1" i="0" u="none" strike="noStrike">
                          <a:solidFill>
                            <a:srgbClr val="FFFFFF"/>
                          </a:solidFill>
                          <a:effectLst/>
                          <a:latin typeface="Arial" panose="020B0604020202020204" pitchFamily="34" charset="0"/>
                        </a:rPr>
                        <a:t>Detalle</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2015</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2016</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2018</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2019</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2020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415704827"/>
                  </a:ext>
                </a:extLst>
              </a:tr>
              <a:tr h="185246">
                <a:tc>
                  <a:txBody>
                    <a:bodyPr/>
                    <a:lstStyle/>
                    <a:p>
                      <a:pPr algn="l" rtl="0" fontAlgn="b"/>
                      <a:r>
                        <a:rPr lang="es-CO" sz="1200" b="0" i="0" u="none" strike="noStrike">
                          <a:solidFill>
                            <a:srgbClr val="000000"/>
                          </a:solidFill>
                          <a:effectLst/>
                          <a:latin typeface="Arial" panose="020B0604020202020204" pitchFamily="34" charset="0"/>
                        </a:rPr>
                        <a:t>Habeás Corpus Municipal</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5</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11</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Arial" panose="020B0604020202020204" pitchFamily="34" charset="0"/>
                        </a:rPr>
                        <a:t>4</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478318"/>
                  </a:ext>
                </a:extLst>
              </a:tr>
              <a:tr h="185246">
                <a:tc>
                  <a:txBody>
                    <a:bodyPr/>
                    <a:lstStyle/>
                    <a:p>
                      <a:pPr algn="l" rtl="0" fontAlgn="b"/>
                      <a:r>
                        <a:rPr lang="es-CO" sz="1200" b="1" i="0" u="none" strike="noStrike">
                          <a:solidFill>
                            <a:srgbClr val="000000"/>
                          </a:solidFill>
                          <a:effectLst/>
                          <a:latin typeface="Arial" panose="020B0604020202020204" pitchFamily="34" charset="0"/>
                        </a:rPr>
                        <a:t>Variación</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 </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-20%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175%</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-64%</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-50%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100%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105491"/>
                  </a:ext>
                </a:extLst>
              </a:tr>
              <a:tr h="185246">
                <a:tc gridSpan="7">
                  <a:txBody>
                    <a:bodyPr/>
                    <a:lstStyle/>
                    <a:p>
                      <a:pPr algn="ctr" rtl="0" fontAlgn="b"/>
                      <a:r>
                        <a:rPr lang="es-ES" sz="1200" b="1" i="0" u="none" strike="noStrike">
                          <a:solidFill>
                            <a:srgbClr val="FFFFFF"/>
                          </a:solidFill>
                          <a:effectLst/>
                          <a:latin typeface="Arial" panose="020B0604020202020204" pitchFamily="34" charset="0"/>
                        </a:rPr>
                        <a:t>Hábeas Corpus Todos los Despachos</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458805146"/>
                  </a:ext>
                </a:extLst>
              </a:tr>
              <a:tr h="185246">
                <a:tc>
                  <a:txBody>
                    <a:bodyPr/>
                    <a:lstStyle/>
                    <a:p>
                      <a:pPr algn="ctr" rtl="0" fontAlgn="b"/>
                      <a:r>
                        <a:rPr lang="es-CO" sz="1200" b="1" i="0" u="none" strike="noStrike">
                          <a:solidFill>
                            <a:srgbClr val="FFFFFF"/>
                          </a:solidFill>
                          <a:effectLst/>
                          <a:latin typeface="Arial" panose="020B0604020202020204" pitchFamily="34" charset="0"/>
                        </a:rPr>
                        <a:t>Detalle</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2015</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2016</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2018</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2019</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2020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2488779376"/>
                  </a:ext>
                </a:extLst>
              </a:tr>
              <a:tr h="185246">
                <a:tc>
                  <a:txBody>
                    <a:bodyPr/>
                    <a:lstStyle/>
                    <a:p>
                      <a:pPr algn="l" rtl="0" fontAlgn="b"/>
                      <a:r>
                        <a:rPr lang="es-ES" sz="1200" b="0" i="0" u="none" strike="noStrike">
                          <a:solidFill>
                            <a:srgbClr val="000000"/>
                          </a:solidFill>
                          <a:effectLst/>
                          <a:latin typeface="Arial" panose="020B0604020202020204" pitchFamily="34" charset="0"/>
                        </a:rPr>
                        <a:t>Habeas Corpus Todos los Despachos</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13</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8</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13</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27</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37</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71</a:t>
                      </a:r>
                      <a:endParaRPr lang="es-ES" sz="1200" b="0"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313164"/>
                  </a:ext>
                </a:extLst>
              </a:tr>
              <a:tr h="185246">
                <a:tc>
                  <a:txBody>
                    <a:bodyPr/>
                    <a:lstStyle/>
                    <a:p>
                      <a:pPr algn="l" rtl="0" fontAlgn="b"/>
                      <a:r>
                        <a:rPr lang="es-CO" sz="1200" b="1" i="0" u="none" strike="noStrike">
                          <a:solidFill>
                            <a:srgbClr val="000000"/>
                          </a:solidFill>
                          <a:effectLst/>
                          <a:latin typeface="Arial" panose="020B0604020202020204" pitchFamily="34" charset="0"/>
                        </a:rPr>
                        <a:t>Variación</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 </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-38%</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63%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108%</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37%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92%</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746756"/>
                  </a:ext>
                </a:extLst>
              </a:tr>
              <a:tr h="185246">
                <a:tc gridSpan="7">
                  <a:txBody>
                    <a:bodyPr/>
                    <a:lstStyle/>
                    <a:p>
                      <a:pPr algn="ctr" rtl="0" fontAlgn="b"/>
                      <a:r>
                        <a:rPr lang="es-CO" sz="1200" b="1" i="0" u="none" strike="noStrike">
                          <a:solidFill>
                            <a:srgbClr val="FFFFFF"/>
                          </a:solidFill>
                          <a:effectLst/>
                          <a:latin typeface="Arial" panose="020B0604020202020204" pitchFamily="34" charset="0"/>
                        </a:rPr>
                        <a:t>Total Acciones Constitucionales de Hábeas Corpus</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46130984"/>
                  </a:ext>
                </a:extLst>
              </a:tr>
              <a:tr h="185246">
                <a:tc>
                  <a:txBody>
                    <a:bodyPr/>
                    <a:lstStyle/>
                    <a:p>
                      <a:pPr algn="ctr" rtl="0" fontAlgn="b"/>
                      <a:r>
                        <a:rPr lang="es-CO" sz="1200" b="1" i="0" u="none" strike="noStrike">
                          <a:solidFill>
                            <a:srgbClr val="FFFFFF"/>
                          </a:solidFill>
                          <a:effectLst/>
                          <a:latin typeface="Arial" panose="020B0604020202020204" pitchFamily="34" charset="0"/>
                        </a:rPr>
                        <a:t>Detalle</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2015</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2016</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2018</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2019</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b"/>
                      <a:r>
                        <a:rPr lang="es-CO" sz="1200" b="1" i="0" u="none" strike="noStrike">
                          <a:solidFill>
                            <a:srgbClr val="FFFFFF"/>
                          </a:solidFill>
                          <a:effectLst/>
                          <a:latin typeface="Arial" panose="020B0604020202020204" pitchFamily="34" charset="0"/>
                        </a:rPr>
                        <a:t>2020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3373720053"/>
                  </a:ext>
                </a:extLst>
              </a:tr>
              <a:tr h="185246">
                <a:tc>
                  <a:txBody>
                    <a:bodyPr/>
                    <a:lstStyle/>
                    <a:p>
                      <a:pPr algn="l" rtl="0" fontAlgn="b"/>
                      <a:r>
                        <a:rPr lang="es-CO" sz="1200" b="0" i="0" u="none" strike="noStrike">
                          <a:solidFill>
                            <a:srgbClr val="000000"/>
                          </a:solidFill>
                          <a:effectLst/>
                          <a:latin typeface="Arial" panose="020B0604020202020204" pitchFamily="34" charset="0"/>
                        </a:rPr>
                        <a:t>Habeas Corpus 1 Instancia</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48</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78</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127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199884"/>
                  </a:ext>
                </a:extLst>
              </a:tr>
              <a:tr h="185246">
                <a:tc>
                  <a:txBody>
                    <a:bodyPr/>
                    <a:lstStyle/>
                    <a:p>
                      <a:pPr algn="l" rtl="0" fontAlgn="b"/>
                      <a:r>
                        <a:rPr lang="es-CO" sz="1200" b="1" i="0" u="none" strike="noStrike">
                          <a:solidFill>
                            <a:srgbClr val="000000"/>
                          </a:solidFill>
                          <a:effectLst/>
                          <a:latin typeface="Arial" panose="020B0604020202020204" pitchFamily="34" charset="0"/>
                        </a:rPr>
                        <a:t>Variación</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endParaRPr lang="es-CO" sz="1200" b="1"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-52%</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87%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9%</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66%</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63%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810212"/>
                  </a:ext>
                </a:extLst>
              </a:tr>
              <a:tr h="185246">
                <a:tc>
                  <a:txBody>
                    <a:bodyPr/>
                    <a:lstStyle/>
                    <a:p>
                      <a:pPr algn="l" rtl="0" fontAlgn="b"/>
                      <a:r>
                        <a:rPr lang="es-CO" sz="1200" b="0" i="0" u="none" strike="noStrike">
                          <a:solidFill>
                            <a:srgbClr val="000000"/>
                          </a:solidFill>
                          <a:effectLst/>
                          <a:latin typeface="Arial" panose="020B0604020202020204" pitchFamily="34" charset="0"/>
                        </a:rPr>
                        <a:t>Habeas Corpus 2 Instancia</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14</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14</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12</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231352"/>
                  </a:ext>
                </a:extLst>
              </a:tr>
              <a:tr h="185246">
                <a:tc>
                  <a:txBody>
                    <a:bodyPr/>
                    <a:lstStyle/>
                    <a:p>
                      <a:pPr algn="l" rtl="0" fontAlgn="b"/>
                      <a:r>
                        <a:rPr lang="es-CO" sz="1200" b="1" i="0" u="none" strike="noStrike">
                          <a:solidFill>
                            <a:srgbClr val="000000"/>
                          </a:solidFill>
                          <a:effectLst/>
                          <a:latin typeface="Arial" panose="020B0604020202020204" pitchFamily="34" charset="0"/>
                        </a:rPr>
                        <a:t>Variación</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endParaRPr lang="es-CO" sz="1200" b="1" i="0" u="none" strike="noStrike">
                        <a:solidFill>
                          <a:srgbClr val="000000"/>
                        </a:solidFill>
                        <a:effectLst/>
                        <a:latin typeface="Arial" panose="020B0604020202020204" pitchFamily="34" charset="0"/>
                      </a:endParaRP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40%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43%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-30%</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-14%</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509983"/>
                  </a:ext>
                </a:extLst>
              </a:tr>
              <a:tr h="185246">
                <a:tc>
                  <a:txBody>
                    <a:bodyPr/>
                    <a:lstStyle/>
                    <a:p>
                      <a:pPr algn="l" rtl="0" fontAlgn="b"/>
                      <a:r>
                        <a:rPr lang="es-CO" sz="1200" b="1" i="0" u="none" strike="noStrike">
                          <a:solidFill>
                            <a:srgbClr val="000000"/>
                          </a:solidFill>
                          <a:effectLst/>
                          <a:latin typeface="Arial" panose="020B0604020202020204" pitchFamily="34" charset="0"/>
                        </a:rPr>
                        <a:t>Total Habeas Corpus</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61</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33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67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92</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139</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340492"/>
                  </a:ext>
                </a:extLst>
              </a:tr>
              <a:tr h="185246">
                <a:tc>
                  <a:txBody>
                    <a:bodyPr/>
                    <a:lstStyle/>
                    <a:p>
                      <a:pPr algn="l" rtl="0" fontAlgn="b"/>
                      <a:r>
                        <a:rPr lang="es-CO" sz="1200" b="1" i="0" u="none" strike="noStrike">
                          <a:solidFill>
                            <a:srgbClr val="000000"/>
                          </a:solidFill>
                          <a:effectLst/>
                          <a:latin typeface="Arial" panose="020B0604020202020204" pitchFamily="34" charset="0"/>
                        </a:rPr>
                        <a:t>Promedio Semanal</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72583"/>
                  </a:ext>
                </a:extLst>
              </a:tr>
              <a:tr h="185246">
                <a:tc>
                  <a:txBody>
                    <a:bodyPr/>
                    <a:lstStyle/>
                    <a:p>
                      <a:pPr algn="l" rtl="0" fontAlgn="b"/>
                      <a:r>
                        <a:rPr lang="es-CO" sz="1200" b="1" i="0" u="none" strike="noStrike" dirty="0">
                          <a:solidFill>
                            <a:srgbClr val="000000"/>
                          </a:solidFill>
                          <a:effectLst/>
                          <a:latin typeface="Arial" panose="020B0604020202020204" pitchFamily="34" charset="0"/>
                        </a:rPr>
                        <a:t>Variación</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 </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-46%</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73%</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18%</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37%</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51%</a:t>
                      </a:r>
                    </a:p>
                  </a:txBody>
                  <a:tcPr marL="7145" marR="7145" marT="71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012305"/>
                  </a:ext>
                </a:extLst>
              </a:tr>
            </a:tbl>
          </a:graphicData>
        </a:graphic>
      </p:graphicFrame>
      <p:sp>
        <p:nvSpPr>
          <p:cNvPr id="2" name="CuadroTexto 1">
            <a:extLst>
              <a:ext uri="{FF2B5EF4-FFF2-40B4-BE49-F238E27FC236}">
                <a16:creationId xmlns:a16="http://schemas.microsoft.com/office/drawing/2014/main" id="{61AAD3F0-5535-442B-843A-720D956EF5C6}"/>
              </a:ext>
            </a:extLst>
          </p:cNvPr>
          <p:cNvSpPr txBox="1"/>
          <p:nvPr/>
        </p:nvSpPr>
        <p:spPr>
          <a:xfrm>
            <a:off x="7400040" y="1022874"/>
            <a:ext cx="4362933" cy="5509200"/>
          </a:xfrm>
          <a:prstGeom prst="rect">
            <a:avLst/>
          </a:prstGeom>
          <a:solidFill>
            <a:schemeClr val="accent6">
              <a:lumMod val="60000"/>
              <a:lumOff val="40000"/>
            </a:schemeClr>
          </a:solidFill>
        </p:spPr>
        <p:txBody>
          <a:bodyPr wrap="square" rtlCol="0">
            <a:spAutoFit/>
          </a:bodyPr>
          <a:lstStyle/>
          <a:p>
            <a:pPr algn="just"/>
            <a:r>
              <a:rPr lang="es-CO" sz="1600" dirty="0">
                <a:latin typeface="Arial" panose="020B0604020202020204" pitchFamily="34" charset="0"/>
                <a:cs typeface="Arial" panose="020B0604020202020204" pitchFamily="34" charset="0"/>
              </a:rPr>
              <a:t>El reparto de acciones constitucionales de habeas corpus presento un incremento considerable durante el último año, las posibles razones del incremento podrían ser:  </a:t>
            </a:r>
          </a:p>
          <a:p>
            <a:pPr algn="just"/>
            <a:endParaRPr lang="es-CO" sz="1600" dirty="0">
              <a:latin typeface="Arial" panose="020B0604020202020204" pitchFamily="34" charset="0"/>
              <a:cs typeface="Arial" panose="020B0604020202020204" pitchFamily="34" charset="0"/>
            </a:endParaRPr>
          </a:p>
          <a:p>
            <a:pPr marL="285750" indent="-285750" algn="just">
              <a:buFontTx/>
              <a:buChar char="-"/>
            </a:pPr>
            <a:r>
              <a:rPr lang="es-CO" sz="1600" dirty="0">
                <a:latin typeface="Arial" panose="020B0604020202020204" pitchFamily="34" charset="0"/>
                <a:cs typeface="Arial" panose="020B0604020202020204" pitchFamily="34" charset="0"/>
              </a:rPr>
              <a:t>La expedición de del decreto 546 de 2020 que permitía la libertad transitoria de los condenados.</a:t>
            </a:r>
          </a:p>
          <a:p>
            <a:pPr marL="285750" indent="-285750" algn="just">
              <a:buFontTx/>
              <a:buChar char="-"/>
            </a:pPr>
            <a:r>
              <a:rPr lang="es-CO" sz="1600" dirty="0">
                <a:latin typeface="Arial" panose="020B0604020202020204" pitchFamily="34" charset="0"/>
                <a:cs typeface="Arial" panose="020B0604020202020204" pitchFamily="34" charset="0"/>
              </a:rPr>
              <a:t>Las restricciones de ingresos de familiares y amigos visitantes a los centros penitenciarios </a:t>
            </a:r>
          </a:p>
          <a:p>
            <a:pPr marL="285750" indent="-285750" algn="just">
              <a:buFontTx/>
              <a:buChar char="-"/>
            </a:pPr>
            <a:r>
              <a:rPr lang="es-CO" sz="1600" dirty="0">
                <a:latin typeface="Arial" panose="020B0604020202020204" pitchFamily="34" charset="0"/>
                <a:cs typeface="Arial" panose="020B0604020202020204" pitchFamily="34" charset="0"/>
              </a:rPr>
              <a:t>La parálisis del sistema judicial por la interrupción de términos</a:t>
            </a:r>
            <a:r>
              <a:rPr lang="es-CO" sz="1600" b="1" dirty="0">
                <a:latin typeface="Arial" panose="020B0604020202020204" pitchFamily="34" charset="0"/>
                <a:cs typeface="Arial" panose="020B0604020202020204" pitchFamily="34" charset="0"/>
              </a:rPr>
              <a:t> </a:t>
            </a:r>
            <a:r>
              <a:rPr lang="es-CO" sz="1600" dirty="0">
                <a:latin typeface="Arial" panose="020B0604020202020204" pitchFamily="34" charset="0"/>
                <a:cs typeface="Arial" panose="020B0604020202020204" pitchFamily="34" charset="0"/>
              </a:rPr>
              <a:t>a razón de la emergencia sanitaria por el COVID 19.</a:t>
            </a:r>
          </a:p>
          <a:p>
            <a:pPr marL="285750" indent="-285750" algn="just">
              <a:buFontTx/>
              <a:buChar char="-"/>
            </a:pPr>
            <a:endParaRPr lang="es-CO" sz="1600" dirty="0">
              <a:latin typeface="Arial" panose="020B0604020202020204" pitchFamily="34" charset="0"/>
              <a:cs typeface="Arial" panose="020B0604020202020204" pitchFamily="34" charset="0"/>
            </a:endParaRPr>
          </a:p>
          <a:p>
            <a:pPr marL="285750" indent="-285750" algn="just">
              <a:buFontTx/>
              <a:buChar char="-"/>
            </a:pPr>
            <a:endParaRPr lang="es-CO" sz="1600" dirty="0">
              <a:latin typeface="Arial" panose="020B0604020202020204" pitchFamily="34" charset="0"/>
              <a:cs typeface="Arial" panose="020B0604020202020204" pitchFamily="34" charset="0"/>
            </a:endParaRPr>
          </a:p>
          <a:p>
            <a:pPr marL="285750" indent="-285750" algn="just">
              <a:buFontTx/>
              <a:buChar char="-"/>
            </a:pPr>
            <a:endParaRPr lang="es-CO" sz="1600" dirty="0">
              <a:latin typeface="Arial" panose="020B0604020202020204" pitchFamily="34" charset="0"/>
              <a:cs typeface="Arial" panose="020B0604020202020204" pitchFamily="34" charset="0"/>
            </a:endParaRPr>
          </a:p>
          <a:p>
            <a:pPr marL="285750" indent="-285750" algn="just">
              <a:buFontTx/>
              <a:buChar char="-"/>
            </a:pPr>
            <a:endParaRPr lang="es-CO" sz="1600" dirty="0">
              <a:latin typeface="Arial" panose="020B0604020202020204" pitchFamily="34" charset="0"/>
              <a:cs typeface="Arial" panose="020B0604020202020204" pitchFamily="34" charset="0"/>
            </a:endParaRPr>
          </a:p>
          <a:p>
            <a:pPr marL="285750" indent="-285750" algn="just">
              <a:buFontTx/>
              <a:buChar char="-"/>
            </a:pPr>
            <a:endParaRPr lang="es-CO" sz="1600" dirty="0">
              <a:latin typeface="Arial" panose="020B0604020202020204" pitchFamily="34" charset="0"/>
              <a:cs typeface="Arial" panose="020B0604020202020204" pitchFamily="34" charset="0"/>
            </a:endParaRPr>
          </a:p>
          <a:p>
            <a:pPr marL="285750" indent="-285750" algn="just">
              <a:buFontTx/>
              <a:buChar char="-"/>
            </a:pPr>
            <a:endParaRPr lang="es-CO" sz="16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990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825262" cy="904980"/>
          </a:xfrm>
          <a:prstGeom prst="rect">
            <a:avLst/>
          </a:prstGeom>
          <a:solidFill>
            <a:schemeClr val="bg2"/>
          </a:solidFill>
        </p:spPr>
      </p:pic>
      <p:pic>
        <p:nvPicPr>
          <p:cNvPr id="29" name="Imagen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678" y="0"/>
            <a:ext cx="2145322" cy="973885"/>
          </a:xfrm>
          <a:prstGeom prst="rect">
            <a:avLst/>
          </a:prstGeom>
          <a:solidFill>
            <a:schemeClr val="bg2"/>
          </a:solidFill>
        </p:spPr>
      </p:pic>
      <p:sp>
        <p:nvSpPr>
          <p:cNvPr id="7" name="1 Título"/>
          <p:cNvSpPr txBox="1">
            <a:spLocks/>
          </p:cNvSpPr>
          <p:nvPr/>
        </p:nvSpPr>
        <p:spPr>
          <a:xfrm>
            <a:off x="0" y="0"/>
            <a:ext cx="12192000" cy="904981"/>
          </a:xfrm>
          <a:prstGeom prst="rect">
            <a:avLst/>
          </a:prstGeom>
          <a:solidFill>
            <a:schemeClr val="accent6">
              <a:lumMod val="50000"/>
            </a:schemeClr>
          </a:solidFill>
          <a:ln>
            <a:solidFill>
              <a:schemeClr val="accent1"/>
            </a:solid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CO" sz="25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9"/>
          <p:cNvSpPr/>
          <p:nvPr/>
        </p:nvSpPr>
        <p:spPr>
          <a:xfrm>
            <a:off x="1890277" y="985606"/>
            <a:ext cx="8704902" cy="1661993"/>
          </a:xfrm>
          <a:prstGeom prst="rect">
            <a:avLst/>
          </a:prstGeom>
          <a:solidFill>
            <a:schemeClr val="accent6">
              <a:lumMod val="50000"/>
            </a:schemeClr>
          </a:solidFill>
        </p:spPr>
        <p:txBody>
          <a:bodyPr wrap="square" lIns="91440" tIns="45720" rIns="91440" bIns="45720">
            <a:spAutoFit/>
          </a:bodyPr>
          <a:lstStyle/>
          <a:p>
            <a:pPr algn="ctr"/>
            <a:r>
              <a:rPr lang="es-ES" sz="3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Envío de Procesos a los Juzgados </a:t>
            </a:r>
          </a:p>
          <a:p>
            <a:pPr algn="ctr"/>
            <a:r>
              <a:rPr lang="es-ES" sz="3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de Ejecución de Penas y </a:t>
            </a:r>
          </a:p>
          <a:p>
            <a:pPr algn="ctr"/>
            <a:r>
              <a:rPr lang="es-ES" sz="3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Medidas de Seguridad</a:t>
            </a:r>
          </a:p>
        </p:txBody>
      </p:sp>
      <p:pic>
        <p:nvPicPr>
          <p:cNvPr id="8"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1722"/>
            <a:ext cx="2489200" cy="848763"/>
          </a:xfrm>
          <a:prstGeom prst="rect">
            <a:avLst/>
          </a:prstGeom>
          <a:solidFill>
            <a:schemeClr val="bg2"/>
          </a:solidFill>
        </p:spPr>
      </p:pic>
      <p:pic>
        <p:nvPicPr>
          <p:cNvPr id="2" name="Imagen 1"/>
          <p:cNvPicPr>
            <a:picLocks noChangeAspect="1"/>
          </p:cNvPicPr>
          <p:nvPr/>
        </p:nvPicPr>
        <p:blipFill>
          <a:blip r:embed="rId5"/>
          <a:stretch>
            <a:fillRect/>
          </a:stretch>
        </p:blipFill>
        <p:spPr>
          <a:xfrm>
            <a:off x="3857650" y="2878086"/>
            <a:ext cx="4770156" cy="3407254"/>
          </a:xfrm>
          <a:prstGeom prst="rect">
            <a:avLst/>
          </a:prstGeom>
        </p:spPr>
      </p:pic>
    </p:spTree>
    <p:extLst>
      <p:ext uri="{BB962C8B-B14F-4D97-AF65-F5344CB8AC3E}">
        <p14:creationId xmlns:p14="http://schemas.microsoft.com/office/powerpoint/2010/main" val="440154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6872141" y="1169569"/>
            <a:ext cx="4946746" cy="4308872"/>
          </a:xfrm>
          <a:prstGeom prst="rect">
            <a:avLst/>
          </a:prstGeom>
          <a:solidFill>
            <a:schemeClr val="accent6">
              <a:lumMod val="60000"/>
              <a:lumOff val="40000"/>
            </a:schemeClr>
          </a:solidFill>
        </p:spPr>
        <p:txBody>
          <a:bodyPr wrap="square" rtlCol="0">
            <a:spAutoFit/>
          </a:bodyPr>
          <a:lstStyle/>
          <a:p>
            <a:pPr algn="just"/>
            <a:r>
              <a:rPr lang="es-CO" sz="1600" dirty="0">
                <a:latin typeface="Arial" panose="020B0604020202020204" pitchFamily="34" charset="0"/>
                <a:cs typeface="Arial" panose="020B0604020202020204" pitchFamily="34" charset="0"/>
              </a:rPr>
              <a:t>El centro de servicios apoya a los Juzgados Penales de Manizales, en la labor de envío de procesos a los Juzgados de Ejecución de Penas y Medidas de Seguridad. Esta labor comprende la extracción de las piezas procesales necesarias para la vigilancia de la pena, el registro de la ficha técnica y la elaboración de todos los formatos para informar a las instituciones responsables de administrar los antecedentes judiciales.</a:t>
            </a: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La cantidad de procesos a los que se les hizo el tramite de envío a los Juzgados de Ejecución y Penas y Medidas de Seguridad Permanece Constante, es decir, el grupo de servidores judiciales responsable de este servicio realiza el tramite de 3 procesos diariamente.</a:t>
            </a:r>
          </a:p>
          <a:p>
            <a:pPr algn="just"/>
            <a:endParaRPr lang="es-CO" dirty="0">
              <a:latin typeface="Arial" panose="020B0604020202020204" pitchFamily="34" charset="0"/>
              <a:ea typeface="Verdana" panose="020B0604030504040204" pitchFamily="34" charset="0"/>
              <a:cs typeface="Arial" panose="020B0604020202020204" pitchFamily="34" charset="0"/>
            </a:endParaRPr>
          </a:p>
        </p:txBody>
      </p:sp>
      <p:sp>
        <p:nvSpPr>
          <p:cNvPr id="18" name="1 Título"/>
          <p:cNvSpPr txBox="1">
            <a:spLocks/>
          </p:cNvSpPr>
          <p:nvPr/>
        </p:nvSpPr>
        <p:spPr>
          <a:xfrm>
            <a:off x="0" y="0"/>
            <a:ext cx="12192000" cy="904981"/>
          </a:xfrm>
          <a:prstGeom prst="rect">
            <a:avLst/>
          </a:prstGeom>
          <a:solidFill>
            <a:schemeClr val="accent6">
              <a:lumMod val="5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rPr>
              <a:t>Envío de Procesos a los Juzgados de </a:t>
            </a:r>
          </a:p>
          <a:p>
            <a:pPr algn="ctr">
              <a:lnSpc>
                <a:spcPct val="100000"/>
              </a:lnSpc>
            </a:pPr>
            <a:r>
              <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rPr>
              <a:t>Ejecución de Penas y Medidas de Seguridad</a:t>
            </a:r>
          </a:p>
        </p:txBody>
      </p:sp>
      <p:pic>
        <p:nvPicPr>
          <p:cNvPr id="5"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6"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722"/>
            <a:ext cx="2113808" cy="848763"/>
          </a:xfrm>
          <a:prstGeom prst="rect">
            <a:avLst/>
          </a:prstGeom>
          <a:solidFill>
            <a:schemeClr val="bg2"/>
          </a:solidFill>
        </p:spPr>
      </p:pic>
      <p:graphicFrame>
        <p:nvGraphicFramePr>
          <p:cNvPr id="2" name="Tabla 1">
            <a:extLst>
              <a:ext uri="{FF2B5EF4-FFF2-40B4-BE49-F238E27FC236}">
                <a16:creationId xmlns:a16="http://schemas.microsoft.com/office/drawing/2014/main" id="{1D167AB0-6088-40DB-A0CF-1D9AA80E0E98}"/>
              </a:ext>
            </a:extLst>
          </p:cNvPr>
          <p:cNvGraphicFramePr>
            <a:graphicFrameLocks noGrp="1"/>
          </p:cNvGraphicFramePr>
          <p:nvPr>
            <p:extLst>
              <p:ext uri="{D42A27DB-BD31-4B8C-83A1-F6EECF244321}">
                <p14:modId xmlns:p14="http://schemas.microsoft.com/office/powerpoint/2010/main" val="4232645201"/>
              </p:ext>
            </p:extLst>
          </p:nvPr>
        </p:nvGraphicFramePr>
        <p:xfrm>
          <a:off x="373113" y="1169569"/>
          <a:ext cx="6273802" cy="3600450"/>
        </p:xfrm>
        <a:graphic>
          <a:graphicData uri="http://schemas.openxmlformats.org/drawingml/2006/table">
            <a:tbl>
              <a:tblPr/>
              <a:tblGrid>
                <a:gridCol w="2465727">
                  <a:extLst>
                    <a:ext uri="{9D8B030D-6E8A-4147-A177-3AD203B41FA5}">
                      <a16:colId xmlns:a16="http://schemas.microsoft.com/office/drawing/2014/main" val="2293836587"/>
                    </a:ext>
                  </a:extLst>
                </a:gridCol>
                <a:gridCol w="761615">
                  <a:extLst>
                    <a:ext uri="{9D8B030D-6E8A-4147-A177-3AD203B41FA5}">
                      <a16:colId xmlns:a16="http://schemas.microsoft.com/office/drawing/2014/main" val="2029415370"/>
                    </a:ext>
                  </a:extLst>
                </a:gridCol>
                <a:gridCol w="761615">
                  <a:extLst>
                    <a:ext uri="{9D8B030D-6E8A-4147-A177-3AD203B41FA5}">
                      <a16:colId xmlns:a16="http://schemas.microsoft.com/office/drawing/2014/main" val="600897912"/>
                    </a:ext>
                  </a:extLst>
                </a:gridCol>
                <a:gridCol w="761615">
                  <a:extLst>
                    <a:ext uri="{9D8B030D-6E8A-4147-A177-3AD203B41FA5}">
                      <a16:colId xmlns:a16="http://schemas.microsoft.com/office/drawing/2014/main" val="2516337441"/>
                    </a:ext>
                  </a:extLst>
                </a:gridCol>
                <a:gridCol w="761615">
                  <a:extLst>
                    <a:ext uri="{9D8B030D-6E8A-4147-A177-3AD203B41FA5}">
                      <a16:colId xmlns:a16="http://schemas.microsoft.com/office/drawing/2014/main" val="3157947345"/>
                    </a:ext>
                  </a:extLst>
                </a:gridCol>
                <a:gridCol w="761615">
                  <a:extLst>
                    <a:ext uri="{9D8B030D-6E8A-4147-A177-3AD203B41FA5}">
                      <a16:colId xmlns:a16="http://schemas.microsoft.com/office/drawing/2014/main" val="3319799802"/>
                    </a:ext>
                  </a:extLst>
                </a:gridCol>
              </a:tblGrid>
              <a:tr h="257175">
                <a:tc>
                  <a:txBody>
                    <a:bodyPr/>
                    <a:lstStyle/>
                    <a:p>
                      <a:pPr algn="ctr" rtl="0" fontAlgn="ctr"/>
                      <a:r>
                        <a:rPr lang="es-CO" sz="1600" b="1" i="0" u="none" strike="noStrike">
                          <a:solidFill>
                            <a:srgbClr val="FFFFFF"/>
                          </a:solidFill>
                          <a:effectLst/>
                          <a:latin typeface="Arial" panose="020B0604020202020204" pitchFamily="34" charset="0"/>
                        </a:rPr>
                        <a:t>Despacho Judicial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600" b="1" i="0" u="none" strike="noStrike">
                          <a:solidFill>
                            <a:srgbClr val="FFFFFF"/>
                          </a:solidFill>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600" b="1" i="0" u="none" strike="noStrike">
                          <a:solidFill>
                            <a:srgbClr val="FFFFFF"/>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600" b="1" i="0" u="none" strike="noStrike">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600" b="1" i="0" u="none" strike="noStrike">
                          <a:solidFill>
                            <a:srgbClr val="FFFFFF"/>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600" b="1" i="0" u="none" strike="noStrike">
                          <a:solidFill>
                            <a:srgbClr val="FFFFFF"/>
                          </a:solidFill>
                          <a:effectLst/>
                          <a:latin typeface="Arial" panose="020B060402020202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2474355172"/>
                  </a:ext>
                </a:extLst>
              </a:tr>
              <a:tr h="257175">
                <a:tc>
                  <a:txBody>
                    <a:bodyPr/>
                    <a:lstStyle/>
                    <a:p>
                      <a:pPr algn="l" rtl="0" fontAlgn="b"/>
                      <a:r>
                        <a:rPr lang="es-CO" sz="1600" b="0" i="0" u="none" strike="noStrike" dirty="0">
                          <a:solidFill>
                            <a:srgbClr val="000000"/>
                          </a:solidFill>
                          <a:effectLst/>
                          <a:latin typeface="Arial" panose="020B0604020202020204" pitchFamily="34" charset="0"/>
                        </a:rPr>
                        <a:t>Juzgado 1º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559304"/>
                  </a:ext>
                </a:extLst>
              </a:tr>
              <a:tr h="257175">
                <a:tc>
                  <a:txBody>
                    <a:bodyPr/>
                    <a:lstStyle/>
                    <a:p>
                      <a:pPr algn="l" rtl="0" fontAlgn="b"/>
                      <a:r>
                        <a:rPr lang="es-CO" sz="1600" b="0" i="0" u="none" strike="noStrike">
                          <a:solidFill>
                            <a:srgbClr val="000000"/>
                          </a:solidFill>
                          <a:effectLst/>
                          <a:latin typeface="Arial" panose="020B0604020202020204" pitchFamily="34" charset="0"/>
                        </a:rPr>
                        <a:t>Juzgado 2º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579301"/>
                  </a:ext>
                </a:extLst>
              </a:tr>
              <a:tr h="257175">
                <a:tc>
                  <a:txBody>
                    <a:bodyPr/>
                    <a:lstStyle/>
                    <a:p>
                      <a:pPr algn="l" rtl="0" fontAlgn="b"/>
                      <a:r>
                        <a:rPr lang="es-CO" sz="1600" b="0" i="0" u="none" strike="noStrike">
                          <a:solidFill>
                            <a:srgbClr val="000000"/>
                          </a:solidFill>
                          <a:effectLst/>
                          <a:latin typeface="Arial" panose="020B0604020202020204" pitchFamily="34" charset="0"/>
                        </a:rPr>
                        <a:t>Juzgado 3º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477101"/>
                  </a:ext>
                </a:extLst>
              </a:tr>
              <a:tr h="257175">
                <a:tc>
                  <a:txBody>
                    <a:bodyPr/>
                    <a:lstStyle/>
                    <a:p>
                      <a:pPr algn="l" rtl="0" fontAlgn="b"/>
                      <a:r>
                        <a:rPr lang="es-CO" sz="1600" b="0" i="0" u="none" strike="noStrike">
                          <a:solidFill>
                            <a:srgbClr val="000000"/>
                          </a:solidFill>
                          <a:effectLst/>
                          <a:latin typeface="Arial" panose="020B0604020202020204" pitchFamily="34" charset="0"/>
                        </a:rPr>
                        <a:t>Juzgado 4º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797964"/>
                  </a:ext>
                </a:extLst>
              </a:tr>
              <a:tr h="257175">
                <a:tc>
                  <a:txBody>
                    <a:bodyPr/>
                    <a:lstStyle/>
                    <a:p>
                      <a:pPr algn="l" rtl="0" fontAlgn="b"/>
                      <a:r>
                        <a:rPr lang="es-CO" sz="1600" b="0" i="0" u="none" strike="noStrike">
                          <a:solidFill>
                            <a:srgbClr val="000000"/>
                          </a:solidFill>
                          <a:effectLst/>
                          <a:latin typeface="Arial" panose="020B0604020202020204" pitchFamily="34" charset="0"/>
                        </a:rPr>
                        <a:t>Juzgado 5º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732726"/>
                  </a:ext>
                </a:extLst>
              </a:tr>
              <a:tr h="257175">
                <a:tc>
                  <a:txBody>
                    <a:bodyPr/>
                    <a:lstStyle/>
                    <a:p>
                      <a:pPr algn="l" rtl="0" fontAlgn="b"/>
                      <a:r>
                        <a:rPr lang="es-CO" sz="1600" b="0" i="0" u="none" strike="noStrike">
                          <a:solidFill>
                            <a:srgbClr val="000000"/>
                          </a:solidFill>
                          <a:effectLst/>
                          <a:latin typeface="Arial" panose="020B0604020202020204" pitchFamily="34" charset="0"/>
                        </a:rPr>
                        <a:t>Juzgado 6º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41326"/>
                  </a:ext>
                </a:extLst>
              </a:tr>
              <a:tr h="257175">
                <a:tc>
                  <a:txBody>
                    <a:bodyPr/>
                    <a:lstStyle/>
                    <a:p>
                      <a:pPr algn="l" rtl="0" fontAlgn="b"/>
                      <a:r>
                        <a:rPr lang="es-CO" sz="1600" b="0" i="0" u="none" strike="noStrike">
                          <a:solidFill>
                            <a:srgbClr val="000000"/>
                          </a:solidFill>
                          <a:effectLst/>
                          <a:latin typeface="Arial" panose="020B0604020202020204" pitchFamily="34" charset="0"/>
                        </a:rPr>
                        <a:t>Juzgado 7º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130294"/>
                  </a:ext>
                </a:extLst>
              </a:tr>
              <a:tr h="257175">
                <a:tc>
                  <a:txBody>
                    <a:bodyPr/>
                    <a:lstStyle/>
                    <a:p>
                      <a:pPr algn="l" rtl="0" fontAlgn="b"/>
                      <a:r>
                        <a:rPr lang="es-CO" sz="1600" b="0" i="0" u="none" strike="noStrike">
                          <a:solidFill>
                            <a:srgbClr val="000000"/>
                          </a:solidFill>
                          <a:effectLst/>
                          <a:latin typeface="Arial" panose="020B0604020202020204" pitchFamily="34" charset="0"/>
                        </a:rPr>
                        <a:t>Juzgado Especializado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018741"/>
                  </a:ext>
                </a:extLst>
              </a:tr>
              <a:tr h="257175">
                <a:tc>
                  <a:txBody>
                    <a:bodyPr/>
                    <a:lstStyle/>
                    <a:p>
                      <a:pPr algn="l" rtl="0" fontAlgn="b"/>
                      <a:r>
                        <a:rPr lang="es-CO" sz="1600" b="0" i="0" u="none" strike="noStrike">
                          <a:solidFill>
                            <a:srgbClr val="000000"/>
                          </a:solidFill>
                          <a:effectLst/>
                          <a:latin typeface="Arial" panose="020B0604020202020204" pitchFamily="34" charset="0"/>
                        </a:rPr>
                        <a:t>Juzgado 1º Penal Mpal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821565"/>
                  </a:ext>
                </a:extLst>
              </a:tr>
              <a:tr h="257175">
                <a:tc>
                  <a:txBody>
                    <a:bodyPr/>
                    <a:lstStyle/>
                    <a:p>
                      <a:pPr algn="l" rtl="0" fontAlgn="b"/>
                      <a:r>
                        <a:rPr lang="es-CO" sz="1600" b="0" i="0" u="none" strike="noStrike">
                          <a:solidFill>
                            <a:srgbClr val="000000"/>
                          </a:solidFill>
                          <a:effectLst/>
                          <a:latin typeface="Arial" panose="020B0604020202020204" pitchFamily="34" charset="0"/>
                        </a:rPr>
                        <a:t>Juzgado 2º Penal Mpal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161761"/>
                  </a:ext>
                </a:extLst>
              </a:tr>
              <a:tr h="257175">
                <a:tc>
                  <a:txBody>
                    <a:bodyPr/>
                    <a:lstStyle/>
                    <a:p>
                      <a:pPr algn="l" rtl="0" fontAlgn="b"/>
                      <a:r>
                        <a:rPr lang="es-CO" sz="1600" b="0" i="0" u="none" strike="noStrike">
                          <a:solidFill>
                            <a:srgbClr val="000000"/>
                          </a:solidFill>
                          <a:effectLst/>
                          <a:latin typeface="Arial" panose="020B0604020202020204" pitchFamily="34" charset="0"/>
                        </a:rPr>
                        <a:t>Juzgado 3º Penal Mpal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a:solidFill>
                            <a:srgbClr val="000000"/>
                          </a:solidFill>
                          <a:effectLst/>
                          <a:latin typeface="Arial" panose="020B060402020202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854862"/>
                  </a:ext>
                </a:extLst>
              </a:tr>
              <a:tr h="257175">
                <a:tc>
                  <a:txBody>
                    <a:bodyPr/>
                    <a:lstStyle/>
                    <a:p>
                      <a:pPr algn="ctr" rtl="0" fontAlgn="b"/>
                      <a:r>
                        <a:rPr lang="es-CO" sz="1600" b="1" i="0" u="none" strike="noStrike">
                          <a:solidFill>
                            <a:srgbClr val="FFFFFF"/>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600" b="1" i="0" u="none" strike="noStrike">
                          <a:solidFill>
                            <a:srgbClr val="FFFFFF"/>
                          </a:solidFill>
                          <a:effectLst/>
                          <a:latin typeface="Arial" panose="020B0604020202020204" pitchFamily="34" charset="0"/>
                        </a:rPr>
                        <a:t>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600" b="1" i="0" u="none" strike="noStrike">
                          <a:solidFill>
                            <a:srgbClr val="FFFFFF"/>
                          </a:solidFill>
                          <a:effectLst/>
                          <a:latin typeface="Arial" panose="020B060402020202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600" b="1" i="0" u="none" strike="noStrike">
                          <a:solidFill>
                            <a:srgbClr val="FFFFFF"/>
                          </a:solidFill>
                          <a:effectLst/>
                          <a:latin typeface="Arial" panose="020B0604020202020204" pitchFamily="34" charset="0"/>
                        </a:rPr>
                        <a:t>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600" b="1" i="0" u="none" strike="noStrike">
                          <a:solidFill>
                            <a:srgbClr val="FFFFFF"/>
                          </a:solidFill>
                          <a:effectLst/>
                          <a:latin typeface="Arial" panose="020B0604020202020204" pitchFamily="34" charset="0"/>
                        </a:rPr>
                        <a:t>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600" b="1" i="0" u="none" strike="noStrike">
                          <a:solidFill>
                            <a:srgbClr val="FFFFFF"/>
                          </a:solidFill>
                          <a:effectLst/>
                          <a:latin typeface="Arial" panose="020B0604020202020204" pitchFamily="34" charset="0"/>
                        </a:rPr>
                        <a:t>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943600136"/>
                  </a:ext>
                </a:extLst>
              </a:tr>
              <a:tr h="257175">
                <a:tc>
                  <a:txBody>
                    <a:bodyPr/>
                    <a:lstStyle/>
                    <a:p>
                      <a:pPr algn="ctr" rtl="0" fontAlgn="b"/>
                      <a:r>
                        <a:rPr lang="es-CO" sz="1600" b="1" i="0" u="none" strike="noStrike">
                          <a:solidFill>
                            <a:srgbClr val="FFFFFF"/>
                          </a:solidFill>
                          <a:effectLst/>
                          <a:latin typeface="Arial" panose="020B0604020202020204" pitchFamily="34" charset="0"/>
                        </a:rPr>
                        <a:t>Promedio Diario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600" b="1" i="0" u="none" strike="noStrike">
                          <a:solidFill>
                            <a:srgbClr val="FFFFFF"/>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600" b="1" i="0" u="none" strike="noStrike">
                          <a:solidFill>
                            <a:srgbClr val="FFFFFF"/>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600" b="1" i="0" u="none" strike="noStrike">
                          <a:solidFill>
                            <a:srgbClr val="FFFFFF"/>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600" b="1" i="0" u="none" strike="noStrike">
                          <a:solidFill>
                            <a:srgbClr val="FFFFFF"/>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600" b="1" i="0" u="none" strike="noStrike" dirty="0">
                          <a:solidFill>
                            <a:srgbClr val="FFFFFF"/>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440392532"/>
                  </a:ext>
                </a:extLst>
              </a:tr>
            </a:tbl>
          </a:graphicData>
        </a:graphic>
      </p:graphicFrame>
    </p:spTree>
    <p:extLst>
      <p:ext uri="{BB962C8B-B14F-4D97-AF65-F5344CB8AC3E}">
        <p14:creationId xmlns:p14="http://schemas.microsoft.com/office/powerpoint/2010/main" val="806339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Rectángulo"/>
          <p:cNvSpPr/>
          <p:nvPr/>
        </p:nvSpPr>
        <p:spPr>
          <a:xfrm>
            <a:off x="-1" y="0"/>
            <a:ext cx="12192000" cy="925494"/>
          </a:xfrm>
          <a:prstGeom prst="rect">
            <a:avLst/>
          </a:prstGeom>
          <a:solidFill>
            <a:schemeClr val="accent6">
              <a:lumMod val="50000"/>
            </a:schemeClr>
          </a:solidFill>
        </p:spPr>
        <p:txBody>
          <a:bodyPr vert="horz" lIns="91440" tIns="45720" rIns="91440" bIns="45720" rtlCol="0" anchor="ctr">
            <a:norm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CO" sz="2500" b="1" dirty="0">
              <a:solidFill>
                <a:schemeClr val="tx1">
                  <a:lumMod val="95000"/>
                  <a:lumOff val="5000"/>
                </a:schemeClr>
              </a:solidFill>
              <a:latin typeface="+mj-lt"/>
              <a:ea typeface="+mj-ea"/>
              <a:cs typeface="+mj-cs"/>
            </a:endParaRPr>
          </a:p>
        </p:txBody>
      </p:sp>
      <p:sp>
        <p:nvSpPr>
          <p:cNvPr id="7" name="Rectángulo 6"/>
          <p:cNvSpPr/>
          <p:nvPr/>
        </p:nvSpPr>
        <p:spPr>
          <a:xfrm>
            <a:off x="1559360" y="2113981"/>
            <a:ext cx="9073277" cy="4357707"/>
          </a:xfrm>
          <a:prstGeom prst="rect">
            <a:avLst/>
          </a:prstGeom>
          <a:solidFill>
            <a:schemeClr val="accent6">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p:cNvSpPr/>
          <p:nvPr/>
        </p:nvSpPr>
        <p:spPr>
          <a:xfrm>
            <a:off x="1559360" y="1198649"/>
            <a:ext cx="9073277" cy="674031"/>
          </a:xfrm>
          <a:prstGeom prst="rect">
            <a:avLst/>
          </a:prstGeom>
          <a:solidFill>
            <a:schemeClr val="accent6">
              <a:lumMod val="50000"/>
            </a:schemeClr>
          </a:solidFill>
        </p:spPr>
        <p:txBody>
          <a:bodyPr wrap="square" lIns="91440" tIns="45720" rIns="91440" bIns="45720">
            <a:spAutoFit/>
          </a:bodyPr>
          <a:lstStyle/>
          <a:p>
            <a:pPr algn="ctr">
              <a:lnSpc>
                <a:spcPct val="90000"/>
              </a:lnSpc>
              <a:spcBef>
                <a:spcPct val="0"/>
              </a:spcBef>
            </a:pPr>
            <a:r>
              <a:rPr lang="es-CO" sz="4200" b="1" dirty="0">
                <a:solidFill>
                  <a:schemeClr val="bg1"/>
                </a:solidFill>
                <a:latin typeface="Arial" panose="020B0604020202020204" pitchFamily="34" charset="0"/>
                <a:cs typeface="Arial" panose="020B0604020202020204" pitchFamily="34" charset="0"/>
              </a:rPr>
              <a:t>Área de Organización de Archivo</a:t>
            </a:r>
          </a:p>
        </p:txBody>
      </p:sp>
      <p:pic>
        <p:nvPicPr>
          <p:cNvPr id="11" name="Picture 4" descr="Resultado de imagen para archivar docum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3" y="2409705"/>
            <a:ext cx="619125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7354" y="-2"/>
            <a:ext cx="2004647" cy="925495"/>
          </a:xfrm>
          <a:prstGeom prst="rect">
            <a:avLst/>
          </a:prstGeom>
          <a:solidFill>
            <a:schemeClr val="bg2"/>
          </a:solidFill>
        </p:spPr>
      </p:pic>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2514600" cy="925496"/>
          </a:xfrm>
          <a:prstGeom prst="rect">
            <a:avLst/>
          </a:prstGeom>
          <a:solidFill>
            <a:schemeClr val="bg2"/>
          </a:solidFill>
        </p:spPr>
      </p:pic>
    </p:spTree>
    <p:extLst>
      <p:ext uri="{BB962C8B-B14F-4D97-AF65-F5344CB8AC3E}">
        <p14:creationId xmlns:p14="http://schemas.microsoft.com/office/powerpoint/2010/main" val="525596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2563316" cy="863489"/>
          </a:xfrm>
          <a:prstGeom prst="rect">
            <a:avLst/>
          </a:prstGeom>
          <a:solidFill>
            <a:schemeClr val="accent1">
              <a:lumMod val="40000"/>
              <a:lumOff val="60000"/>
            </a:schemeClr>
          </a:solidFill>
        </p:spPr>
      </p:pic>
      <p:pic>
        <p:nvPicPr>
          <p:cNvPr id="9"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139" y="2"/>
            <a:ext cx="1778860" cy="863488"/>
          </a:xfrm>
          <a:prstGeom prst="rect">
            <a:avLst/>
          </a:prstGeom>
          <a:solidFill>
            <a:schemeClr val="accent1">
              <a:lumMod val="40000"/>
              <a:lumOff val="60000"/>
            </a:schemeClr>
          </a:solidFill>
        </p:spPr>
      </p:pic>
      <p:sp>
        <p:nvSpPr>
          <p:cNvPr id="7" name="3 Rectángulo"/>
          <p:cNvSpPr/>
          <p:nvPr/>
        </p:nvSpPr>
        <p:spPr>
          <a:xfrm>
            <a:off x="0" y="0"/>
            <a:ext cx="12192000" cy="861774"/>
          </a:xfrm>
          <a:prstGeom prst="rect">
            <a:avLst/>
          </a:prstGeom>
          <a:solidFill>
            <a:schemeClr val="accent6">
              <a:lumMod val="50000"/>
            </a:schemeClr>
          </a:solidFill>
        </p:spPr>
        <p:txBody>
          <a:bodyPr wrap="square" lIns="91440" tIns="45720" rIns="91440" bIns="45720">
            <a:spAutoFit/>
          </a:bodyPr>
          <a:lstStyle/>
          <a:p>
            <a:pPr algn="ctr"/>
            <a:r>
              <a:rPr lang="es-CO"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ORGANIZACIÓN ARCHIVO </a:t>
            </a:r>
          </a:p>
          <a:p>
            <a:pPr algn="ctr"/>
            <a:r>
              <a:rPr lang="es-CO"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DE PROCESOS</a:t>
            </a:r>
          </a:p>
        </p:txBody>
      </p:sp>
      <p:sp>
        <p:nvSpPr>
          <p:cNvPr id="13" name="CuadroTexto 12"/>
          <p:cNvSpPr txBox="1"/>
          <p:nvPr/>
        </p:nvSpPr>
        <p:spPr>
          <a:xfrm>
            <a:off x="237180" y="951356"/>
            <a:ext cx="11819702" cy="2031325"/>
          </a:xfrm>
          <a:prstGeom prst="rect">
            <a:avLst/>
          </a:prstGeom>
          <a:solidFill>
            <a:schemeClr val="bg1"/>
          </a:solidFill>
        </p:spPr>
        <p:txBody>
          <a:bodyPr wrap="square" rtlCol="0">
            <a:spAutoFit/>
          </a:bodyPr>
          <a:lstStyle/>
          <a:p>
            <a:pPr algn="just"/>
            <a:r>
              <a:rPr lang="es-CO" sz="1400" dirty="0"/>
              <a:t>El Centro de Servicios tiene a su cargo la función de archivo de expedientes de los 19 juzgados adscritos, la cual comprende actividades como organización física del expediente (retirar ganchos, cambio de caratulas, foliación, coser); el registro de la información correspondiente a archivo en los sistemas institucionales Justicia XXI y SAIDOJ.</a:t>
            </a:r>
          </a:p>
          <a:p>
            <a:pPr algn="just"/>
            <a:r>
              <a:rPr lang="es-CO" sz="1400" dirty="0"/>
              <a:t> </a:t>
            </a:r>
          </a:p>
          <a:p>
            <a:pPr algn="just"/>
            <a:r>
              <a:rPr lang="es-CO" sz="1400" dirty="0"/>
              <a:t>A través de esta área también se brinda apoyo a los Juzgados en lo referente a la entrega de archivo histórico al Archivo Central. </a:t>
            </a:r>
          </a:p>
          <a:p>
            <a:pPr algn="just"/>
            <a:endParaRPr lang="es-CO" sz="1400" dirty="0"/>
          </a:p>
          <a:p>
            <a:pPr algn="just"/>
            <a:r>
              <a:rPr lang="es-CO" sz="1400" dirty="0"/>
              <a:t>Como la gráfica lo indica el número de expedientes organizados año por año se ha ido incrementando, gracias a la formalización del servicio a través de protocolos operativos, donde se establece la promesa del servicio y se establecen las reglas claras de prestación.</a:t>
            </a:r>
          </a:p>
          <a:p>
            <a:pPr algn="just"/>
            <a:endParaRPr lang="es-CO" sz="1400" dirty="0"/>
          </a:p>
        </p:txBody>
      </p:sp>
      <p:pic>
        <p:nvPicPr>
          <p:cNvPr id="12"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7354" y="-1"/>
            <a:ext cx="2004647" cy="861774"/>
          </a:xfrm>
          <a:prstGeom prst="rect">
            <a:avLst/>
          </a:prstGeom>
          <a:solidFill>
            <a:schemeClr val="bg2"/>
          </a:solidFill>
        </p:spPr>
      </p:pic>
      <p:pic>
        <p:nvPicPr>
          <p:cNvPr id="14"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623893" cy="861774"/>
          </a:xfrm>
          <a:prstGeom prst="rect">
            <a:avLst/>
          </a:prstGeom>
          <a:solidFill>
            <a:schemeClr val="bg2"/>
          </a:solidFill>
        </p:spPr>
      </p:pic>
      <p:graphicFrame>
        <p:nvGraphicFramePr>
          <p:cNvPr id="5" name="Tabla 4">
            <a:extLst>
              <a:ext uri="{FF2B5EF4-FFF2-40B4-BE49-F238E27FC236}">
                <a16:creationId xmlns:a16="http://schemas.microsoft.com/office/drawing/2014/main" id="{6B1E4087-81D7-43DA-AC5E-B5B2A620B2F9}"/>
              </a:ext>
            </a:extLst>
          </p:cNvPr>
          <p:cNvGraphicFramePr>
            <a:graphicFrameLocks noGrp="1"/>
          </p:cNvGraphicFramePr>
          <p:nvPr>
            <p:extLst>
              <p:ext uri="{D42A27DB-BD31-4B8C-83A1-F6EECF244321}">
                <p14:modId xmlns:p14="http://schemas.microsoft.com/office/powerpoint/2010/main" val="2753779060"/>
              </p:ext>
            </p:extLst>
          </p:nvPr>
        </p:nvGraphicFramePr>
        <p:xfrm>
          <a:off x="237180" y="2826038"/>
          <a:ext cx="6934788" cy="3518197"/>
        </p:xfrm>
        <a:graphic>
          <a:graphicData uri="http://schemas.openxmlformats.org/drawingml/2006/table">
            <a:tbl>
              <a:tblPr/>
              <a:tblGrid>
                <a:gridCol w="2235614">
                  <a:extLst>
                    <a:ext uri="{9D8B030D-6E8A-4147-A177-3AD203B41FA5}">
                      <a16:colId xmlns:a16="http://schemas.microsoft.com/office/drawing/2014/main" val="1200841253"/>
                    </a:ext>
                  </a:extLst>
                </a:gridCol>
                <a:gridCol w="455890">
                  <a:extLst>
                    <a:ext uri="{9D8B030D-6E8A-4147-A177-3AD203B41FA5}">
                      <a16:colId xmlns:a16="http://schemas.microsoft.com/office/drawing/2014/main" val="4283473437"/>
                    </a:ext>
                  </a:extLst>
                </a:gridCol>
                <a:gridCol w="724748">
                  <a:extLst>
                    <a:ext uri="{9D8B030D-6E8A-4147-A177-3AD203B41FA5}">
                      <a16:colId xmlns:a16="http://schemas.microsoft.com/office/drawing/2014/main" val="3179434845"/>
                    </a:ext>
                  </a:extLst>
                </a:gridCol>
                <a:gridCol w="455890">
                  <a:extLst>
                    <a:ext uri="{9D8B030D-6E8A-4147-A177-3AD203B41FA5}">
                      <a16:colId xmlns:a16="http://schemas.microsoft.com/office/drawing/2014/main" val="344524523"/>
                    </a:ext>
                  </a:extLst>
                </a:gridCol>
                <a:gridCol w="724748">
                  <a:extLst>
                    <a:ext uri="{9D8B030D-6E8A-4147-A177-3AD203B41FA5}">
                      <a16:colId xmlns:a16="http://schemas.microsoft.com/office/drawing/2014/main" val="922643179"/>
                    </a:ext>
                  </a:extLst>
                </a:gridCol>
                <a:gridCol w="455890">
                  <a:extLst>
                    <a:ext uri="{9D8B030D-6E8A-4147-A177-3AD203B41FA5}">
                      <a16:colId xmlns:a16="http://schemas.microsoft.com/office/drawing/2014/main" val="2326348818"/>
                    </a:ext>
                  </a:extLst>
                </a:gridCol>
                <a:gridCol w="724748">
                  <a:extLst>
                    <a:ext uri="{9D8B030D-6E8A-4147-A177-3AD203B41FA5}">
                      <a16:colId xmlns:a16="http://schemas.microsoft.com/office/drawing/2014/main" val="4247441887"/>
                    </a:ext>
                  </a:extLst>
                </a:gridCol>
                <a:gridCol w="455890">
                  <a:extLst>
                    <a:ext uri="{9D8B030D-6E8A-4147-A177-3AD203B41FA5}">
                      <a16:colId xmlns:a16="http://schemas.microsoft.com/office/drawing/2014/main" val="2463895274"/>
                    </a:ext>
                  </a:extLst>
                </a:gridCol>
                <a:gridCol w="701370">
                  <a:extLst>
                    <a:ext uri="{9D8B030D-6E8A-4147-A177-3AD203B41FA5}">
                      <a16:colId xmlns:a16="http://schemas.microsoft.com/office/drawing/2014/main" val="3500821529"/>
                    </a:ext>
                  </a:extLst>
                </a:gridCol>
              </a:tblGrid>
              <a:tr h="188159">
                <a:tc>
                  <a:txBody>
                    <a:bodyPr/>
                    <a:lstStyle/>
                    <a:p>
                      <a:pPr algn="ctr" rtl="0" fontAlgn="b"/>
                      <a:r>
                        <a:rPr lang="es-CO" sz="1000" b="1" i="0" u="none" strike="noStrike" dirty="0">
                          <a:solidFill>
                            <a:srgbClr val="FFFFFF"/>
                          </a:solidFill>
                          <a:effectLst/>
                          <a:latin typeface="Arial" panose="020B0604020202020204" pitchFamily="34" charset="0"/>
                        </a:rPr>
                        <a:t>Año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gridSpan="2">
                  <a:txBody>
                    <a:bodyPr/>
                    <a:lstStyle/>
                    <a:p>
                      <a:pPr algn="ctr" rtl="0" fontAlgn="b"/>
                      <a:r>
                        <a:rPr lang="es-CO" sz="1000" b="1" i="0" u="none" strike="noStrike">
                          <a:solidFill>
                            <a:srgbClr val="FFFFFF"/>
                          </a:solidFill>
                          <a:effectLst/>
                          <a:latin typeface="Arial" panose="020B0604020202020204" pitchFamily="34" charset="0"/>
                        </a:rPr>
                        <a:t>2017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tc gridSpan="2">
                  <a:txBody>
                    <a:bodyPr/>
                    <a:lstStyle/>
                    <a:p>
                      <a:pPr algn="ctr" rtl="0" fontAlgn="b"/>
                      <a:r>
                        <a:rPr lang="es-CO" sz="1000" b="1" i="0" u="none" strike="noStrike">
                          <a:solidFill>
                            <a:srgbClr val="FFFFFF"/>
                          </a:solidFill>
                          <a:effectLst/>
                          <a:latin typeface="Arial" panose="020B0604020202020204" pitchFamily="34" charset="0"/>
                        </a:rPr>
                        <a:t>2018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tc gridSpan="2">
                  <a:txBody>
                    <a:bodyPr/>
                    <a:lstStyle/>
                    <a:p>
                      <a:pPr algn="ctr" rtl="0" fontAlgn="b"/>
                      <a:r>
                        <a:rPr lang="es-CO" sz="1000" b="1" i="0" u="none" strike="noStrike">
                          <a:solidFill>
                            <a:srgbClr val="FFFFFF"/>
                          </a:solidFill>
                          <a:effectLst/>
                          <a:latin typeface="Arial" panose="020B0604020202020204" pitchFamily="34" charset="0"/>
                        </a:rPr>
                        <a:t>2019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tc gridSpan="2">
                  <a:txBody>
                    <a:bodyPr/>
                    <a:lstStyle/>
                    <a:p>
                      <a:pPr algn="ctr" rtl="0" fontAlgn="b"/>
                      <a:r>
                        <a:rPr lang="es-CO" sz="1000" b="1" i="0" u="none" strike="noStrike">
                          <a:solidFill>
                            <a:srgbClr val="FFFFFF"/>
                          </a:solidFill>
                          <a:effectLst/>
                          <a:latin typeface="Arial" panose="020B0604020202020204" pitchFamily="34" charset="0"/>
                        </a:rPr>
                        <a:t>2020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extLst>
                  <a:ext uri="{0D108BD9-81ED-4DB2-BD59-A6C34878D82A}">
                    <a16:rowId xmlns:a16="http://schemas.microsoft.com/office/drawing/2014/main" val="2806756589"/>
                  </a:ext>
                </a:extLst>
              </a:tr>
              <a:tr h="367764">
                <a:tc>
                  <a:txBody>
                    <a:bodyPr/>
                    <a:lstStyle/>
                    <a:p>
                      <a:pPr algn="ctr" rtl="0" fontAlgn="ctr"/>
                      <a:r>
                        <a:rPr lang="es-CO" sz="1000" b="1" i="0" u="none" strike="noStrike" dirty="0">
                          <a:solidFill>
                            <a:srgbClr val="FFFFFF"/>
                          </a:solidFill>
                          <a:effectLst/>
                          <a:latin typeface="Arial" panose="020B0604020202020204" pitchFamily="34" charset="0"/>
                        </a:rPr>
                        <a:t>Despacho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000" b="1" i="0" u="none" strike="noStrike">
                          <a:solidFill>
                            <a:srgbClr val="FFFFFF"/>
                          </a:solidFill>
                          <a:effectLst/>
                          <a:latin typeface="Arial" panose="020B0604020202020204" pitchFamily="34" charset="0"/>
                        </a:rPr>
                        <a:t>Cajas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000" b="1" i="0" u="none" strike="noStrike">
                          <a:solidFill>
                            <a:srgbClr val="FFFFFF"/>
                          </a:solidFill>
                          <a:effectLst/>
                          <a:latin typeface="Arial" panose="020B0604020202020204" pitchFamily="34" charset="0"/>
                        </a:rPr>
                        <a:t>Procesos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000" b="1" i="0" u="none" strike="noStrike">
                          <a:solidFill>
                            <a:srgbClr val="FFFFFF"/>
                          </a:solidFill>
                          <a:effectLst/>
                          <a:latin typeface="Arial" panose="020B0604020202020204" pitchFamily="34" charset="0"/>
                        </a:rPr>
                        <a:t>Cajas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000" b="1" i="0" u="none" strike="noStrike">
                          <a:solidFill>
                            <a:srgbClr val="FFFFFF"/>
                          </a:solidFill>
                          <a:effectLst/>
                          <a:latin typeface="Arial" panose="020B0604020202020204" pitchFamily="34" charset="0"/>
                        </a:rPr>
                        <a:t>Procesos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000" b="1" i="0" u="none" strike="noStrike">
                          <a:solidFill>
                            <a:srgbClr val="FFFFFF"/>
                          </a:solidFill>
                          <a:effectLst/>
                          <a:latin typeface="Arial" panose="020B0604020202020204" pitchFamily="34" charset="0"/>
                        </a:rPr>
                        <a:t>Cajas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000" b="1" i="0" u="none" strike="noStrike">
                          <a:solidFill>
                            <a:srgbClr val="FFFFFF"/>
                          </a:solidFill>
                          <a:effectLst/>
                          <a:latin typeface="Arial" panose="020B0604020202020204" pitchFamily="34" charset="0"/>
                        </a:rPr>
                        <a:t>Procesos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000" b="1" i="0" u="none" strike="noStrike">
                          <a:solidFill>
                            <a:srgbClr val="FFFFFF"/>
                          </a:solidFill>
                          <a:effectLst/>
                          <a:latin typeface="Arial" panose="020B0604020202020204" pitchFamily="34" charset="0"/>
                        </a:rPr>
                        <a:t>Cajas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000" b="1" i="0" u="none" strike="noStrike">
                          <a:solidFill>
                            <a:srgbClr val="FFFFFF"/>
                          </a:solidFill>
                          <a:effectLst/>
                          <a:latin typeface="Arial" panose="020B0604020202020204" pitchFamily="34" charset="0"/>
                        </a:rPr>
                        <a:t>Procesos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2667730053"/>
                  </a:ext>
                </a:extLst>
              </a:tr>
              <a:tr h="184941">
                <a:tc>
                  <a:txBody>
                    <a:bodyPr/>
                    <a:lstStyle/>
                    <a:p>
                      <a:pPr algn="l" rtl="0" fontAlgn="b"/>
                      <a:r>
                        <a:rPr lang="es-CO" sz="1000" b="0" i="0" u="none" strike="noStrike">
                          <a:solidFill>
                            <a:srgbClr val="000000"/>
                          </a:solidFill>
                          <a:effectLst/>
                          <a:latin typeface="Arial" panose="020B0604020202020204" pitchFamily="34" charset="0"/>
                        </a:rPr>
                        <a:t>Despachos Sala Penal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1202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1410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58286"/>
                  </a:ext>
                </a:extLst>
              </a:tr>
              <a:tr h="184941">
                <a:tc>
                  <a:txBody>
                    <a:bodyPr/>
                    <a:lstStyle/>
                    <a:p>
                      <a:pPr algn="l" rtl="0" fontAlgn="b"/>
                      <a:r>
                        <a:rPr lang="es-CO" sz="1000" b="0" i="0" u="none" strike="noStrike">
                          <a:solidFill>
                            <a:srgbClr val="000000"/>
                          </a:solidFill>
                          <a:effectLst/>
                          <a:latin typeface="Arial" panose="020B0604020202020204" pitchFamily="34" charset="0"/>
                        </a:rPr>
                        <a:t>Juzg. 1 Penal Circuito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298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412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720017"/>
                  </a:ext>
                </a:extLst>
              </a:tr>
              <a:tr h="184941">
                <a:tc>
                  <a:txBody>
                    <a:bodyPr/>
                    <a:lstStyle/>
                    <a:p>
                      <a:pPr algn="l" rtl="0" fontAlgn="b"/>
                      <a:r>
                        <a:rPr lang="es-CO" sz="1000" b="0" i="0" u="none" strike="noStrike">
                          <a:solidFill>
                            <a:srgbClr val="000000"/>
                          </a:solidFill>
                          <a:effectLst/>
                          <a:latin typeface="Arial" panose="020B0604020202020204" pitchFamily="34" charset="0"/>
                        </a:rPr>
                        <a:t>Juzg. 2 Penal Circuito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769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134207"/>
                  </a:ext>
                </a:extLst>
              </a:tr>
              <a:tr h="184941">
                <a:tc>
                  <a:txBody>
                    <a:bodyPr/>
                    <a:lstStyle/>
                    <a:p>
                      <a:pPr algn="l" rtl="0" fontAlgn="b"/>
                      <a:r>
                        <a:rPr lang="es-CO" sz="1000" b="0" i="0" u="none" strike="noStrike">
                          <a:solidFill>
                            <a:srgbClr val="000000"/>
                          </a:solidFill>
                          <a:effectLst/>
                          <a:latin typeface="Arial" panose="020B0604020202020204" pitchFamily="34" charset="0"/>
                        </a:rPr>
                        <a:t>Juzg. 3 Penal Circuito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559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877174"/>
                  </a:ext>
                </a:extLst>
              </a:tr>
              <a:tr h="184941">
                <a:tc>
                  <a:txBody>
                    <a:bodyPr/>
                    <a:lstStyle/>
                    <a:p>
                      <a:pPr algn="l" rtl="0" fontAlgn="b"/>
                      <a:r>
                        <a:rPr lang="es-CO" sz="1000" b="0" i="0" u="none" strike="noStrike">
                          <a:solidFill>
                            <a:srgbClr val="000000"/>
                          </a:solidFill>
                          <a:effectLst/>
                          <a:latin typeface="Arial" panose="020B0604020202020204" pitchFamily="34" charset="0"/>
                        </a:rPr>
                        <a:t>Juzg. 4 Penal Circuito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226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676582"/>
                  </a:ext>
                </a:extLst>
              </a:tr>
              <a:tr h="184941">
                <a:tc>
                  <a:txBody>
                    <a:bodyPr/>
                    <a:lstStyle/>
                    <a:p>
                      <a:pPr algn="l" rtl="0" fontAlgn="b"/>
                      <a:r>
                        <a:rPr lang="es-CO" sz="1000" b="0" i="0" u="none" strike="noStrike">
                          <a:solidFill>
                            <a:srgbClr val="000000"/>
                          </a:solidFill>
                          <a:effectLst/>
                          <a:latin typeface="Arial" panose="020B0604020202020204" pitchFamily="34" charset="0"/>
                        </a:rPr>
                        <a:t>Juzg. 5 Penal Circuito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233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173154"/>
                  </a:ext>
                </a:extLst>
              </a:tr>
              <a:tr h="184941">
                <a:tc>
                  <a:txBody>
                    <a:bodyPr/>
                    <a:lstStyle/>
                    <a:p>
                      <a:pPr algn="l" rtl="0" fontAlgn="b"/>
                      <a:r>
                        <a:rPr lang="es-CO" sz="1000" b="0" i="0" u="none" strike="noStrike">
                          <a:solidFill>
                            <a:srgbClr val="000000"/>
                          </a:solidFill>
                          <a:effectLst/>
                          <a:latin typeface="Arial" panose="020B0604020202020204" pitchFamily="34" charset="0"/>
                        </a:rPr>
                        <a:t>Juzg. 6 Penal Circuito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263647"/>
                  </a:ext>
                </a:extLst>
              </a:tr>
              <a:tr h="184941">
                <a:tc>
                  <a:txBody>
                    <a:bodyPr/>
                    <a:lstStyle/>
                    <a:p>
                      <a:pPr algn="l" rtl="0" fontAlgn="b"/>
                      <a:r>
                        <a:rPr lang="es-CO" sz="1000" b="0" i="0" u="none" strike="noStrike">
                          <a:solidFill>
                            <a:srgbClr val="000000"/>
                          </a:solidFill>
                          <a:effectLst/>
                          <a:latin typeface="Arial" panose="020B0604020202020204" pitchFamily="34" charset="0"/>
                        </a:rPr>
                        <a:t>Juzg. 7 Penal Circuito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254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1471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176031"/>
                  </a:ext>
                </a:extLst>
              </a:tr>
              <a:tr h="184941">
                <a:tc>
                  <a:txBody>
                    <a:bodyPr/>
                    <a:lstStyle/>
                    <a:p>
                      <a:pPr algn="l" rtl="0" fontAlgn="b"/>
                      <a:r>
                        <a:rPr lang="es-CO" sz="1000" b="0" i="0" u="none" strike="noStrike">
                          <a:solidFill>
                            <a:srgbClr val="000000"/>
                          </a:solidFill>
                          <a:effectLst/>
                          <a:latin typeface="Arial" panose="020B0604020202020204" pitchFamily="34" charset="0"/>
                        </a:rPr>
                        <a:t>Juzg. Penal Circuito Especializado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493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303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3840312"/>
                  </a:ext>
                </a:extLst>
              </a:tr>
              <a:tr h="184941">
                <a:tc>
                  <a:txBody>
                    <a:bodyPr/>
                    <a:lstStyle/>
                    <a:p>
                      <a:pPr algn="l" rtl="0" fontAlgn="b"/>
                      <a:r>
                        <a:rPr lang="es-CO" sz="1000" b="0" i="0" u="none" strike="noStrike">
                          <a:solidFill>
                            <a:srgbClr val="000000"/>
                          </a:solidFill>
                          <a:effectLst/>
                          <a:latin typeface="Arial" panose="020B0604020202020204" pitchFamily="34" charset="0"/>
                        </a:rPr>
                        <a:t>Juzg. 1 Control Garantías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1814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967365"/>
                  </a:ext>
                </a:extLst>
              </a:tr>
              <a:tr h="184941">
                <a:tc>
                  <a:txBody>
                    <a:bodyPr/>
                    <a:lstStyle/>
                    <a:p>
                      <a:pPr algn="l" rtl="0" fontAlgn="b"/>
                      <a:r>
                        <a:rPr lang="es-CO" sz="1000" b="0" i="0" u="none" strike="noStrike">
                          <a:solidFill>
                            <a:srgbClr val="000000"/>
                          </a:solidFill>
                          <a:effectLst/>
                          <a:latin typeface="Arial" panose="020B0604020202020204" pitchFamily="34" charset="0"/>
                        </a:rPr>
                        <a:t>Juzg. 7 Control Garantias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1783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940169"/>
                  </a:ext>
                </a:extLst>
              </a:tr>
              <a:tr h="184941">
                <a:tc>
                  <a:txBody>
                    <a:bodyPr/>
                    <a:lstStyle/>
                    <a:p>
                      <a:pPr algn="l" rtl="0" fontAlgn="b"/>
                      <a:r>
                        <a:rPr lang="es-ES" sz="1000" b="0" i="0" u="none" strike="noStrike">
                          <a:solidFill>
                            <a:srgbClr val="000000"/>
                          </a:solidFill>
                          <a:effectLst/>
                          <a:latin typeface="Arial" panose="020B0604020202020204" pitchFamily="34" charset="0"/>
                        </a:rPr>
                        <a:t>Juzg. 1 Penal Mpal Conocimiento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148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2170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758396"/>
                  </a:ext>
                </a:extLst>
              </a:tr>
              <a:tr h="184941">
                <a:tc>
                  <a:txBody>
                    <a:bodyPr/>
                    <a:lstStyle/>
                    <a:p>
                      <a:pPr algn="l" rtl="0" fontAlgn="b"/>
                      <a:r>
                        <a:rPr lang="es-ES" sz="1000" b="0" i="0" u="none" strike="noStrike">
                          <a:solidFill>
                            <a:srgbClr val="000000"/>
                          </a:solidFill>
                          <a:effectLst/>
                          <a:latin typeface="Arial" panose="020B0604020202020204" pitchFamily="34" charset="0"/>
                        </a:rPr>
                        <a:t>Juzg. 2 Penal Mpal Conocimiento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749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851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995668"/>
                  </a:ext>
                </a:extLst>
              </a:tr>
              <a:tr h="184941">
                <a:tc>
                  <a:txBody>
                    <a:bodyPr/>
                    <a:lstStyle/>
                    <a:p>
                      <a:pPr algn="l" rtl="0" fontAlgn="b"/>
                      <a:r>
                        <a:rPr lang="es-CO" sz="1000" b="0" i="0" u="none" strike="noStrike">
                          <a:solidFill>
                            <a:srgbClr val="000000"/>
                          </a:solidFill>
                          <a:effectLst/>
                          <a:latin typeface="Arial" panose="020B0604020202020204" pitchFamily="34" charset="0"/>
                        </a:rPr>
                        <a:t>Centro de Servicios Judiciales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dirty="0">
                          <a:solidFill>
                            <a:srgbClr val="000000"/>
                          </a:solidFill>
                          <a:effectLst/>
                          <a:latin typeface="Arial" panose="020B0604020202020204" pitchFamily="34" charset="0"/>
                        </a:rPr>
                        <a:t>585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400076"/>
                  </a:ext>
                </a:extLst>
              </a:tr>
              <a:tr h="184941">
                <a:tc>
                  <a:txBody>
                    <a:bodyPr/>
                    <a:lstStyle/>
                    <a:p>
                      <a:pPr algn="ctr" rtl="0" fontAlgn="b"/>
                      <a:r>
                        <a:rPr lang="es-CO" sz="1000" b="1" i="0" u="none" strike="noStrike">
                          <a:solidFill>
                            <a:srgbClr val="FFFFFF"/>
                          </a:solidFill>
                          <a:effectLst/>
                          <a:latin typeface="Arial" panose="020B06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a:solidFill>
                            <a:srgbClr val="FFFFFF"/>
                          </a:solidFill>
                          <a:effectLst/>
                          <a:latin typeface="Arial" panose="020B0604020202020204" pitchFamily="34" charset="0"/>
                        </a:rPr>
                        <a:t>207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a:solidFill>
                            <a:srgbClr val="FFFFFF"/>
                          </a:solidFill>
                          <a:effectLst/>
                          <a:latin typeface="Arial" panose="020B0604020202020204" pitchFamily="34" charset="0"/>
                        </a:rPr>
                        <a:t>1852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a:solidFill>
                            <a:srgbClr val="FFFFFF"/>
                          </a:solidFill>
                          <a:effectLst/>
                          <a:latin typeface="Arial" panose="020B0604020202020204" pitchFamily="34" charset="0"/>
                        </a:rPr>
                        <a:t>205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a:solidFill>
                            <a:srgbClr val="FFFFFF"/>
                          </a:solidFill>
                          <a:effectLst/>
                          <a:latin typeface="Arial" panose="020B0604020202020204" pitchFamily="34" charset="0"/>
                        </a:rPr>
                        <a:t>1747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a:solidFill>
                            <a:srgbClr val="FFFFFF"/>
                          </a:solidFill>
                          <a:effectLst/>
                          <a:latin typeface="Arial" panose="020B0604020202020204" pitchFamily="34" charset="0"/>
                        </a:rPr>
                        <a:t>537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dirty="0">
                          <a:solidFill>
                            <a:srgbClr val="FFFFFF"/>
                          </a:solidFill>
                          <a:effectLst/>
                          <a:latin typeface="Arial" panose="020B0604020202020204" pitchFamily="34" charset="0"/>
                        </a:rPr>
                        <a:t>5285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dirty="0">
                          <a:solidFill>
                            <a:srgbClr val="FFFFFF"/>
                          </a:solidFill>
                          <a:effectLst/>
                          <a:latin typeface="Arial" panose="020B0604020202020204" pitchFamily="34" charset="0"/>
                        </a:rPr>
                        <a:t>635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dirty="0">
                          <a:solidFill>
                            <a:srgbClr val="FFFFFF"/>
                          </a:solidFill>
                          <a:effectLst/>
                          <a:latin typeface="Arial" panose="020B0604020202020204" pitchFamily="34" charset="0"/>
                        </a:rPr>
                        <a:t>6677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1349327634"/>
                  </a:ext>
                </a:extLst>
              </a:tr>
              <a:tr h="188159">
                <a:tc>
                  <a:txBody>
                    <a:bodyPr/>
                    <a:lstStyle/>
                    <a:p>
                      <a:pPr algn="ctr" rtl="0" fontAlgn="b"/>
                      <a:r>
                        <a:rPr lang="es-CO" sz="1000" b="1" i="0" u="none" strike="noStrike">
                          <a:solidFill>
                            <a:srgbClr val="FFFFFF"/>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a:solidFill>
                            <a:srgbClr val="FFFFFF"/>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a:solidFill>
                            <a:srgbClr val="FFFFFF"/>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a:solidFill>
                            <a:srgbClr val="FFFFFF"/>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a:solidFill>
                            <a:srgbClr val="FFFFFF"/>
                          </a:solidFill>
                          <a:effectLst/>
                          <a:latin typeface="Arial" panose="020B0604020202020204" pitchFamily="34" charset="0"/>
                        </a:rPr>
                        <a:t>-5.67%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a:solidFill>
                            <a:srgbClr val="FFFFFF"/>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a:solidFill>
                            <a:srgbClr val="FFFFFF"/>
                          </a:solidFill>
                          <a:effectLst/>
                          <a:latin typeface="Arial" panose="020B0604020202020204" pitchFamily="34" charset="0"/>
                        </a:rPr>
                        <a:t>202.52%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dirty="0">
                          <a:solidFill>
                            <a:srgbClr val="FFFFFF"/>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b"/>
                      <a:r>
                        <a:rPr lang="es-CO" sz="1000" b="1" i="0" u="none" strike="noStrike" dirty="0">
                          <a:solidFill>
                            <a:srgbClr val="FFFFFF"/>
                          </a:solidFill>
                          <a:effectLst/>
                          <a:latin typeface="Arial" panose="020B0604020202020204" pitchFamily="34" charset="0"/>
                        </a:rPr>
                        <a:t>26.34%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27119764"/>
                  </a:ext>
                </a:extLst>
              </a:tr>
            </a:tbl>
          </a:graphicData>
        </a:graphic>
      </p:graphicFrame>
      <p:graphicFrame>
        <p:nvGraphicFramePr>
          <p:cNvPr id="15" name="Gráfico 14">
            <a:extLst>
              <a:ext uri="{FF2B5EF4-FFF2-40B4-BE49-F238E27FC236}">
                <a16:creationId xmlns:a16="http://schemas.microsoft.com/office/drawing/2014/main" id="{C450FE79-31AB-4C5C-85BA-D7698F169E4C}"/>
              </a:ext>
            </a:extLst>
          </p:cNvPr>
          <p:cNvGraphicFramePr/>
          <p:nvPr>
            <p:extLst>
              <p:ext uri="{D42A27DB-BD31-4B8C-83A1-F6EECF244321}">
                <p14:modId xmlns:p14="http://schemas.microsoft.com/office/powerpoint/2010/main" val="3435930633"/>
              </p:ext>
            </p:extLst>
          </p:nvPr>
        </p:nvGraphicFramePr>
        <p:xfrm>
          <a:off x="7268066" y="2826037"/>
          <a:ext cx="4788816" cy="35181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1134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67434" y="2376197"/>
            <a:ext cx="8928847" cy="386323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0" y="0"/>
            <a:ext cx="12192000" cy="984739"/>
          </a:xfrm>
          <a:prstGeom prst="rect">
            <a:avLst/>
          </a:prstGeom>
          <a:solidFill>
            <a:schemeClr val="accent6">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CO" sz="2500" b="1" dirty="0"/>
          </a:p>
        </p:txBody>
      </p:sp>
      <p:sp>
        <p:nvSpPr>
          <p:cNvPr id="5" name="Rectángulo 4"/>
          <p:cNvSpPr/>
          <p:nvPr/>
        </p:nvSpPr>
        <p:spPr>
          <a:xfrm>
            <a:off x="1667434" y="1218803"/>
            <a:ext cx="8928847" cy="923330"/>
          </a:xfrm>
          <a:prstGeom prst="rect">
            <a:avLst/>
          </a:prstGeom>
          <a:solidFill>
            <a:schemeClr val="accent6">
              <a:lumMod val="60000"/>
              <a:lumOff val="40000"/>
            </a:schemeClr>
          </a:solidFill>
        </p:spPr>
        <p:txBody>
          <a:bodyPr wrap="square" lIns="91440" tIns="45720" rIns="91440" bIns="45720">
            <a:spAutoFit/>
          </a:bodyPr>
          <a:lstStyle/>
          <a:p>
            <a:pPr algn="ctr"/>
            <a:r>
              <a:rPr lang="es-ES" sz="5400" b="0" cap="none" spc="0" dirty="0">
                <a:ln w="0"/>
                <a:effectLst>
                  <a:outerShdw blurRad="38100" dist="25400" dir="5400000" algn="ctr" rotWithShape="0">
                    <a:srgbClr val="6E747A">
                      <a:alpha val="43000"/>
                    </a:srgbClr>
                  </a:outerShdw>
                </a:effectLst>
              </a:rPr>
              <a:t>Archivo Tecnológico</a:t>
            </a:r>
          </a:p>
        </p:txBody>
      </p:sp>
      <p:pic>
        <p:nvPicPr>
          <p:cNvPr id="1843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528" y="2762803"/>
            <a:ext cx="7978589" cy="313188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0900" y="-1"/>
            <a:ext cx="2451101" cy="984740"/>
          </a:xfrm>
          <a:prstGeom prst="rect">
            <a:avLst/>
          </a:prstGeom>
          <a:solidFill>
            <a:schemeClr val="bg2"/>
          </a:solidFill>
        </p:spPr>
      </p:pic>
      <p:pic>
        <p:nvPicPr>
          <p:cNvPr id="10"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678"/>
            <a:ext cx="2565400" cy="998417"/>
          </a:xfrm>
          <a:prstGeom prst="rect">
            <a:avLst/>
          </a:prstGeom>
          <a:solidFill>
            <a:schemeClr val="bg2"/>
          </a:solidFill>
        </p:spPr>
      </p:pic>
    </p:spTree>
    <p:extLst>
      <p:ext uri="{BB962C8B-B14F-4D97-AF65-F5344CB8AC3E}">
        <p14:creationId xmlns:p14="http://schemas.microsoft.com/office/powerpoint/2010/main" val="1669031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0" y="0"/>
            <a:ext cx="12192000" cy="984739"/>
          </a:xfrm>
          <a:prstGeom prst="rect">
            <a:avLst/>
          </a:prstGeom>
          <a:solidFill>
            <a:schemeClr val="accent6">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600" b="1" dirty="0">
                <a:solidFill>
                  <a:schemeClr val="bg1"/>
                </a:solidFill>
              </a:rPr>
              <a:t>ARCHIVO TECNOLÓGICO</a:t>
            </a:r>
          </a:p>
        </p:txBody>
      </p:sp>
      <p:pic>
        <p:nvPicPr>
          <p:cNvPr id="6"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7"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2"/>
            <a:ext cx="2623893" cy="848763"/>
          </a:xfrm>
          <a:prstGeom prst="rect">
            <a:avLst/>
          </a:prstGeom>
          <a:solidFill>
            <a:schemeClr val="bg2"/>
          </a:solidFill>
        </p:spPr>
      </p:pic>
      <p:graphicFrame>
        <p:nvGraphicFramePr>
          <p:cNvPr id="2" name="Tabla 1">
            <a:extLst>
              <a:ext uri="{FF2B5EF4-FFF2-40B4-BE49-F238E27FC236}">
                <a16:creationId xmlns:a16="http://schemas.microsoft.com/office/drawing/2014/main" id="{331FE699-8BF1-4070-84DE-D89C4DFF0E82}"/>
              </a:ext>
            </a:extLst>
          </p:cNvPr>
          <p:cNvGraphicFramePr>
            <a:graphicFrameLocks noGrp="1"/>
          </p:cNvGraphicFramePr>
          <p:nvPr>
            <p:extLst>
              <p:ext uri="{D42A27DB-BD31-4B8C-83A1-F6EECF244321}">
                <p14:modId xmlns:p14="http://schemas.microsoft.com/office/powerpoint/2010/main" val="3624168388"/>
              </p:ext>
            </p:extLst>
          </p:nvPr>
        </p:nvGraphicFramePr>
        <p:xfrm>
          <a:off x="346450" y="3195439"/>
          <a:ext cx="11484191" cy="3458843"/>
        </p:xfrm>
        <a:graphic>
          <a:graphicData uri="http://schemas.openxmlformats.org/drawingml/2006/table">
            <a:tbl>
              <a:tblPr/>
              <a:tblGrid>
                <a:gridCol w="2074043">
                  <a:extLst>
                    <a:ext uri="{9D8B030D-6E8A-4147-A177-3AD203B41FA5}">
                      <a16:colId xmlns:a16="http://schemas.microsoft.com/office/drawing/2014/main" val="4167487831"/>
                    </a:ext>
                  </a:extLst>
                </a:gridCol>
                <a:gridCol w="784179">
                  <a:extLst>
                    <a:ext uri="{9D8B030D-6E8A-4147-A177-3AD203B41FA5}">
                      <a16:colId xmlns:a16="http://schemas.microsoft.com/office/drawing/2014/main" val="1500445133"/>
                    </a:ext>
                  </a:extLst>
                </a:gridCol>
                <a:gridCol w="784179">
                  <a:extLst>
                    <a:ext uri="{9D8B030D-6E8A-4147-A177-3AD203B41FA5}">
                      <a16:colId xmlns:a16="http://schemas.microsoft.com/office/drawing/2014/main" val="1041241732"/>
                    </a:ext>
                  </a:extLst>
                </a:gridCol>
                <a:gridCol w="784179">
                  <a:extLst>
                    <a:ext uri="{9D8B030D-6E8A-4147-A177-3AD203B41FA5}">
                      <a16:colId xmlns:a16="http://schemas.microsoft.com/office/drawing/2014/main" val="1811248387"/>
                    </a:ext>
                  </a:extLst>
                </a:gridCol>
                <a:gridCol w="784179">
                  <a:extLst>
                    <a:ext uri="{9D8B030D-6E8A-4147-A177-3AD203B41FA5}">
                      <a16:colId xmlns:a16="http://schemas.microsoft.com/office/drawing/2014/main" val="4241693790"/>
                    </a:ext>
                  </a:extLst>
                </a:gridCol>
                <a:gridCol w="784179">
                  <a:extLst>
                    <a:ext uri="{9D8B030D-6E8A-4147-A177-3AD203B41FA5}">
                      <a16:colId xmlns:a16="http://schemas.microsoft.com/office/drawing/2014/main" val="841162422"/>
                    </a:ext>
                  </a:extLst>
                </a:gridCol>
                <a:gridCol w="784179">
                  <a:extLst>
                    <a:ext uri="{9D8B030D-6E8A-4147-A177-3AD203B41FA5}">
                      <a16:colId xmlns:a16="http://schemas.microsoft.com/office/drawing/2014/main" val="1164555002"/>
                    </a:ext>
                  </a:extLst>
                </a:gridCol>
                <a:gridCol w="784179">
                  <a:extLst>
                    <a:ext uri="{9D8B030D-6E8A-4147-A177-3AD203B41FA5}">
                      <a16:colId xmlns:a16="http://schemas.microsoft.com/office/drawing/2014/main" val="4144413453"/>
                    </a:ext>
                  </a:extLst>
                </a:gridCol>
                <a:gridCol w="784179">
                  <a:extLst>
                    <a:ext uri="{9D8B030D-6E8A-4147-A177-3AD203B41FA5}">
                      <a16:colId xmlns:a16="http://schemas.microsoft.com/office/drawing/2014/main" val="1087424677"/>
                    </a:ext>
                  </a:extLst>
                </a:gridCol>
                <a:gridCol w="784179">
                  <a:extLst>
                    <a:ext uri="{9D8B030D-6E8A-4147-A177-3AD203B41FA5}">
                      <a16:colId xmlns:a16="http://schemas.microsoft.com/office/drawing/2014/main" val="1041766679"/>
                    </a:ext>
                  </a:extLst>
                </a:gridCol>
                <a:gridCol w="784179">
                  <a:extLst>
                    <a:ext uri="{9D8B030D-6E8A-4147-A177-3AD203B41FA5}">
                      <a16:colId xmlns:a16="http://schemas.microsoft.com/office/drawing/2014/main" val="23355088"/>
                    </a:ext>
                  </a:extLst>
                </a:gridCol>
                <a:gridCol w="784179">
                  <a:extLst>
                    <a:ext uri="{9D8B030D-6E8A-4147-A177-3AD203B41FA5}">
                      <a16:colId xmlns:a16="http://schemas.microsoft.com/office/drawing/2014/main" val="2092931422"/>
                    </a:ext>
                  </a:extLst>
                </a:gridCol>
                <a:gridCol w="784179">
                  <a:extLst>
                    <a:ext uri="{9D8B030D-6E8A-4147-A177-3AD203B41FA5}">
                      <a16:colId xmlns:a16="http://schemas.microsoft.com/office/drawing/2014/main" val="1080609614"/>
                    </a:ext>
                  </a:extLst>
                </a:gridCol>
              </a:tblGrid>
              <a:tr h="181690">
                <a:tc>
                  <a:txBody>
                    <a:bodyPr/>
                    <a:lstStyle/>
                    <a:p>
                      <a:pPr algn="ctr" rtl="0" fontAlgn="ctr"/>
                      <a:r>
                        <a:rPr lang="es-CO" sz="1100" b="1" i="0" u="none" strike="noStrike">
                          <a:solidFill>
                            <a:srgbClr val="FFFFFF"/>
                          </a:solidFill>
                          <a:effectLst/>
                          <a:latin typeface="Arial" panose="020B0604020202020204" pitchFamily="34" charset="0"/>
                        </a:rPr>
                        <a:t>Periodo</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gridSpan="2">
                  <a:txBody>
                    <a:bodyPr/>
                    <a:lstStyle/>
                    <a:p>
                      <a:pPr algn="ctr" rtl="0" fontAlgn="b"/>
                      <a:r>
                        <a:rPr lang="es-CO" sz="1100" b="1" i="0" u="none" strike="noStrike">
                          <a:solidFill>
                            <a:srgbClr val="FFFFFF"/>
                          </a:solidFill>
                          <a:effectLst/>
                          <a:latin typeface="Arial" panose="020B0604020202020204" pitchFamily="34" charset="0"/>
                        </a:rPr>
                        <a:t>2015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tc gridSpan="2">
                  <a:txBody>
                    <a:bodyPr/>
                    <a:lstStyle/>
                    <a:p>
                      <a:pPr algn="ctr" rtl="0" fontAlgn="b"/>
                      <a:r>
                        <a:rPr lang="es-CO" sz="1100" b="1" i="0" u="none" strike="noStrike">
                          <a:solidFill>
                            <a:srgbClr val="FFFFFF"/>
                          </a:solidFill>
                          <a:effectLst/>
                          <a:latin typeface="Arial" panose="020B0604020202020204" pitchFamily="34" charset="0"/>
                        </a:rPr>
                        <a:t>2016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tc gridSpan="2">
                  <a:txBody>
                    <a:bodyPr/>
                    <a:lstStyle/>
                    <a:p>
                      <a:pPr algn="ctr" rtl="0" fontAlgn="b"/>
                      <a:r>
                        <a:rPr lang="es-CO" sz="1100" b="1" i="0" u="none" strike="noStrike">
                          <a:solidFill>
                            <a:srgbClr val="FFFFFF"/>
                          </a:solidFill>
                          <a:effectLst/>
                          <a:latin typeface="Arial" panose="020B0604020202020204" pitchFamily="34" charset="0"/>
                        </a:rPr>
                        <a:t>2017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tc gridSpan="2">
                  <a:txBody>
                    <a:bodyPr/>
                    <a:lstStyle/>
                    <a:p>
                      <a:pPr algn="ctr" rtl="0" fontAlgn="b"/>
                      <a:r>
                        <a:rPr lang="es-CO" sz="1100" b="1" i="0" u="none" strike="noStrike">
                          <a:solidFill>
                            <a:srgbClr val="FFFFFF"/>
                          </a:solidFill>
                          <a:effectLst/>
                          <a:latin typeface="Arial" panose="020B0604020202020204" pitchFamily="34" charset="0"/>
                        </a:rPr>
                        <a:t>2018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tc gridSpan="2">
                  <a:txBody>
                    <a:bodyPr/>
                    <a:lstStyle/>
                    <a:p>
                      <a:pPr algn="ctr" rtl="0" fontAlgn="b"/>
                      <a:r>
                        <a:rPr lang="es-CO" sz="1100" b="1" i="0" u="none" strike="noStrike">
                          <a:solidFill>
                            <a:srgbClr val="FFFFFF"/>
                          </a:solidFill>
                          <a:effectLst/>
                          <a:latin typeface="Arial" panose="020B0604020202020204" pitchFamily="34" charset="0"/>
                        </a:rPr>
                        <a:t>2019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tc gridSpan="2">
                  <a:txBody>
                    <a:bodyPr/>
                    <a:lstStyle/>
                    <a:p>
                      <a:pPr algn="ctr" rtl="0" fontAlgn="b"/>
                      <a:r>
                        <a:rPr lang="es-CO" sz="1100" b="1" i="0" u="none" strike="noStrike">
                          <a:solidFill>
                            <a:srgbClr val="FFFFFF"/>
                          </a:solidFill>
                          <a:effectLst/>
                          <a:latin typeface="Arial" panose="020B0604020202020204" pitchFamily="34" charset="0"/>
                        </a:rPr>
                        <a:t>2020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endParaRPr lang="es-CO"/>
                    </a:p>
                  </a:txBody>
                  <a:tcPr/>
                </a:tc>
                <a:extLst>
                  <a:ext uri="{0D108BD9-81ED-4DB2-BD59-A6C34878D82A}">
                    <a16:rowId xmlns:a16="http://schemas.microsoft.com/office/drawing/2014/main" val="3943906400"/>
                  </a:ext>
                </a:extLst>
              </a:tr>
              <a:tr h="450861">
                <a:tc>
                  <a:txBody>
                    <a:bodyPr/>
                    <a:lstStyle/>
                    <a:p>
                      <a:pPr algn="l" rtl="0" fontAlgn="ctr"/>
                      <a:r>
                        <a:rPr lang="es-CO" sz="1100" b="1" i="0" u="none" strike="noStrike">
                          <a:solidFill>
                            <a:srgbClr val="FFFFFF"/>
                          </a:solidFill>
                          <a:effectLst/>
                          <a:latin typeface="Arial" panose="020B0604020202020204" pitchFamily="34" charset="0"/>
                        </a:rPr>
                        <a:t> Sala de Audiencia</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 Cantidad CD/DVD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Cantidad de Audiencias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 Cantidad CD/DVD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 Cantidad de Audiencias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 Cantidad CD/DVD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 Cantidad de Audiencias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 Cantidad CD/DVD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 Cantidad de Audiencias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 Cantidad CD/DVD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 Cantidad de Audiencias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 Cantidad CD/DVD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900" b="1" i="0" u="none" strike="noStrike">
                          <a:solidFill>
                            <a:srgbClr val="FFFFFF"/>
                          </a:solidFill>
                          <a:effectLst/>
                          <a:latin typeface="Arial" panose="020B0604020202020204" pitchFamily="34" charset="0"/>
                        </a:rPr>
                        <a:t> Cantidad de Audiencias </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3265854826"/>
                  </a:ext>
                </a:extLst>
              </a:tr>
              <a:tr h="201878">
                <a:tc>
                  <a:txBody>
                    <a:bodyPr/>
                    <a:lstStyle/>
                    <a:p>
                      <a:pPr algn="l" rtl="0" fontAlgn="b"/>
                      <a:r>
                        <a:rPr lang="pt-BR" sz="1100" b="0" i="0" u="none" strike="noStrike">
                          <a:solidFill>
                            <a:srgbClr val="000000"/>
                          </a:solidFill>
                          <a:effectLst/>
                          <a:latin typeface="Arial" panose="020B0604020202020204" pitchFamily="34" charset="0"/>
                        </a:rPr>
                        <a:t> Sala de Audiencia Nro. 1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119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1172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135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1301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38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656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23</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498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410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3</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99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616875"/>
                  </a:ext>
                </a:extLst>
              </a:tr>
              <a:tr h="201878">
                <a:tc>
                  <a:txBody>
                    <a:bodyPr/>
                    <a:lstStyle/>
                    <a:p>
                      <a:pPr algn="l" rtl="0" fontAlgn="b"/>
                      <a:r>
                        <a:rPr lang="pt-BR" sz="1100" b="0" i="0" u="none" strike="noStrike">
                          <a:solidFill>
                            <a:srgbClr val="000000"/>
                          </a:solidFill>
                          <a:effectLst/>
                          <a:latin typeface="Arial" panose="020B0604020202020204" pitchFamily="34" charset="0"/>
                        </a:rPr>
                        <a:t> Sala de Audiencia Nro. 2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141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1809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137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1479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47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950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785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625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3</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179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3973643"/>
                  </a:ext>
                </a:extLst>
              </a:tr>
              <a:tr h="201878">
                <a:tc>
                  <a:txBody>
                    <a:bodyPr/>
                    <a:lstStyle/>
                    <a:p>
                      <a:pPr algn="l" rtl="0" fontAlgn="b"/>
                      <a:r>
                        <a:rPr lang="pt-BR" sz="1100" b="0" i="0" u="none" strike="noStrike">
                          <a:solidFill>
                            <a:srgbClr val="000000"/>
                          </a:solidFill>
                          <a:effectLst/>
                          <a:latin typeface="Arial" panose="020B0604020202020204" pitchFamily="34" charset="0"/>
                        </a:rPr>
                        <a:t> Sala de Audiencia Nro. 3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688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839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908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34</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697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46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805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141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6875375"/>
                  </a:ext>
                </a:extLst>
              </a:tr>
              <a:tr h="201878">
                <a:tc>
                  <a:txBody>
                    <a:bodyPr/>
                    <a:lstStyle/>
                    <a:p>
                      <a:pPr algn="l" rtl="0" fontAlgn="b"/>
                      <a:r>
                        <a:rPr lang="pt-BR" sz="1100" b="0" i="0" u="none" strike="noStrike">
                          <a:solidFill>
                            <a:srgbClr val="000000"/>
                          </a:solidFill>
                          <a:effectLst/>
                          <a:latin typeface="Arial" panose="020B0604020202020204" pitchFamily="34" charset="0"/>
                        </a:rPr>
                        <a:t> Sala de Audiencia Nro. 4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86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1114</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105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1557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58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1123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981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994</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4</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234</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9215655"/>
                  </a:ext>
                </a:extLst>
              </a:tr>
              <a:tr h="201878">
                <a:tc>
                  <a:txBody>
                    <a:bodyPr/>
                    <a:lstStyle/>
                    <a:p>
                      <a:pPr algn="l" rtl="0" fontAlgn="b"/>
                      <a:r>
                        <a:rPr lang="pt-BR" sz="1100" b="0" i="0" u="none" strike="noStrike">
                          <a:solidFill>
                            <a:srgbClr val="000000"/>
                          </a:solidFill>
                          <a:effectLst/>
                          <a:latin typeface="Arial" panose="020B0604020202020204" pitchFamily="34" charset="0"/>
                        </a:rPr>
                        <a:t> Sala de Audiencia Nro. 5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23</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859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32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1178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44</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1359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44</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1174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47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1259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253</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8696187"/>
                  </a:ext>
                </a:extLst>
              </a:tr>
              <a:tr h="201878">
                <a:tc>
                  <a:txBody>
                    <a:bodyPr/>
                    <a:lstStyle/>
                    <a:p>
                      <a:pPr algn="l" rtl="0" fontAlgn="b"/>
                      <a:r>
                        <a:rPr lang="pt-BR" sz="1100" b="0" i="0" u="none" strike="noStrike">
                          <a:solidFill>
                            <a:srgbClr val="000000"/>
                          </a:solidFill>
                          <a:effectLst/>
                          <a:latin typeface="Arial" panose="020B0604020202020204" pitchFamily="34" charset="0"/>
                        </a:rPr>
                        <a:t> Sala de Audiencia Nro. 6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24</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848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1041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680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32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822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830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150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7891712"/>
                  </a:ext>
                </a:extLst>
              </a:tr>
              <a:tr h="201878">
                <a:tc>
                  <a:txBody>
                    <a:bodyPr/>
                    <a:lstStyle/>
                    <a:p>
                      <a:pPr algn="l" rtl="0" fontAlgn="b"/>
                      <a:r>
                        <a:rPr lang="pt-BR" sz="1100" b="0" i="0" u="none" strike="noStrike">
                          <a:solidFill>
                            <a:srgbClr val="000000"/>
                          </a:solidFill>
                          <a:effectLst/>
                          <a:latin typeface="Arial" panose="020B0604020202020204" pitchFamily="34" charset="0"/>
                        </a:rPr>
                        <a:t> Sala de Audiencia Nro. 7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314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287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4</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141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0231377"/>
                  </a:ext>
                </a:extLst>
              </a:tr>
              <a:tr h="201878">
                <a:tc>
                  <a:txBody>
                    <a:bodyPr/>
                    <a:lstStyle/>
                    <a:p>
                      <a:pPr algn="l" rtl="0" fontAlgn="b"/>
                      <a:r>
                        <a:rPr lang="pt-BR" sz="1100" b="0" i="0" u="none" strike="noStrike">
                          <a:solidFill>
                            <a:srgbClr val="000000"/>
                          </a:solidFill>
                          <a:effectLst/>
                          <a:latin typeface="Arial" panose="020B0604020202020204" pitchFamily="34" charset="0"/>
                        </a:rPr>
                        <a:t> Sala de Audiencia Nro. 8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48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656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75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975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75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870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50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524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52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682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13</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148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2207347"/>
                  </a:ext>
                </a:extLst>
              </a:tr>
              <a:tr h="201878">
                <a:tc>
                  <a:txBody>
                    <a:bodyPr/>
                    <a:lstStyle/>
                    <a:p>
                      <a:pPr algn="l" rtl="0" fontAlgn="b"/>
                      <a:r>
                        <a:rPr lang="pt-BR" sz="1100" b="0" i="0" u="none" strike="noStrike">
                          <a:solidFill>
                            <a:srgbClr val="000000"/>
                          </a:solidFill>
                          <a:effectLst/>
                          <a:latin typeface="Arial" panose="020B0604020202020204" pitchFamily="34" charset="0"/>
                        </a:rPr>
                        <a:t> Sala de Audiencia Nro. 9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234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351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546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56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0138331"/>
                  </a:ext>
                </a:extLst>
              </a:tr>
              <a:tr h="201878">
                <a:tc>
                  <a:txBody>
                    <a:bodyPr/>
                    <a:lstStyle/>
                    <a:p>
                      <a:pPr algn="l" rtl="0" fontAlgn="ctr"/>
                      <a:r>
                        <a:rPr lang="pt-BR" sz="1100" b="0" i="0" u="none" strike="noStrike">
                          <a:solidFill>
                            <a:srgbClr val="000000"/>
                          </a:solidFill>
                          <a:effectLst/>
                          <a:latin typeface="Arial" panose="020B0604020202020204" pitchFamily="34" charset="0"/>
                        </a:rPr>
                        <a:t> Sala de Audiencia Nro. 10</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14</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481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672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934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691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17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618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3</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dirty="0">
                          <a:solidFill>
                            <a:srgbClr val="000000"/>
                          </a:solidFill>
                          <a:effectLst/>
                          <a:latin typeface="Arial" panose="020B0604020202020204" pitchFamily="34" charset="0"/>
                        </a:rPr>
                        <a:t>120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6434095"/>
                  </a:ext>
                </a:extLst>
              </a:tr>
              <a:tr h="201878">
                <a:tc>
                  <a:txBody>
                    <a:bodyPr/>
                    <a:lstStyle/>
                    <a:p>
                      <a:pPr algn="l" rtl="0" fontAlgn="ctr"/>
                      <a:r>
                        <a:rPr lang="es-CO" sz="1100" b="0" i="0" u="none" strike="noStrike" dirty="0">
                          <a:solidFill>
                            <a:srgbClr val="000000"/>
                          </a:solidFill>
                          <a:effectLst/>
                          <a:latin typeface="Arial" panose="020B0604020202020204" pitchFamily="34" charset="0"/>
                        </a:rPr>
                        <a:t> Audiencias Virtuales</a:t>
                      </a:r>
                    </a:p>
                  </a:txBody>
                  <a:tcPr marL="6729" marR="6729"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b="0" i="0" u="none" strike="noStrike">
                          <a:solidFill>
                            <a:srgbClr val="000000"/>
                          </a:solidFill>
                          <a:effectLst/>
                          <a:latin typeface="Arial" panose="020B0604020202020204" pitchFamily="34" charset="0"/>
                        </a:rPr>
                        <a:t>2339</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6405629"/>
                  </a:ext>
                </a:extLst>
              </a:tr>
              <a:tr h="201878">
                <a:tc>
                  <a:txBody>
                    <a:bodyPr/>
                    <a:lstStyle/>
                    <a:p>
                      <a:pPr algn="ctr" rtl="0" fontAlgn="b"/>
                      <a:r>
                        <a:rPr lang="es-CO" sz="1100" b="1" i="0" u="none" strike="noStrike">
                          <a:solidFill>
                            <a:srgbClr val="000000"/>
                          </a:solidFill>
                          <a:effectLst/>
                          <a:latin typeface="Arial" panose="020B0604020202020204" pitchFamily="34" charset="0"/>
                        </a:rPr>
                        <a:t>Total Registros</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476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7627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556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9042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362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8028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261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6810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247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6910</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51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3727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24077425"/>
                  </a:ext>
                </a:extLst>
              </a:tr>
              <a:tr h="201878">
                <a:tc>
                  <a:txBody>
                    <a:bodyPr/>
                    <a:lstStyle/>
                    <a:p>
                      <a:pPr algn="ctr" rtl="0" fontAlgn="b"/>
                      <a:r>
                        <a:rPr lang="es-CO" sz="1100" b="1" i="0" u="none" strike="noStrike">
                          <a:solidFill>
                            <a:srgbClr val="000000"/>
                          </a:solidFill>
                          <a:effectLst/>
                          <a:latin typeface="Arial" panose="020B0604020202020204" pitchFamily="34" charset="0"/>
                        </a:rPr>
                        <a:t>Promedio Diario</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16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16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22</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26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28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28</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913475105"/>
                  </a:ext>
                </a:extLst>
              </a:tr>
              <a:tr h="201878">
                <a:tc>
                  <a:txBody>
                    <a:bodyPr/>
                    <a:lstStyle/>
                    <a:p>
                      <a:pPr algn="ctr" rtl="0" fontAlgn="b"/>
                      <a:r>
                        <a:rPr lang="es-CO" sz="1200" b="1" i="0" u="none" strike="noStrike">
                          <a:solidFill>
                            <a:srgbClr val="000000"/>
                          </a:solidFill>
                          <a:effectLst/>
                          <a:latin typeface="Arial" panose="020B0604020202020204" pitchFamily="34" charset="0"/>
                        </a:rPr>
                        <a:t>Variación</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18.55%</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-11.21%</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-15.17%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1.47%</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200" b="1" i="0" u="none" strike="noStrike" dirty="0">
                          <a:solidFill>
                            <a:srgbClr val="000000"/>
                          </a:solidFill>
                          <a:effectLst/>
                          <a:latin typeface="Arial" panose="020B0604020202020204" pitchFamily="34" charset="0"/>
                        </a:rPr>
                        <a:t>-46.06%</a:t>
                      </a:r>
                    </a:p>
                  </a:txBody>
                  <a:tcPr marL="6729" marR="6729" marT="6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325480043"/>
                  </a:ext>
                </a:extLst>
              </a:tr>
            </a:tbl>
          </a:graphicData>
        </a:graphic>
      </p:graphicFrame>
      <p:sp>
        <p:nvSpPr>
          <p:cNvPr id="3" name="CuadroTexto 2">
            <a:extLst>
              <a:ext uri="{FF2B5EF4-FFF2-40B4-BE49-F238E27FC236}">
                <a16:creationId xmlns:a16="http://schemas.microsoft.com/office/drawing/2014/main" id="{B30A2097-BFA4-47F5-8DF5-A9246F9DBCC6}"/>
              </a:ext>
            </a:extLst>
          </p:cNvPr>
          <p:cNvSpPr txBox="1"/>
          <p:nvPr/>
        </p:nvSpPr>
        <p:spPr>
          <a:xfrm>
            <a:off x="346450" y="1059037"/>
            <a:ext cx="11484190" cy="1815882"/>
          </a:xfrm>
          <a:prstGeom prst="rect">
            <a:avLst/>
          </a:prstGeom>
          <a:solidFill>
            <a:schemeClr val="accent6">
              <a:lumMod val="60000"/>
              <a:lumOff val="40000"/>
            </a:schemeClr>
          </a:solidFill>
        </p:spPr>
        <p:txBody>
          <a:bodyPr wrap="square" rtlCol="0">
            <a:spAutoFit/>
          </a:bodyPr>
          <a:lstStyle/>
          <a:p>
            <a:pPr algn="just"/>
            <a:r>
              <a:rPr lang="es-CO" sz="1600" dirty="0">
                <a:latin typeface="Arial" panose="020B0604020202020204" pitchFamily="34" charset="0"/>
                <a:cs typeface="Arial" panose="020B0604020202020204" pitchFamily="34" charset="0"/>
              </a:rPr>
              <a:t>El centro de servicios judiciales tiene como responsabilidad garantizar la conservación y preservación de los registros audiovisuales, de todas las audiencias que realicen los Juzgados Penales Municipales de Manizales en la Sede de San José.</a:t>
            </a:r>
          </a:p>
          <a:p>
            <a:pPr algn="just"/>
            <a:r>
              <a:rPr lang="es-CO" sz="1600" dirty="0">
                <a:latin typeface="Arial" panose="020B0604020202020204" pitchFamily="34" charset="0"/>
                <a:cs typeface="Arial" panose="020B0604020202020204" pitchFamily="34" charset="0"/>
              </a:rPr>
              <a:t> </a:t>
            </a:r>
          </a:p>
          <a:p>
            <a:pPr algn="just"/>
            <a:r>
              <a:rPr lang="es-CO" sz="1600" dirty="0">
                <a:latin typeface="Arial" panose="020B0604020202020204" pitchFamily="34" charset="0"/>
                <a:cs typeface="Arial" panose="020B0604020202020204" pitchFamily="34" charset="0"/>
              </a:rPr>
              <a:t>Desde el 01 de enero de 2015 hasta el 31 de diciembre de 2020, el centro de servicios judiciales ha realizado </a:t>
            </a:r>
            <a:r>
              <a:rPr lang="es-CO" sz="1600" dirty="0" err="1">
                <a:latin typeface="Arial" panose="020B0604020202020204" pitchFamily="34" charset="0"/>
                <a:cs typeface="Arial" panose="020B0604020202020204" pitchFamily="34" charset="0"/>
              </a:rPr>
              <a:t>backup</a:t>
            </a:r>
            <a:r>
              <a:rPr lang="es-CO" sz="1600" dirty="0">
                <a:latin typeface="Arial" panose="020B0604020202020204" pitchFamily="34" charset="0"/>
                <a:cs typeface="Arial" panose="020B0604020202020204" pitchFamily="34" charset="0"/>
              </a:rPr>
              <a:t> de 39608 audiencias, cumpliendo con los requisitos establecidos en los protocolos operativos, que permiten sistematizar la formación del registro, garantizar las condiciones técnicas para su posterior consulta y reproducción.</a:t>
            </a:r>
          </a:p>
        </p:txBody>
      </p:sp>
    </p:spTree>
    <p:extLst>
      <p:ext uri="{BB962C8B-B14F-4D97-AF65-F5344CB8AC3E}">
        <p14:creationId xmlns:p14="http://schemas.microsoft.com/office/powerpoint/2010/main" val="2521822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0" y="0"/>
            <a:ext cx="12192000" cy="984739"/>
          </a:xfrm>
          <a:prstGeom prst="rect">
            <a:avLst/>
          </a:prstGeom>
          <a:solidFill>
            <a:schemeClr val="accent6">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300" b="1" dirty="0">
                <a:solidFill>
                  <a:schemeClr val="bg1"/>
                </a:solidFill>
                <a:latin typeface="Arial" panose="020B0604020202020204" pitchFamily="34" charset="0"/>
                <a:cs typeface="Arial" panose="020B0604020202020204" pitchFamily="34" charset="0"/>
              </a:rPr>
              <a:t>ARCHIVO TECNOLÓGICO</a:t>
            </a:r>
          </a:p>
        </p:txBody>
      </p:sp>
      <p:pic>
        <p:nvPicPr>
          <p:cNvPr id="6"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7"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2"/>
            <a:ext cx="2623893" cy="848763"/>
          </a:xfrm>
          <a:prstGeom prst="rect">
            <a:avLst/>
          </a:prstGeom>
          <a:solidFill>
            <a:schemeClr val="bg2"/>
          </a:solidFill>
        </p:spPr>
      </p:pic>
      <p:sp>
        <p:nvSpPr>
          <p:cNvPr id="4" name="CuadroTexto 3"/>
          <p:cNvSpPr txBox="1"/>
          <p:nvPr/>
        </p:nvSpPr>
        <p:spPr>
          <a:xfrm>
            <a:off x="1168401" y="3574347"/>
            <a:ext cx="9982202" cy="2585323"/>
          </a:xfrm>
          <a:prstGeom prst="rect">
            <a:avLst/>
          </a:prstGeom>
          <a:solidFill>
            <a:schemeClr val="accent6">
              <a:lumMod val="60000"/>
              <a:lumOff val="40000"/>
            </a:schemeClr>
          </a:solidFill>
        </p:spPr>
        <p:txBody>
          <a:bodyPr wrap="square" rtlCol="0">
            <a:spAutoFit/>
          </a:bodyPr>
          <a:lstStyle/>
          <a:p>
            <a:pPr algn="just"/>
            <a:r>
              <a:rPr lang="es-CO" dirty="0">
                <a:latin typeface="Arial" panose="020B0604020202020204" pitchFamily="34" charset="0"/>
                <a:cs typeface="Arial" panose="020B0604020202020204" pitchFamily="34" charset="0"/>
              </a:rPr>
              <a:t>El centro de servicios judiciales es responsable de atender las solicitudes de copia de grabación de audiencias que requieren los despachos judiciales, fiscales, defensores y todos los usuarios de los servicios de administración de justicia.</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Estas solicitudes requieren de la revisión y aprobación del coordinador del centro de servicios judiciales de los juzgados penales de Manizales y sin su visto bueno no se deben entregar las grabaciones.</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Durante el año 2020 el número de copias entregadas presento un incremento del 146%.</a:t>
            </a:r>
          </a:p>
        </p:txBody>
      </p:sp>
      <p:sp>
        <p:nvSpPr>
          <p:cNvPr id="5" name="CuadroTexto 4"/>
          <p:cNvSpPr txBox="1"/>
          <p:nvPr/>
        </p:nvSpPr>
        <p:spPr>
          <a:xfrm>
            <a:off x="1168401" y="1309608"/>
            <a:ext cx="9982202" cy="369332"/>
          </a:xfrm>
          <a:prstGeom prst="rect">
            <a:avLst/>
          </a:prstGeom>
          <a:solidFill>
            <a:schemeClr val="accent6">
              <a:lumMod val="50000"/>
            </a:schemeClr>
          </a:solidFill>
        </p:spPr>
        <p:txBody>
          <a:bodyPr wrap="square" rtlCol="0">
            <a:spAutoFit/>
          </a:bodyPr>
          <a:lstStyle/>
          <a:p>
            <a:pPr algn="ctr"/>
            <a:r>
              <a:rPr lang="es-CO" b="1" dirty="0">
                <a:solidFill>
                  <a:schemeClr val="bg1"/>
                </a:solidFill>
                <a:latin typeface="Arial" panose="020B0604020202020204" pitchFamily="34" charset="0"/>
                <a:cs typeface="Arial" panose="020B0604020202020204" pitchFamily="34" charset="0"/>
              </a:rPr>
              <a:t>Solicitud de Registros de Grabación de Audiencias</a:t>
            </a:r>
          </a:p>
        </p:txBody>
      </p:sp>
      <p:graphicFrame>
        <p:nvGraphicFramePr>
          <p:cNvPr id="10" name="Tabla 9">
            <a:extLst>
              <a:ext uri="{FF2B5EF4-FFF2-40B4-BE49-F238E27FC236}">
                <a16:creationId xmlns:a16="http://schemas.microsoft.com/office/drawing/2014/main" id="{220D8256-D7D0-4FCB-B127-B1C14BD0AE87}"/>
              </a:ext>
            </a:extLst>
          </p:cNvPr>
          <p:cNvGraphicFramePr>
            <a:graphicFrameLocks noGrp="1"/>
          </p:cNvGraphicFramePr>
          <p:nvPr>
            <p:extLst>
              <p:ext uri="{D42A27DB-BD31-4B8C-83A1-F6EECF244321}">
                <p14:modId xmlns:p14="http://schemas.microsoft.com/office/powerpoint/2010/main" val="3758200037"/>
              </p:ext>
            </p:extLst>
          </p:nvPr>
        </p:nvGraphicFramePr>
        <p:xfrm>
          <a:off x="1168400" y="2051753"/>
          <a:ext cx="9982201" cy="1219200"/>
        </p:xfrm>
        <a:graphic>
          <a:graphicData uri="http://schemas.openxmlformats.org/drawingml/2006/table">
            <a:tbl>
              <a:tblPr/>
              <a:tblGrid>
                <a:gridCol w="3792121">
                  <a:extLst>
                    <a:ext uri="{9D8B030D-6E8A-4147-A177-3AD203B41FA5}">
                      <a16:colId xmlns:a16="http://schemas.microsoft.com/office/drawing/2014/main" val="3195273874"/>
                    </a:ext>
                  </a:extLst>
                </a:gridCol>
                <a:gridCol w="1547520">
                  <a:extLst>
                    <a:ext uri="{9D8B030D-6E8A-4147-A177-3AD203B41FA5}">
                      <a16:colId xmlns:a16="http://schemas.microsoft.com/office/drawing/2014/main" val="3893171479"/>
                    </a:ext>
                  </a:extLst>
                </a:gridCol>
                <a:gridCol w="1547520">
                  <a:extLst>
                    <a:ext uri="{9D8B030D-6E8A-4147-A177-3AD203B41FA5}">
                      <a16:colId xmlns:a16="http://schemas.microsoft.com/office/drawing/2014/main" val="1223634024"/>
                    </a:ext>
                  </a:extLst>
                </a:gridCol>
                <a:gridCol w="1547520">
                  <a:extLst>
                    <a:ext uri="{9D8B030D-6E8A-4147-A177-3AD203B41FA5}">
                      <a16:colId xmlns:a16="http://schemas.microsoft.com/office/drawing/2014/main" val="1519143372"/>
                    </a:ext>
                  </a:extLst>
                </a:gridCol>
                <a:gridCol w="1547520">
                  <a:extLst>
                    <a:ext uri="{9D8B030D-6E8A-4147-A177-3AD203B41FA5}">
                      <a16:colId xmlns:a16="http://schemas.microsoft.com/office/drawing/2014/main" val="162259678"/>
                    </a:ext>
                  </a:extLst>
                </a:gridCol>
              </a:tblGrid>
              <a:tr h="304800">
                <a:tc>
                  <a:txBody>
                    <a:bodyPr/>
                    <a:lstStyle/>
                    <a:p>
                      <a:pPr algn="ctr" rtl="0" fontAlgn="ctr"/>
                      <a:r>
                        <a:rPr lang="es-CO" sz="1800" b="1" i="0" u="none" strike="noStrike">
                          <a:solidFill>
                            <a:srgbClr val="FFFFFF"/>
                          </a:solidFill>
                          <a:effectLst/>
                          <a:latin typeface="Arial" panose="020B0604020202020204" pitchFamily="34" charset="0"/>
                        </a:rPr>
                        <a:t>Año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800" b="1" i="0" u="none" strike="noStrike">
                          <a:solidFill>
                            <a:srgbClr val="FFFFFF"/>
                          </a:solidFill>
                          <a:effectLst/>
                          <a:latin typeface="Arial" panose="020B060402020202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800" b="1" i="0" u="none" strike="noStrike">
                          <a:solidFill>
                            <a:srgbClr val="FFFFFF"/>
                          </a:solidFill>
                          <a:effectLst/>
                          <a:latin typeface="Arial" panose="020B0604020202020204" pitchFamily="34" charset="0"/>
                        </a:rPr>
                        <a:t>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800" b="1" i="0" u="none" strike="noStrike">
                          <a:solidFill>
                            <a:srgbClr val="FFFFFF"/>
                          </a:solidFill>
                          <a:effectLst/>
                          <a:latin typeface="Arial" panose="020B0604020202020204" pitchFamily="34" charset="0"/>
                        </a:rPr>
                        <a:t>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1800" b="1" i="0" u="none" strike="noStrike">
                          <a:solidFill>
                            <a:srgbClr val="FFFFFF"/>
                          </a:solidFill>
                          <a:effectLst/>
                          <a:latin typeface="Arial" panose="020B0604020202020204" pitchFamily="34" charset="0"/>
                        </a:rPr>
                        <a:t>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2625028910"/>
                  </a:ext>
                </a:extLst>
              </a:tr>
              <a:tr h="304800">
                <a:tc>
                  <a:txBody>
                    <a:bodyPr/>
                    <a:lstStyle/>
                    <a:p>
                      <a:pPr algn="l" rtl="0" fontAlgn="b"/>
                      <a:r>
                        <a:rPr lang="es-CO" sz="1800" b="1" i="0" u="none" strike="noStrike">
                          <a:solidFill>
                            <a:srgbClr val="000000"/>
                          </a:solidFill>
                          <a:effectLst/>
                          <a:latin typeface="Arial" panose="020B0604020202020204" pitchFamily="34" charset="0"/>
                        </a:rPr>
                        <a:t>Número de Copias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0" i="0" u="none" strike="noStrike">
                          <a:solidFill>
                            <a:srgbClr val="000000"/>
                          </a:solidFill>
                          <a:effectLst/>
                          <a:latin typeface="Arial" panose="020B0604020202020204" pitchFamily="34" charset="0"/>
                        </a:rPr>
                        <a:t>205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0" i="0" u="none" strike="noStrike">
                          <a:solidFill>
                            <a:srgbClr val="000000"/>
                          </a:solidFill>
                          <a:effectLst/>
                          <a:latin typeface="Arial" panose="020B0604020202020204" pitchFamily="34" charset="0"/>
                        </a:rPr>
                        <a:t>279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0" i="0" u="none" strike="noStrike">
                          <a:solidFill>
                            <a:srgbClr val="000000"/>
                          </a:solidFill>
                          <a:effectLst/>
                          <a:latin typeface="Arial" panose="020B0604020202020204" pitchFamily="34" charset="0"/>
                        </a:rPr>
                        <a:t>333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0" i="0" u="none" strike="noStrike" dirty="0">
                          <a:solidFill>
                            <a:srgbClr val="000000"/>
                          </a:solidFill>
                          <a:effectLst/>
                          <a:latin typeface="Arial" panose="020B0604020202020204" pitchFamily="34" charset="0"/>
                        </a:rPr>
                        <a:t>818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107438"/>
                  </a:ext>
                </a:extLst>
              </a:tr>
              <a:tr h="304800">
                <a:tc>
                  <a:txBody>
                    <a:bodyPr/>
                    <a:lstStyle/>
                    <a:p>
                      <a:pPr algn="l" rtl="0" fontAlgn="b"/>
                      <a:r>
                        <a:rPr lang="es-CO" sz="1800" b="1" i="0" u="none" strike="noStrike">
                          <a:solidFill>
                            <a:srgbClr val="000000"/>
                          </a:solidFill>
                          <a:effectLst/>
                          <a:latin typeface="Arial" panose="020B0604020202020204" pitchFamily="34" charset="0"/>
                        </a:rPr>
                        <a:t>Promedio Diario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1" i="0" u="none" strike="noStrike">
                          <a:solidFill>
                            <a:srgbClr val="000000"/>
                          </a:solidFill>
                          <a:effectLst/>
                          <a:latin typeface="Arial" panose="020B06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1" i="0" u="none" strike="noStrike">
                          <a:solidFill>
                            <a:srgbClr val="000000"/>
                          </a:solidFill>
                          <a:effectLst/>
                          <a:latin typeface="Arial" panose="020B0604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1" i="0" u="none" strike="noStrike">
                          <a:solidFill>
                            <a:srgbClr val="000000"/>
                          </a:solidFill>
                          <a:effectLst/>
                          <a:latin typeface="Arial" panose="020B0604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Arial" panose="020B060402020202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444624"/>
                  </a:ext>
                </a:extLst>
              </a:tr>
              <a:tr h="304800">
                <a:tc>
                  <a:txBody>
                    <a:bodyPr/>
                    <a:lstStyle/>
                    <a:p>
                      <a:pPr algn="l" rtl="0" fontAlgn="b"/>
                      <a:r>
                        <a:rPr lang="es-CO" sz="1800" b="1" i="0" u="none" strike="noStrike">
                          <a:solidFill>
                            <a:srgbClr val="000000"/>
                          </a:solidFill>
                          <a:effectLst/>
                          <a:latin typeface="Arial" panose="020B0604020202020204" pitchFamily="34" charset="0"/>
                        </a:rPr>
                        <a:t>Variación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1"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1" i="0" u="none" strike="noStrike">
                          <a:solidFill>
                            <a:srgbClr val="000000"/>
                          </a:solidFill>
                          <a:effectLst/>
                          <a:latin typeface="Arial" panose="020B0604020202020204" pitchFamily="34" charset="0"/>
                        </a:rPr>
                        <a:t>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1" i="0" u="none" strike="noStrike">
                          <a:solidFill>
                            <a:srgbClr val="000000"/>
                          </a:solidFill>
                          <a:effectLst/>
                          <a:latin typeface="Arial" panose="020B060402020202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1" i="0" u="none" strike="noStrike" dirty="0">
                          <a:solidFill>
                            <a:srgbClr val="000000"/>
                          </a:solidFill>
                          <a:effectLst/>
                          <a:latin typeface="Arial" panose="020B0604020202020204" pitchFamily="34" charset="0"/>
                        </a:rPr>
                        <a:t>146%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864355"/>
                  </a:ext>
                </a:extLst>
              </a:tr>
            </a:tbl>
          </a:graphicData>
        </a:graphic>
      </p:graphicFrame>
    </p:spTree>
    <p:extLst>
      <p:ext uri="{BB962C8B-B14F-4D97-AF65-F5344CB8AC3E}">
        <p14:creationId xmlns:p14="http://schemas.microsoft.com/office/powerpoint/2010/main" val="3274900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26322" y="2921627"/>
            <a:ext cx="10524931" cy="3720353"/>
          </a:xfrm>
          <a:prstGeom prst="rect">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p:cNvSpPr/>
          <p:nvPr/>
        </p:nvSpPr>
        <p:spPr>
          <a:xfrm>
            <a:off x="726322" y="1727639"/>
            <a:ext cx="10524931" cy="523220"/>
          </a:xfrm>
          <a:prstGeom prst="rect">
            <a:avLst/>
          </a:prstGeom>
          <a:solidFill>
            <a:schemeClr val="accent6">
              <a:lumMod val="50000"/>
            </a:schemeClr>
          </a:solidFill>
        </p:spPr>
        <p:txBody>
          <a:bodyPr wrap="square" lIns="91440" tIns="45720" rIns="91440" bIns="45720">
            <a:spAutoFit/>
          </a:bodyPr>
          <a:lstStyle/>
          <a:p>
            <a:pPr algn="ctr"/>
            <a:r>
              <a:rPr lang="es-ES" sz="2800" cap="none" spc="0"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Administración de Salas de Audiencias</a:t>
            </a:r>
          </a:p>
        </p:txBody>
      </p:sp>
      <p:pic>
        <p:nvPicPr>
          <p:cNvPr id="11266" name="Picture 2" descr="Resultado de imagen para salas de audiencia maniz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260" y="3074862"/>
            <a:ext cx="8516692" cy="332422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0" y="0"/>
            <a:ext cx="12192000" cy="984739"/>
          </a:xfrm>
          <a:prstGeom prst="rect">
            <a:avLst/>
          </a:prstGeom>
          <a:solidFill>
            <a:schemeClr val="accent6">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CO" sz="2500" b="1" dirty="0"/>
          </a:p>
        </p:txBody>
      </p:sp>
      <p:pic>
        <p:nvPicPr>
          <p:cNvPr id="6"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0900" y="-1"/>
            <a:ext cx="2451101" cy="984740"/>
          </a:xfrm>
          <a:prstGeom prst="rect">
            <a:avLst/>
          </a:prstGeom>
          <a:solidFill>
            <a:schemeClr val="bg2"/>
          </a:solidFill>
        </p:spPr>
      </p:pic>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678"/>
            <a:ext cx="2565400" cy="998417"/>
          </a:xfrm>
          <a:prstGeom prst="rect">
            <a:avLst/>
          </a:prstGeom>
          <a:solidFill>
            <a:schemeClr val="bg2"/>
          </a:solidFill>
        </p:spPr>
      </p:pic>
    </p:spTree>
    <p:extLst>
      <p:ext uri="{BB962C8B-B14F-4D97-AF65-F5344CB8AC3E}">
        <p14:creationId xmlns:p14="http://schemas.microsoft.com/office/powerpoint/2010/main" val="762561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0" y="0"/>
            <a:ext cx="12192000" cy="860485"/>
          </a:xfrm>
          <a:prstGeom prst="rect">
            <a:avLst/>
          </a:prstGeom>
          <a:solidFill>
            <a:schemeClr val="accent6">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600" b="1" dirty="0">
                <a:solidFill>
                  <a:schemeClr val="bg1"/>
                </a:solidFill>
              </a:rPr>
              <a:t>Administración Salas de Audiencias.</a:t>
            </a:r>
          </a:p>
        </p:txBody>
      </p:sp>
      <p:sp>
        <p:nvSpPr>
          <p:cNvPr id="13" name="CuadroTexto 12"/>
          <p:cNvSpPr txBox="1"/>
          <p:nvPr/>
        </p:nvSpPr>
        <p:spPr>
          <a:xfrm>
            <a:off x="1311946" y="2459504"/>
            <a:ext cx="9709986" cy="1938992"/>
          </a:xfrm>
          <a:prstGeom prst="rect">
            <a:avLst/>
          </a:prstGeom>
          <a:solidFill>
            <a:schemeClr val="accent6">
              <a:lumMod val="60000"/>
              <a:lumOff val="40000"/>
            </a:schemeClr>
          </a:solidFill>
        </p:spPr>
        <p:txBody>
          <a:bodyPr wrap="square" rtlCol="0">
            <a:spAutoFit/>
          </a:bodyPr>
          <a:lstStyle/>
          <a:p>
            <a:pPr algn="just"/>
            <a:r>
              <a:rPr lang="es-CO" sz="2000" dirty="0">
                <a:latin typeface="Arial" panose="020B0604020202020204" pitchFamily="34" charset="0"/>
                <a:cs typeface="Arial" panose="020B0604020202020204" pitchFamily="34" charset="0"/>
              </a:rPr>
              <a:t>Durante el año 2018 se realizaron 95 solicitudes de asistencia a la mesa de ayuda para revisión de equipos de las salas de audiencia de la sede de San José.</a:t>
            </a:r>
          </a:p>
          <a:p>
            <a:pPr algn="just"/>
            <a:endParaRPr lang="es-CO" sz="2000" dirty="0">
              <a:latin typeface="Arial" panose="020B0604020202020204" pitchFamily="34" charset="0"/>
              <a:cs typeface="Arial" panose="020B0604020202020204" pitchFamily="34" charset="0"/>
            </a:endParaRPr>
          </a:p>
          <a:p>
            <a:pPr algn="just"/>
            <a:r>
              <a:rPr lang="es-CO" sz="2000" dirty="0">
                <a:latin typeface="Arial" panose="020B0604020202020204" pitchFamily="34" charset="0"/>
                <a:cs typeface="Arial" panose="020B0604020202020204" pitchFamily="34" charset="0"/>
              </a:rPr>
              <a:t>Se están realizando dos (2) solicitudes al año para el mantenimiento preventivo, de las 10 Salas de Audiencias de la Sede de San José.</a:t>
            </a:r>
          </a:p>
          <a:p>
            <a:pPr algn="just"/>
            <a:endParaRPr lang="es-CO" sz="2000" dirty="0">
              <a:latin typeface="Arial" panose="020B0604020202020204" pitchFamily="34" charset="0"/>
              <a:cs typeface="Arial" panose="020B0604020202020204" pitchFamily="34" charset="0"/>
            </a:endParaRPr>
          </a:p>
        </p:txBody>
      </p:sp>
      <p:pic>
        <p:nvPicPr>
          <p:cNvPr id="5"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6"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2"/>
            <a:ext cx="2623893" cy="848763"/>
          </a:xfrm>
          <a:prstGeom prst="rect">
            <a:avLst/>
          </a:prstGeom>
          <a:solidFill>
            <a:schemeClr val="bg2"/>
          </a:solidFill>
        </p:spPr>
      </p:pic>
      <p:graphicFrame>
        <p:nvGraphicFramePr>
          <p:cNvPr id="2" name="Tabla 1"/>
          <p:cNvGraphicFramePr>
            <a:graphicFrameLocks noGrp="1"/>
          </p:cNvGraphicFramePr>
          <p:nvPr>
            <p:extLst>
              <p:ext uri="{D42A27DB-BD31-4B8C-83A1-F6EECF244321}">
                <p14:modId xmlns:p14="http://schemas.microsoft.com/office/powerpoint/2010/main" val="32369941"/>
              </p:ext>
            </p:extLst>
          </p:nvPr>
        </p:nvGraphicFramePr>
        <p:xfrm>
          <a:off x="1311946" y="1279783"/>
          <a:ext cx="9709987" cy="1026443"/>
        </p:xfrm>
        <a:graphic>
          <a:graphicData uri="http://schemas.openxmlformats.org/drawingml/2006/table">
            <a:tbl>
              <a:tblPr/>
              <a:tblGrid>
                <a:gridCol w="4282042">
                  <a:extLst>
                    <a:ext uri="{9D8B030D-6E8A-4147-A177-3AD203B41FA5}">
                      <a16:colId xmlns:a16="http://schemas.microsoft.com/office/drawing/2014/main" val="20000"/>
                    </a:ext>
                  </a:extLst>
                </a:gridCol>
                <a:gridCol w="1809315">
                  <a:extLst>
                    <a:ext uri="{9D8B030D-6E8A-4147-A177-3AD203B41FA5}">
                      <a16:colId xmlns:a16="http://schemas.microsoft.com/office/drawing/2014/main" val="20001"/>
                    </a:ext>
                  </a:extLst>
                </a:gridCol>
                <a:gridCol w="1809315">
                  <a:extLst>
                    <a:ext uri="{9D8B030D-6E8A-4147-A177-3AD203B41FA5}">
                      <a16:colId xmlns:a16="http://schemas.microsoft.com/office/drawing/2014/main" val="20002"/>
                    </a:ext>
                  </a:extLst>
                </a:gridCol>
                <a:gridCol w="1809315">
                  <a:extLst>
                    <a:ext uri="{9D8B030D-6E8A-4147-A177-3AD203B41FA5}">
                      <a16:colId xmlns:a16="http://schemas.microsoft.com/office/drawing/2014/main" val="20003"/>
                    </a:ext>
                  </a:extLst>
                </a:gridCol>
              </a:tblGrid>
              <a:tr h="458753">
                <a:tc>
                  <a:txBody>
                    <a:bodyPr/>
                    <a:lstStyle/>
                    <a:p>
                      <a:pPr algn="ctr" fontAlgn="ctr"/>
                      <a:r>
                        <a:rPr lang="es-CO" sz="1800" b="1" i="0" u="none" strike="noStrike" dirty="0">
                          <a:solidFill>
                            <a:schemeClr val="bg1"/>
                          </a:solidFill>
                          <a:effectLst/>
                          <a:latin typeface="Arial" panose="020B0604020202020204" pitchFamily="34" charset="0"/>
                        </a:rPr>
                        <a:t>Descripción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800" b="1" i="0" u="none" strike="noStrike" dirty="0">
                          <a:solidFill>
                            <a:schemeClr val="bg1"/>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800" b="1" i="0" u="none" strike="noStrike" dirty="0">
                          <a:solidFill>
                            <a:schemeClr val="bg1"/>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s-CO" sz="1800" b="1" i="0" u="none" strike="noStrike" dirty="0">
                          <a:solidFill>
                            <a:schemeClr val="bg1"/>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180975">
                <a:tc>
                  <a:txBody>
                    <a:bodyPr/>
                    <a:lstStyle/>
                    <a:p>
                      <a:pPr algn="l" fontAlgn="b"/>
                      <a:r>
                        <a:rPr lang="es-CO" sz="1800" b="0" i="0" u="none" strike="noStrike">
                          <a:solidFill>
                            <a:srgbClr val="000000"/>
                          </a:solidFill>
                          <a:effectLst/>
                          <a:latin typeface="Arial" panose="020B0604020202020204" pitchFamily="34" charset="0"/>
                        </a:rPr>
                        <a:t>Mantenimiento Correctivo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Arial" panose="020B060402020202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Arial" panose="020B060402020202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975">
                <a:tc>
                  <a:txBody>
                    <a:bodyPr/>
                    <a:lstStyle/>
                    <a:p>
                      <a:pPr algn="l" fontAlgn="b"/>
                      <a:r>
                        <a:rPr lang="es-CO" sz="1800" b="0" i="0" u="none" strike="noStrike">
                          <a:solidFill>
                            <a:srgbClr val="000000"/>
                          </a:solidFill>
                          <a:effectLst/>
                          <a:latin typeface="Arial" panose="020B0604020202020204" pitchFamily="34" charset="0"/>
                        </a:rPr>
                        <a:t>Mantenimiento Preventivo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6513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C0B6E93-F712-490C-A590-B3BC751859BE}"/>
              </a:ext>
            </a:extLst>
          </p:cNvPr>
          <p:cNvSpPr/>
          <p:nvPr/>
        </p:nvSpPr>
        <p:spPr>
          <a:xfrm>
            <a:off x="0" y="666044"/>
            <a:ext cx="12191998" cy="20170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10D087D7-E280-47B6-8BCF-AFCB8AB01F8A}"/>
              </a:ext>
            </a:extLst>
          </p:cNvPr>
          <p:cNvSpPr txBox="1"/>
          <p:nvPr/>
        </p:nvSpPr>
        <p:spPr>
          <a:xfrm>
            <a:off x="0" y="-4952"/>
            <a:ext cx="12191999" cy="707886"/>
          </a:xfrm>
          <a:prstGeom prst="rect">
            <a:avLst/>
          </a:prstGeom>
          <a:solidFill>
            <a:schemeClr val="accent6">
              <a:lumMod val="50000"/>
            </a:schemeClr>
          </a:solidFill>
        </p:spPr>
        <p:txBody>
          <a:bodyPr wrap="square" rtlCol="0" anchor="t">
            <a:spAutoFit/>
          </a:bodyPr>
          <a:lstStyle/>
          <a:p>
            <a:pPr algn="ctr"/>
            <a:r>
              <a:rPr lang="es-ES" sz="20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AREAS FUNCIONALES DEL CENTRO DE</a:t>
            </a:r>
          </a:p>
          <a:p>
            <a:pPr algn="ctr"/>
            <a:r>
              <a:rPr lang="es-ES" sz="20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SERVICIOS JUDICIALES DE LOS JUZGADO PENALES</a:t>
            </a:r>
          </a:p>
        </p:txBody>
      </p:sp>
      <p:pic>
        <p:nvPicPr>
          <p:cNvPr id="9" name="Imagen 8">
            <a:extLst>
              <a:ext uri="{FF2B5EF4-FFF2-40B4-BE49-F238E27FC236}">
                <a16:creationId xmlns:a16="http://schemas.microsoft.com/office/drawing/2014/main" id="{B5FB2177-30B6-431F-8ECF-48BF38496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0526"/>
            <a:ext cx="2586744" cy="878273"/>
          </a:xfrm>
          <a:prstGeom prst="rect">
            <a:avLst/>
          </a:prstGeom>
          <a:solidFill>
            <a:schemeClr val="bg1"/>
          </a:solidFill>
        </p:spPr>
      </p:pic>
      <p:pic>
        <p:nvPicPr>
          <p:cNvPr id="10" name="Picture 7">
            <a:extLst>
              <a:ext uri="{FF2B5EF4-FFF2-40B4-BE49-F238E27FC236}">
                <a16:creationId xmlns:a16="http://schemas.microsoft.com/office/drawing/2014/main" id="{66F3001C-AC0B-4F16-8BAE-1014FFC309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0213" y="-10526"/>
            <a:ext cx="2421787" cy="878273"/>
          </a:xfrm>
          <a:prstGeom prst="rect">
            <a:avLst/>
          </a:prstGeom>
          <a:solidFill>
            <a:schemeClr val="bg1"/>
          </a:solidFill>
          <a:ln>
            <a:noFill/>
          </a:ln>
          <a:extLst/>
        </p:spPr>
      </p:pic>
      <p:sp>
        <p:nvSpPr>
          <p:cNvPr id="12" name="CuadroTexto 11">
            <a:extLst>
              <a:ext uri="{FF2B5EF4-FFF2-40B4-BE49-F238E27FC236}">
                <a16:creationId xmlns:a16="http://schemas.microsoft.com/office/drawing/2014/main" id="{41BAE758-9FD9-4AE9-BF6E-CDBF0F5D3307}"/>
              </a:ext>
            </a:extLst>
          </p:cNvPr>
          <p:cNvSpPr txBox="1"/>
          <p:nvPr/>
        </p:nvSpPr>
        <p:spPr>
          <a:xfrm>
            <a:off x="451556" y="963660"/>
            <a:ext cx="11446934" cy="923330"/>
          </a:xfrm>
          <a:prstGeom prst="rect">
            <a:avLst/>
          </a:prstGeom>
          <a:noFill/>
        </p:spPr>
        <p:txBody>
          <a:bodyPr wrap="square" rtlCol="0">
            <a:spAutoFit/>
          </a:bodyPr>
          <a:lstStyle/>
          <a:p>
            <a:r>
              <a:rPr lang="es-CO" dirty="0">
                <a:latin typeface="Arial" panose="020B0604020202020204" pitchFamily="34" charset="0"/>
                <a:cs typeface="Arial" panose="020B0604020202020204" pitchFamily="34" charset="0"/>
              </a:rPr>
              <a:t>Conforme a las necesidades identificadas, actualmente, el CSJPM realiza su gestión a través de las siguientes áreas funcionales: </a:t>
            </a:r>
          </a:p>
          <a:p>
            <a:endParaRPr lang="es-CO" dirty="0">
              <a:latin typeface="Arial" panose="020B0604020202020204" pitchFamily="34" charset="0"/>
              <a:cs typeface="Arial" panose="020B0604020202020204" pitchFamily="34" charset="0"/>
            </a:endParaRPr>
          </a:p>
        </p:txBody>
      </p:sp>
      <p:graphicFrame>
        <p:nvGraphicFramePr>
          <p:cNvPr id="13" name="Diagrama 12">
            <a:extLst>
              <a:ext uri="{FF2B5EF4-FFF2-40B4-BE49-F238E27FC236}">
                <a16:creationId xmlns:a16="http://schemas.microsoft.com/office/drawing/2014/main" id="{6D9177C2-13A7-4CDD-AF73-CE73469FB97C}"/>
              </a:ext>
            </a:extLst>
          </p:cNvPr>
          <p:cNvGraphicFramePr/>
          <p:nvPr>
            <p:extLst>
              <p:ext uri="{D42A27DB-BD31-4B8C-83A1-F6EECF244321}">
                <p14:modId xmlns:p14="http://schemas.microsoft.com/office/powerpoint/2010/main" val="2895036901"/>
              </p:ext>
            </p:extLst>
          </p:nvPr>
        </p:nvGraphicFramePr>
        <p:xfrm>
          <a:off x="1679060" y="1456267"/>
          <a:ext cx="9779161" cy="52170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8581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1" y="0"/>
            <a:ext cx="12191999" cy="904560"/>
          </a:xfrm>
          <a:solidFill>
            <a:schemeClr val="accent6">
              <a:lumMod val="50000"/>
            </a:schemeClr>
          </a:solidFill>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endParaRPr lang="es-CO" sz="2600" dirty="0">
              <a:solidFill>
                <a:schemeClr val="bg1"/>
              </a:solidFill>
            </a:endParaRPr>
          </a:p>
        </p:txBody>
      </p:sp>
      <p:sp>
        <p:nvSpPr>
          <p:cNvPr id="23" name="Rectángulo 22"/>
          <p:cNvSpPr/>
          <p:nvPr/>
        </p:nvSpPr>
        <p:spPr>
          <a:xfrm>
            <a:off x="1231660" y="1977981"/>
            <a:ext cx="5289061" cy="4031873"/>
          </a:xfrm>
          <a:prstGeom prst="rect">
            <a:avLst/>
          </a:prstGeom>
          <a:solidFill>
            <a:schemeClr val="accent6">
              <a:lumMod val="50000"/>
            </a:schemeClr>
          </a:solidFill>
        </p:spPr>
        <p:txBody>
          <a:bodyPr wrap="square" lIns="91440" tIns="45720" rIns="91440" bIns="45720">
            <a:spAutoFit/>
          </a:bodyPr>
          <a:lstStyle/>
          <a:p>
            <a:pPr algn="ctr"/>
            <a:endPar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endParaRPr>
          </a:p>
          <a:p>
            <a:pPr algn="ctr"/>
            <a:endPar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endParaRPr>
          </a:p>
          <a:p>
            <a:pPr algn="ctr"/>
            <a:r>
              <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rPr>
              <a:t>Área de Comunicaciones  </a:t>
            </a:r>
          </a:p>
          <a:p>
            <a:pPr algn="ctr"/>
            <a:r>
              <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rPr>
              <a:t> Grupo de </a:t>
            </a:r>
            <a:r>
              <a:rPr lang="es-CO" sz="3400" dirty="0" err="1">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rPr>
              <a:t>Citaduría</a:t>
            </a:r>
            <a:endPar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endParaRPr>
          </a:p>
          <a:p>
            <a:pPr algn="ctr"/>
            <a:endPar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endParaRPr>
          </a:p>
          <a:p>
            <a:pPr algn="ctr"/>
            <a:endParaRPr lang="es-CO" sz="5200" dirty="0">
              <a:ln w="0"/>
              <a:solidFill>
                <a:schemeClr val="bg1"/>
              </a:solidFill>
              <a:effectLst>
                <a:outerShdw blurRad="38100" dist="25400" dir="5400000" algn="ctr" rotWithShape="0">
                  <a:srgbClr val="6E747A">
                    <a:alpha val="43000"/>
                  </a:srgbClr>
                </a:outerShdw>
              </a:effectLst>
            </a:endParaRPr>
          </a:p>
        </p:txBody>
      </p:sp>
      <p:pic>
        <p:nvPicPr>
          <p:cNvPr id="7" name="Picture 2" descr="Resultado de imagen para COMUNICACIONE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250" y1="64612" x2="19000" y2="83300"/>
                        <a14:foregroundMark x1="22125" y1="86282" x2="26500" y2="86282"/>
                        <a14:foregroundMark x1="22750" y1="89662" x2="24750" y2="89662"/>
                        <a14:foregroundMark x1="20500" y1="88867" x2="22125" y2="91054"/>
                        <a14:foregroundMark x1="13625" y1="15507" x2="22750" y2="32803"/>
                        <a14:foregroundMark x1="12500" y1="32803" x2="21625" y2="33598"/>
                        <a14:foregroundMark x1="9375" y1="28827" x2="13375" y2="29821"/>
                        <a14:foregroundMark x1="8750" y1="24652" x2="7875" y2="32803"/>
                        <a14:foregroundMark x1="26500" y1="25050" x2="26500" y2="31014"/>
                        <a14:foregroundMark x1="15000" y1="9940" x2="20125" y2="12922"/>
                        <a14:foregroundMark x1="7625" y1="18489" x2="11000" y2="17694"/>
                        <a14:foregroundMark x1="6750" y1="22465" x2="7000" y2="16899"/>
                        <a14:foregroundMark x1="25875" y1="19483" x2="20125" y2="12525"/>
                        <a14:foregroundMark x1="25875" y1="18091" x2="25875" y2="18091"/>
                        <a14:foregroundMark x1="50625" y1="17694" x2="54375" y2="25050"/>
                        <a14:foregroundMark x1="74000" y1="9145" x2="80000" y2="25447"/>
                        <a14:foregroundMark x1="88250" y1="29423" x2="87125" y2="32406"/>
                        <a14:foregroundMark x1="82000" y1="65010" x2="82875" y2="82704"/>
                        <a14:foregroundMark x1="76375" y1="83300" x2="90250" y2="84891"/>
                        <a14:foregroundMark x1="92000" y1="74950" x2="91750" y2="80716"/>
                        <a14:foregroundMark x1="76625" y1="75547" x2="76625" y2="81113"/>
                        <a14:foregroundMark x1="78375" y1="65606" x2="87500" y2="64215"/>
                        <a14:foregroundMark x1="91500" y1="67197" x2="82625" y2="58250"/>
                        <a14:foregroundMark x1="73500" y1="70179" x2="80000" y2="60835"/>
                        <a14:foregroundMark x1="94625" y1="69384" x2="86625" y2="59443"/>
                        <a14:foregroundMark x1="6250" y1="17694" x2="16750" y2="6958"/>
                      </a14:backgroundRemoval>
                    </a14:imgEffect>
                  </a14:imgLayer>
                </a14:imgProps>
              </a:ext>
              <a:ext uri="{28A0092B-C50C-407E-A947-70E740481C1C}">
                <a14:useLocalDpi xmlns:a14="http://schemas.microsoft.com/office/drawing/2010/main" val="0"/>
              </a:ext>
            </a:extLst>
          </a:blip>
          <a:srcRect/>
          <a:stretch>
            <a:fillRect/>
          </a:stretch>
        </p:blipFill>
        <p:spPr bwMode="auto">
          <a:xfrm>
            <a:off x="6703134" y="1977981"/>
            <a:ext cx="4257206" cy="4031873"/>
          </a:xfrm>
          <a:prstGeom prst="rect">
            <a:avLst/>
          </a:prstGeom>
          <a:solidFill>
            <a:schemeClr val="accent6">
              <a:lumMod val="50000"/>
            </a:schemeClr>
          </a:solidFill>
        </p:spPr>
      </p:pic>
      <p:pic>
        <p:nvPicPr>
          <p:cNvPr id="8"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722"/>
            <a:ext cx="2623893" cy="848763"/>
          </a:xfrm>
          <a:prstGeom prst="rect">
            <a:avLst/>
          </a:prstGeom>
          <a:solidFill>
            <a:schemeClr val="bg2"/>
          </a:solidFill>
        </p:spPr>
      </p:pic>
    </p:spTree>
    <p:extLst>
      <p:ext uri="{BB962C8B-B14F-4D97-AF65-F5344CB8AC3E}">
        <p14:creationId xmlns:p14="http://schemas.microsoft.com/office/powerpoint/2010/main" val="4056431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 y="-1"/>
            <a:ext cx="12191999" cy="1042881"/>
          </a:xfrm>
          <a:solidFill>
            <a:schemeClr val="accent6">
              <a:lumMod val="50000"/>
            </a:schemeClr>
          </a:solidFill>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t>Área de Comunicaciones - Grupo </a:t>
            </a:r>
            <a:r>
              <a:rPr lang="es-CO" sz="2200" b="1" dirty="0" err="1">
                <a:solidFill>
                  <a:schemeClr val="bg1"/>
                </a:solidFill>
                <a:latin typeface="Arial" panose="020B0604020202020204" pitchFamily="34" charset="0"/>
                <a:ea typeface="Verdana" panose="020B0604030504040204" pitchFamily="34" charset="0"/>
                <a:cs typeface="Arial" panose="020B0604020202020204" pitchFamily="34" charset="0"/>
              </a:rPr>
              <a:t>Citaduría</a:t>
            </a:r>
            <a:b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t>Notificaciones Realizadas por los Servidores con el </a:t>
            </a:r>
            <a:b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t>Cargo de Citador del Centro de Servicios Judiciales</a:t>
            </a:r>
            <a:endParaRPr lang="es-CO" sz="22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0" name="CuadroTexto 9"/>
          <p:cNvSpPr txBox="1"/>
          <p:nvPr/>
        </p:nvSpPr>
        <p:spPr>
          <a:xfrm>
            <a:off x="2362901" y="2508916"/>
            <a:ext cx="1774329" cy="1200329"/>
          </a:xfrm>
          <a:prstGeom prst="rect">
            <a:avLst/>
          </a:prstGeom>
          <a:solidFill>
            <a:schemeClr val="accent6">
              <a:lumMod val="60000"/>
              <a:lumOff val="40000"/>
            </a:schemeClr>
          </a:solidFill>
        </p:spPr>
        <p:txBody>
          <a:bodyPr wrap="square" rtlCol="0">
            <a:spAutoFit/>
          </a:bodyPr>
          <a:lstStyle/>
          <a:p>
            <a:pPr algn="ctr"/>
            <a:r>
              <a:rPr lang="es-CO" sz="1200" b="1" dirty="0">
                <a:latin typeface="Arial" panose="020B0604020202020204" pitchFamily="34" charset="0"/>
                <a:ea typeface="Verdana" panose="020B0604030504040204" pitchFamily="34" charset="0"/>
                <a:cs typeface="Arial" panose="020B0604020202020204" pitchFamily="34" charset="0"/>
              </a:rPr>
              <a:t>Año 2016</a:t>
            </a:r>
          </a:p>
          <a:p>
            <a:pPr algn="ctr"/>
            <a:r>
              <a:rPr lang="es-CO" sz="1200" dirty="0">
                <a:latin typeface="Arial" panose="020B0604020202020204" pitchFamily="34" charset="0"/>
                <a:ea typeface="Verdana" panose="020B0604030504040204" pitchFamily="34" charset="0"/>
                <a:cs typeface="Arial" panose="020B0604020202020204" pitchFamily="34" charset="0"/>
              </a:rPr>
              <a:t>Total 62861 </a:t>
            </a:r>
          </a:p>
          <a:p>
            <a:pPr algn="ctr"/>
            <a:r>
              <a:rPr lang="es-CO" sz="1200" dirty="0">
                <a:latin typeface="Arial" panose="020B0604020202020204" pitchFamily="34" charset="0"/>
                <a:ea typeface="Verdana" panose="020B0604030504040204" pitchFamily="34" charset="0"/>
                <a:cs typeface="Arial" panose="020B0604020202020204" pitchFamily="34" charset="0"/>
              </a:rPr>
              <a:t>Notificaciones Promedio Diario por Citador </a:t>
            </a:r>
          </a:p>
          <a:p>
            <a:pPr algn="ctr"/>
            <a:r>
              <a:rPr lang="es-CO" sz="1200" dirty="0">
                <a:latin typeface="Arial" panose="020B0604020202020204" pitchFamily="34" charset="0"/>
                <a:ea typeface="Verdana" panose="020B0604030504040204" pitchFamily="34" charset="0"/>
                <a:cs typeface="Arial" panose="020B0604020202020204" pitchFamily="34" charset="0"/>
              </a:rPr>
              <a:t>26</a:t>
            </a:r>
          </a:p>
        </p:txBody>
      </p:sp>
      <p:sp>
        <p:nvSpPr>
          <p:cNvPr id="11" name="CuadroTexto 10"/>
          <p:cNvSpPr txBox="1"/>
          <p:nvPr/>
        </p:nvSpPr>
        <p:spPr>
          <a:xfrm>
            <a:off x="4201426" y="2517305"/>
            <a:ext cx="1771587" cy="1200329"/>
          </a:xfrm>
          <a:prstGeom prst="rect">
            <a:avLst/>
          </a:prstGeom>
          <a:solidFill>
            <a:schemeClr val="accent6">
              <a:lumMod val="60000"/>
              <a:lumOff val="40000"/>
            </a:schemeClr>
          </a:solidFill>
        </p:spPr>
        <p:txBody>
          <a:bodyPr wrap="square" rtlCol="0">
            <a:spAutoFit/>
          </a:bodyPr>
          <a:lstStyle/>
          <a:p>
            <a:pPr algn="ctr"/>
            <a:r>
              <a:rPr lang="es-CO" sz="1200" b="1" dirty="0">
                <a:latin typeface="Arial" panose="020B0604020202020204" pitchFamily="34" charset="0"/>
                <a:ea typeface="Verdana" panose="020B0604030504040204" pitchFamily="34" charset="0"/>
                <a:cs typeface="Arial" panose="020B0604020202020204" pitchFamily="34" charset="0"/>
              </a:rPr>
              <a:t>Año 2017</a:t>
            </a:r>
          </a:p>
          <a:p>
            <a:pPr algn="ctr"/>
            <a:r>
              <a:rPr lang="es-CO" sz="1200" dirty="0">
                <a:latin typeface="Arial" panose="020B0604020202020204" pitchFamily="34" charset="0"/>
                <a:ea typeface="Verdana" panose="020B0604030504040204" pitchFamily="34" charset="0"/>
                <a:cs typeface="Arial" panose="020B0604020202020204" pitchFamily="34" charset="0"/>
              </a:rPr>
              <a:t>Total 95.420 </a:t>
            </a:r>
          </a:p>
          <a:p>
            <a:pPr algn="ctr"/>
            <a:r>
              <a:rPr lang="es-CO" sz="1200" dirty="0">
                <a:latin typeface="Arial" panose="020B0604020202020204" pitchFamily="34" charset="0"/>
                <a:ea typeface="Verdana" panose="020B0604030504040204" pitchFamily="34" charset="0"/>
                <a:cs typeface="Arial" panose="020B0604020202020204" pitchFamily="34" charset="0"/>
              </a:rPr>
              <a:t>Notificaciones Promedio Diario por Citador  </a:t>
            </a:r>
          </a:p>
          <a:p>
            <a:pPr algn="ctr"/>
            <a:r>
              <a:rPr lang="es-CO" sz="1200" dirty="0">
                <a:latin typeface="Arial" panose="020B0604020202020204" pitchFamily="34" charset="0"/>
                <a:ea typeface="Verdana" panose="020B0604030504040204" pitchFamily="34" charset="0"/>
                <a:cs typeface="Arial" panose="020B0604020202020204" pitchFamily="34" charset="0"/>
              </a:rPr>
              <a:t>39</a:t>
            </a:r>
          </a:p>
        </p:txBody>
      </p:sp>
      <p:sp>
        <p:nvSpPr>
          <p:cNvPr id="12" name="CuadroTexto 11"/>
          <p:cNvSpPr txBox="1"/>
          <p:nvPr/>
        </p:nvSpPr>
        <p:spPr>
          <a:xfrm>
            <a:off x="2362900" y="1771917"/>
            <a:ext cx="9074854" cy="523220"/>
          </a:xfrm>
          <a:prstGeom prst="rect">
            <a:avLst/>
          </a:prstGeom>
          <a:solidFill>
            <a:schemeClr val="accent6">
              <a:lumMod val="60000"/>
              <a:lumOff val="4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Notificación Personal</a:t>
            </a:r>
          </a:p>
          <a:p>
            <a:pPr algn="ctr"/>
            <a:r>
              <a:rPr lang="es-CO" sz="1400" b="1" dirty="0">
                <a:latin typeface="Arial" panose="020B0604020202020204" pitchFamily="34" charset="0"/>
                <a:ea typeface="Verdana" panose="020B0604030504040204" pitchFamily="34" charset="0"/>
                <a:cs typeface="Arial" panose="020B0604020202020204" pitchFamily="34" charset="0"/>
              </a:rPr>
              <a:t>Labor realizada por 10 empleados con Cargo de Citador</a:t>
            </a:r>
          </a:p>
        </p:txBody>
      </p:sp>
      <p:sp>
        <p:nvSpPr>
          <p:cNvPr id="14" name="CuadroTexto 13"/>
          <p:cNvSpPr txBox="1"/>
          <p:nvPr/>
        </p:nvSpPr>
        <p:spPr>
          <a:xfrm>
            <a:off x="2362901" y="4447148"/>
            <a:ext cx="1767251" cy="1200329"/>
          </a:xfrm>
          <a:prstGeom prst="rect">
            <a:avLst/>
          </a:prstGeom>
          <a:solidFill>
            <a:schemeClr val="accent6">
              <a:lumMod val="60000"/>
              <a:lumOff val="40000"/>
            </a:schemeClr>
          </a:solidFill>
        </p:spPr>
        <p:txBody>
          <a:bodyPr wrap="square" rtlCol="0">
            <a:spAutoFit/>
          </a:bodyPr>
          <a:lstStyle/>
          <a:p>
            <a:pPr algn="ctr"/>
            <a:r>
              <a:rPr lang="es-CO" sz="1200" b="1" dirty="0">
                <a:latin typeface="Arial" panose="020B0604020202020204" pitchFamily="34" charset="0"/>
                <a:ea typeface="Verdana" panose="020B0604030504040204" pitchFamily="34" charset="0"/>
                <a:cs typeface="Arial" panose="020B0604020202020204" pitchFamily="34" charset="0"/>
              </a:rPr>
              <a:t>Año 2016</a:t>
            </a:r>
          </a:p>
          <a:p>
            <a:pPr algn="ctr"/>
            <a:r>
              <a:rPr lang="es-CO" sz="1200" dirty="0">
                <a:latin typeface="Arial" panose="020B0604020202020204" pitchFamily="34" charset="0"/>
                <a:ea typeface="Verdana" panose="020B0604030504040204" pitchFamily="34" charset="0"/>
                <a:cs typeface="Arial" panose="020B0604020202020204" pitchFamily="34" charset="0"/>
              </a:rPr>
              <a:t>Total 11005 </a:t>
            </a:r>
          </a:p>
          <a:p>
            <a:pPr algn="ctr"/>
            <a:r>
              <a:rPr lang="es-CO" sz="1200" dirty="0">
                <a:latin typeface="Arial" panose="020B0604020202020204" pitchFamily="34" charset="0"/>
                <a:ea typeface="Verdana" panose="020B0604030504040204" pitchFamily="34" charset="0"/>
                <a:cs typeface="Arial" panose="020B0604020202020204" pitchFamily="34" charset="0"/>
              </a:rPr>
              <a:t>Notificaciones Promedio Diario por Citador  </a:t>
            </a:r>
          </a:p>
          <a:p>
            <a:pPr algn="ctr"/>
            <a:r>
              <a:rPr lang="es-CO" sz="1200" dirty="0">
                <a:latin typeface="Arial" panose="020B0604020202020204" pitchFamily="34" charset="0"/>
                <a:ea typeface="Verdana" panose="020B0604030504040204" pitchFamily="34" charset="0"/>
                <a:cs typeface="Arial" panose="020B0604020202020204" pitchFamily="34" charset="0"/>
              </a:rPr>
              <a:t>8</a:t>
            </a:r>
          </a:p>
        </p:txBody>
      </p:sp>
      <p:sp>
        <p:nvSpPr>
          <p:cNvPr id="15" name="CuadroTexto 14"/>
          <p:cNvSpPr txBox="1"/>
          <p:nvPr/>
        </p:nvSpPr>
        <p:spPr>
          <a:xfrm>
            <a:off x="4201426" y="4455537"/>
            <a:ext cx="1771587" cy="1200329"/>
          </a:xfrm>
          <a:prstGeom prst="rect">
            <a:avLst/>
          </a:prstGeom>
          <a:solidFill>
            <a:schemeClr val="accent6">
              <a:lumMod val="60000"/>
              <a:lumOff val="40000"/>
            </a:schemeClr>
          </a:solidFill>
        </p:spPr>
        <p:txBody>
          <a:bodyPr wrap="square" rtlCol="0">
            <a:spAutoFit/>
          </a:bodyPr>
          <a:lstStyle/>
          <a:p>
            <a:pPr algn="ctr"/>
            <a:r>
              <a:rPr lang="es-CO" sz="1200" b="1" dirty="0">
                <a:latin typeface="Arial" panose="020B0604020202020204" pitchFamily="34" charset="0"/>
                <a:ea typeface="Verdana" panose="020B0604030504040204" pitchFamily="34" charset="0"/>
                <a:cs typeface="Arial" panose="020B0604020202020204" pitchFamily="34" charset="0"/>
              </a:rPr>
              <a:t>Año 2017</a:t>
            </a:r>
          </a:p>
          <a:p>
            <a:pPr algn="ctr"/>
            <a:r>
              <a:rPr lang="es-CO" sz="1200" dirty="0">
                <a:latin typeface="Arial" panose="020B0604020202020204" pitchFamily="34" charset="0"/>
                <a:ea typeface="Verdana" panose="020B0604030504040204" pitchFamily="34" charset="0"/>
                <a:cs typeface="Arial" panose="020B0604020202020204" pitchFamily="34" charset="0"/>
              </a:rPr>
              <a:t>Total 13.748 </a:t>
            </a:r>
          </a:p>
          <a:p>
            <a:pPr algn="ctr"/>
            <a:r>
              <a:rPr lang="es-CO" sz="1200" dirty="0">
                <a:latin typeface="Arial" panose="020B0604020202020204" pitchFamily="34" charset="0"/>
                <a:ea typeface="Verdana" panose="020B0604030504040204" pitchFamily="34" charset="0"/>
                <a:cs typeface="Arial" panose="020B0604020202020204" pitchFamily="34" charset="0"/>
              </a:rPr>
              <a:t>Notificaciones Promedio Diario por Citador</a:t>
            </a:r>
          </a:p>
          <a:p>
            <a:pPr algn="ctr"/>
            <a:r>
              <a:rPr lang="es-CO" sz="1200" dirty="0">
                <a:latin typeface="Arial" panose="020B0604020202020204" pitchFamily="34" charset="0"/>
                <a:ea typeface="Verdana" panose="020B0604030504040204" pitchFamily="34" charset="0"/>
                <a:cs typeface="Arial" panose="020B0604020202020204" pitchFamily="34" charset="0"/>
              </a:rPr>
              <a:t>9</a:t>
            </a:r>
          </a:p>
        </p:txBody>
      </p:sp>
      <p:sp>
        <p:nvSpPr>
          <p:cNvPr id="16" name="CuadroTexto 15"/>
          <p:cNvSpPr txBox="1"/>
          <p:nvPr/>
        </p:nvSpPr>
        <p:spPr>
          <a:xfrm>
            <a:off x="2362899" y="3821020"/>
            <a:ext cx="9074855" cy="523220"/>
          </a:xfrm>
          <a:prstGeom prst="rect">
            <a:avLst/>
          </a:prstGeom>
          <a:solidFill>
            <a:schemeClr val="accent6">
              <a:lumMod val="60000"/>
              <a:lumOff val="4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Notificación por Correo Electrónico</a:t>
            </a:r>
          </a:p>
          <a:p>
            <a:pPr algn="ctr"/>
            <a:endParaRPr lang="es-CO" sz="1400" b="1" dirty="0">
              <a:latin typeface="Arial" panose="020B0604020202020204" pitchFamily="34" charset="0"/>
              <a:ea typeface="Verdana" panose="020B0604030504040204" pitchFamily="34" charset="0"/>
              <a:cs typeface="Arial" panose="020B0604020202020204" pitchFamily="34" charset="0"/>
            </a:endParaRPr>
          </a:p>
        </p:txBody>
      </p:sp>
      <p:sp>
        <p:nvSpPr>
          <p:cNvPr id="18" name="CuadroTexto 17"/>
          <p:cNvSpPr txBox="1"/>
          <p:nvPr/>
        </p:nvSpPr>
        <p:spPr>
          <a:xfrm>
            <a:off x="6027745" y="4455536"/>
            <a:ext cx="1771587" cy="1200329"/>
          </a:xfrm>
          <a:prstGeom prst="rect">
            <a:avLst/>
          </a:prstGeom>
          <a:solidFill>
            <a:schemeClr val="accent6">
              <a:lumMod val="60000"/>
              <a:lumOff val="40000"/>
            </a:schemeClr>
          </a:solidFill>
        </p:spPr>
        <p:txBody>
          <a:bodyPr wrap="square" rtlCol="0">
            <a:spAutoFit/>
          </a:bodyPr>
          <a:lstStyle/>
          <a:p>
            <a:pPr algn="ctr"/>
            <a:r>
              <a:rPr lang="es-CO" sz="1200" b="1" dirty="0">
                <a:latin typeface="Arial" panose="020B0604020202020204" pitchFamily="34" charset="0"/>
                <a:ea typeface="Verdana" panose="020B0604030504040204" pitchFamily="34" charset="0"/>
                <a:cs typeface="Arial" panose="020B0604020202020204" pitchFamily="34" charset="0"/>
              </a:rPr>
              <a:t>Año 2018</a:t>
            </a:r>
          </a:p>
          <a:p>
            <a:pPr algn="ctr"/>
            <a:r>
              <a:rPr lang="es-CO" sz="1200" dirty="0">
                <a:latin typeface="Arial" panose="020B0604020202020204" pitchFamily="34" charset="0"/>
                <a:ea typeface="Verdana" panose="020B0604030504040204" pitchFamily="34" charset="0"/>
                <a:cs typeface="Arial" panose="020B0604020202020204" pitchFamily="34" charset="0"/>
              </a:rPr>
              <a:t>Total 39.868 </a:t>
            </a:r>
          </a:p>
          <a:p>
            <a:pPr algn="ctr"/>
            <a:r>
              <a:rPr lang="es-CO" sz="1200" dirty="0">
                <a:latin typeface="Arial" panose="020B0604020202020204" pitchFamily="34" charset="0"/>
                <a:ea typeface="Verdana" panose="020B0604030504040204" pitchFamily="34" charset="0"/>
                <a:cs typeface="Arial" panose="020B0604020202020204" pitchFamily="34" charset="0"/>
              </a:rPr>
              <a:t>Notificaciones Promedio Diario por Citador</a:t>
            </a:r>
          </a:p>
          <a:p>
            <a:pPr algn="ctr"/>
            <a:r>
              <a:rPr lang="es-CO" sz="1200" dirty="0">
                <a:latin typeface="Arial" panose="020B0604020202020204" pitchFamily="34" charset="0"/>
                <a:ea typeface="Verdana" panose="020B0604030504040204" pitchFamily="34" charset="0"/>
                <a:cs typeface="Arial" panose="020B0604020202020204" pitchFamily="34" charset="0"/>
              </a:rPr>
              <a:t>27</a:t>
            </a:r>
          </a:p>
        </p:txBody>
      </p:sp>
      <p:pic>
        <p:nvPicPr>
          <p:cNvPr id="19" name="Picture 2" descr="Resultado de imagen para mensaje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218" y="1770701"/>
            <a:ext cx="1603090" cy="1917915"/>
          </a:xfrm>
          <a:prstGeom prst="rect">
            <a:avLst/>
          </a:prstGeom>
          <a:solidFill>
            <a:schemeClr val="accent6">
              <a:lumMod val="60000"/>
              <a:lumOff val="40000"/>
            </a:schemeClr>
          </a:solidFill>
          <a:ln>
            <a:solidFill>
              <a:schemeClr val="accent1">
                <a:lumMod val="60000"/>
                <a:lumOff val="40000"/>
              </a:schemeClr>
            </a:solidFill>
          </a:ln>
        </p:spPr>
      </p:pic>
      <p:pic>
        <p:nvPicPr>
          <p:cNvPr id="20" name="Picture 6" descr="Imagen relacionad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56218" y="3822060"/>
            <a:ext cx="1603090" cy="1834021"/>
          </a:xfrm>
          <a:prstGeom prst="rect">
            <a:avLst/>
          </a:prstGeom>
          <a:solidFill>
            <a:schemeClr val="accent6">
              <a:lumMod val="60000"/>
              <a:lumOff val="40000"/>
            </a:schemeClr>
          </a:solidFill>
        </p:spPr>
      </p:pic>
      <p:pic>
        <p:nvPicPr>
          <p:cNvPr id="13"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21"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2"/>
            <a:ext cx="2418735" cy="848763"/>
          </a:xfrm>
          <a:prstGeom prst="rect">
            <a:avLst/>
          </a:prstGeom>
          <a:solidFill>
            <a:schemeClr val="bg2"/>
          </a:solidFill>
        </p:spPr>
      </p:pic>
      <p:sp>
        <p:nvSpPr>
          <p:cNvPr id="22" name="CuadroTexto 21"/>
          <p:cNvSpPr txBox="1"/>
          <p:nvPr/>
        </p:nvSpPr>
        <p:spPr>
          <a:xfrm>
            <a:off x="9680322" y="2518088"/>
            <a:ext cx="1762878" cy="1200329"/>
          </a:xfrm>
          <a:prstGeom prst="rect">
            <a:avLst/>
          </a:prstGeom>
          <a:solidFill>
            <a:schemeClr val="accent6">
              <a:lumMod val="60000"/>
              <a:lumOff val="40000"/>
            </a:schemeClr>
          </a:solidFill>
        </p:spPr>
        <p:txBody>
          <a:bodyPr wrap="square" rtlCol="0">
            <a:spAutoFit/>
          </a:bodyPr>
          <a:lstStyle/>
          <a:p>
            <a:pPr algn="ctr"/>
            <a:r>
              <a:rPr lang="es-CO" sz="1200" b="1" dirty="0">
                <a:latin typeface="Arial" panose="020B0604020202020204" pitchFamily="34" charset="0"/>
                <a:ea typeface="Verdana" panose="020B0604030504040204" pitchFamily="34" charset="0"/>
                <a:cs typeface="Arial" panose="020B0604020202020204" pitchFamily="34" charset="0"/>
              </a:rPr>
              <a:t>Año 2020</a:t>
            </a:r>
          </a:p>
          <a:p>
            <a:pPr algn="ctr"/>
            <a:r>
              <a:rPr lang="es-CO" sz="1200" dirty="0">
                <a:latin typeface="Arial" panose="020B0604020202020204" pitchFamily="34" charset="0"/>
                <a:ea typeface="Verdana" panose="020B0604030504040204" pitchFamily="34" charset="0"/>
                <a:cs typeface="Arial" panose="020B0604020202020204" pitchFamily="34" charset="0"/>
              </a:rPr>
              <a:t>Total 49.037 </a:t>
            </a:r>
          </a:p>
          <a:p>
            <a:pPr algn="ctr"/>
            <a:r>
              <a:rPr lang="es-CO" sz="1200" dirty="0">
                <a:latin typeface="Arial" panose="020B0604020202020204" pitchFamily="34" charset="0"/>
                <a:ea typeface="Verdana" panose="020B0604030504040204" pitchFamily="34" charset="0"/>
                <a:cs typeface="Arial" panose="020B0604020202020204" pitchFamily="34" charset="0"/>
              </a:rPr>
              <a:t>Notificaciones</a:t>
            </a:r>
          </a:p>
          <a:p>
            <a:pPr algn="ctr"/>
            <a:r>
              <a:rPr lang="es-CO" sz="1200" dirty="0">
                <a:latin typeface="Arial" panose="020B0604020202020204" pitchFamily="34" charset="0"/>
                <a:ea typeface="Verdana" panose="020B0604030504040204" pitchFamily="34" charset="0"/>
                <a:cs typeface="Arial" panose="020B0604020202020204" pitchFamily="34" charset="0"/>
              </a:rPr>
              <a:t>Promedio Diario por Citador  </a:t>
            </a:r>
          </a:p>
          <a:p>
            <a:pPr algn="ctr"/>
            <a:r>
              <a:rPr lang="es-CO" sz="1200" dirty="0">
                <a:latin typeface="Arial" panose="020B0604020202020204" pitchFamily="34" charset="0"/>
                <a:ea typeface="Verdana" panose="020B0604030504040204" pitchFamily="34" charset="0"/>
                <a:cs typeface="Arial" panose="020B0604020202020204" pitchFamily="34" charset="0"/>
              </a:rPr>
              <a:t>20</a:t>
            </a:r>
          </a:p>
        </p:txBody>
      </p:sp>
      <p:sp>
        <p:nvSpPr>
          <p:cNvPr id="23" name="CuadroTexto 22"/>
          <p:cNvSpPr txBox="1"/>
          <p:nvPr/>
        </p:nvSpPr>
        <p:spPr>
          <a:xfrm>
            <a:off x="7849679" y="4460456"/>
            <a:ext cx="1771587" cy="1200329"/>
          </a:xfrm>
          <a:prstGeom prst="rect">
            <a:avLst/>
          </a:prstGeom>
          <a:solidFill>
            <a:schemeClr val="accent6">
              <a:lumMod val="60000"/>
              <a:lumOff val="40000"/>
            </a:schemeClr>
          </a:solidFill>
        </p:spPr>
        <p:txBody>
          <a:bodyPr wrap="square" rtlCol="0">
            <a:spAutoFit/>
          </a:bodyPr>
          <a:lstStyle/>
          <a:p>
            <a:pPr algn="ctr"/>
            <a:r>
              <a:rPr lang="es-CO" sz="1200" b="1" dirty="0">
                <a:latin typeface="Arial" panose="020B0604020202020204" pitchFamily="34" charset="0"/>
                <a:ea typeface="Verdana" panose="020B0604030504040204" pitchFamily="34" charset="0"/>
                <a:cs typeface="Arial" panose="020B0604020202020204" pitchFamily="34" charset="0"/>
              </a:rPr>
              <a:t>Año 2019</a:t>
            </a:r>
          </a:p>
          <a:p>
            <a:pPr algn="ctr"/>
            <a:r>
              <a:rPr lang="es-CO" sz="1200" dirty="0">
                <a:latin typeface="Arial" panose="020B0604020202020204" pitchFamily="34" charset="0"/>
                <a:ea typeface="Verdana" panose="020B0604030504040204" pitchFamily="34" charset="0"/>
                <a:cs typeface="Arial" panose="020B0604020202020204" pitchFamily="34" charset="0"/>
              </a:rPr>
              <a:t>Total 42.626 </a:t>
            </a:r>
          </a:p>
          <a:p>
            <a:pPr algn="ctr"/>
            <a:r>
              <a:rPr lang="es-CO" sz="1200" dirty="0">
                <a:latin typeface="Arial" panose="020B0604020202020204" pitchFamily="34" charset="0"/>
                <a:ea typeface="Verdana" panose="020B0604030504040204" pitchFamily="34" charset="0"/>
                <a:cs typeface="Arial" panose="020B0604020202020204" pitchFamily="34" charset="0"/>
              </a:rPr>
              <a:t>Notificaciones Promedio Diario por Citador</a:t>
            </a:r>
          </a:p>
          <a:p>
            <a:pPr algn="ctr"/>
            <a:r>
              <a:rPr lang="es-CO" sz="1200" dirty="0">
                <a:latin typeface="Arial" panose="020B0604020202020204" pitchFamily="34" charset="0"/>
                <a:ea typeface="Verdana" panose="020B0604030504040204" pitchFamily="34" charset="0"/>
                <a:cs typeface="Arial" panose="020B0604020202020204" pitchFamily="34" charset="0"/>
              </a:rPr>
              <a:t>29</a:t>
            </a:r>
          </a:p>
        </p:txBody>
      </p:sp>
      <p:sp>
        <p:nvSpPr>
          <p:cNvPr id="24" name="CuadroTexto 23">
            <a:extLst>
              <a:ext uri="{FF2B5EF4-FFF2-40B4-BE49-F238E27FC236}">
                <a16:creationId xmlns:a16="http://schemas.microsoft.com/office/drawing/2014/main" id="{872C4897-DEC6-42BD-AEC0-F644D3642BFA}"/>
              </a:ext>
            </a:extLst>
          </p:cNvPr>
          <p:cNvSpPr txBox="1"/>
          <p:nvPr/>
        </p:nvSpPr>
        <p:spPr>
          <a:xfrm>
            <a:off x="6036454" y="2517305"/>
            <a:ext cx="1762878" cy="1200329"/>
          </a:xfrm>
          <a:prstGeom prst="rect">
            <a:avLst/>
          </a:prstGeom>
          <a:solidFill>
            <a:schemeClr val="accent6">
              <a:lumMod val="60000"/>
              <a:lumOff val="40000"/>
            </a:schemeClr>
          </a:solidFill>
        </p:spPr>
        <p:txBody>
          <a:bodyPr wrap="square" rtlCol="0">
            <a:spAutoFit/>
          </a:bodyPr>
          <a:lstStyle/>
          <a:p>
            <a:pPr algn="ctr"/>
            <a:r>
              <a:rPr lang="es-CO" sz="1200" b="1" dirty="0">
                <a:latin typeface="Arial" panose="020B0604020202020204" pitchFamily="34" charset="0"/>
                <a:ea typeface="Verdana" panose="020B0604030504040204" pitchFamily="34" charset="0"/>
                <a:cs typeface="Arial" panose="020B0604020202020204" pitchFamily="34" charset="0"/>
              </a:rPr>
              <a:t>Año 2018</a:t>
            </a:r>
          </a:p>
          <a:p>
            <a:pPr algn="ctr"/>
            <a:r>
              <a:rPr lang="es-CO" sz="1200" dirty="0">
                <a:latin typeface="Arial" panose="020B0604020202020204" pitchFamily="34" charset="0"/>
                <a:ea typeface="Verdana" panose="020B0604030504040204" pitchFamily="34" charset="0"/>
                <a:cs typeface="Arial" panose="020B0604020202020204" pitchFamily="34" charset="0"/>
              </a:rPr>
              <a:t>Total 85.423 </a:t>
            </a:r>
          </a:p>
          <a:p>
            <a:pPr algn="ctr"/>
            <a:r>
              <a:rPr lang="es-CO" sz="1200" dirty="0">
                <a:latin typeface="Arial" panose="020B0604020202020204" pitchFamily="34" charset="0"/>
                <a:ea typeface="Verdana" panose="020B0604030504040204" pitchFamily="34" charset="0"/>
                <a:cs typeface="Arial" panose="020B0604020202020204" pitchFamily="34" charset="0"/>
              </a:rPr>
              <a:t>Notificaciones</a:t>
            </a:r>
          </a:p>
          <a:p>
            <a:pPr algn="ctr"/>
            <a:r>
              <a:rPr lang="es-CO" sz="1200" dirty="0">
                <a:latin typeface="Arial" panose="020B0604020202020204" pitchFamily="34" charset="0"/>
                <a:ea typeface="Verdana" panose="020B0604030504040204" pitchFamily="34" charset="0"/>
                <a:cs typeface="Arial" panose="020B0604020202020204" pitchFamily="34" charset="0"/>
              </a:rPr>
              <a:t>Promedio Diario por Citador  </a:t>
            </a:r>
          </a:p>
          <a:p>
            <a:pPr algn="ctr"/>
            <a:r>
              <a:rPr lang="es-CO" sz="1200" dirty="0">
                <a:latin typeface="Arial" panose="020B0604020202020204" pitchFamily="34" charset="0"/>
                <a:ea typeface="Verdana" panose="020B0604030504040204" pitchFamily="34" charset="0"/>
                <a:cs typeface="Arial" panose="020B0604020202020204" pitchFamily="34" charset="0"/>
              </a:rPr>
              <a:t>35</a:t>
            </a:r>
          </a:p>
        </p:txBody>
      </p:sp>
      <p:sp>
        <p:nvSpPr>
          <p:cNvPr id="25" name="CuadroTexto 24">
            <a:extLst>
              <a:ext uri="{FF2B5EF4-FFF2-40B4-BE49-F238E27FC236}">
                <a16:creationId xmlns:a16="http://schemas.microsoft.com/office/drawing/2014/main" id="{16946E32-4701-4B04-A498-8BE91B1397CE}"/>
              </a:ext>
            </a:extLst>
          </p:cNvPr>
          <p:cNvSpPr txBox="1"/>
          <p:nvPr/>
        </p:nvSpPr>
        <p:spPr>
          <a:xfrm>
            <a:off x="7858388" y="2512810"/>
            <a:ext cx="1762878" cy="1200329"/>
          </a:xfrm>
          <a:prstGeom prst="rect">
            <a:avLst/>
          </a:prstGeom>
          <a:solidFill>
            <a:schemeClr val="accent6">
              <a:lumMod val="60000"/>
              <a:lumOff val="40000"/>
            </a:schemeClr>
          </a:solidFill>
        </p:spPr>
        <p:txBody>
          <a:bodyPr wrap="square" rtlCol="0">
            <a:spAutoFit/>
          </a:bodyPr>
          <a:lstStyle/>
          <a:p>
            <a:pPr algn="ctr"/>
            <a:r>
              <a:rPr lang="es-CO" sz="1200" b="1" dirty="0">
                <a:latin typeface="Arial" panose="020B0604020202020204" pitchFamily="34" charset="0"/>
                <a:ea typeface="Verdana" panose="020B0604030504040204" pitchFamily="34" charset="0"/>
                <a:cs typeface="Arial" panose="020B0604020202020204" pitchFamily="34" charset="0"/>
              </a:rPr>
              <a:t>Año 2019</a:t>
            </a:r>
          </a:p>
          <a:p>
            <a:pPr algn="ctr"/>
            <a:r>
              <a:rPr lang="es-CO" sz="1200" dirty="0">
                <a:latin typeface="Arial" panose="020B0604020202020204" pitchFamily="34" charset="0"/>
                <a:ea typeface="Verdana" panose="020B0604030504040204" pitchFamily="34" charset="0"/>
                <a:cs typeface="Arial" panose="020B0604020202020204" pitchFamily="34" charset="0"/>
              </a:rPr>
              <a:t>Total 74.034 </a:t>
            </a:r>
          </a:p>
          <a:p>
            <a:pPr algn="ctr"/>
            <a:r>
              <a:rPr lang="es-CO" sz="1200" dirty="0">
                <a:latin typeface="Arial" panose="020B0604020202020204" pitchFamily="34" charset="0"/>
                <a:ea typeface="Verdana" panose="020B0604030504040204" pitchFamily="34" charset="0"/>
                <a:cs typeface="Arial" panose="020B0604020202020204" pitchFamily="34" charset="0"/>
              </a:rPr>
              <a:t>Notificaciones</a:t>
            </a:r>
          </a:p>
          <a:p>
            <a:pPr algn="ctr"/>
            <a:r>
              <a:rPr lang="es-CO" sz="1200" dirty="0">
                <a:latin typeface="Arial" panose="020B0604020202020204" pitchFamily="34" charset="0"/>
                <a:ea typeface="Verdana" panose="020B0604030504040204" pitchFamily="34" charset="0"/>
                <a:cs typeface="Arial" panose="020B0604020202020204" pitchFamily="34" charset="0"/>
              </a:rPr>
              <a:t>Promedio Diario por Citador  </a:t>
            </a:r>
          </a:p>
          <a:p>
            <a:pPr algn="ctr"/>
            <a:r>
              <a:rPr lang="es-CO" sz="1200" dirty="0">
                <a:latin typeface="Arial" panose="020B0604020202020204" pitchFamily="34" charset="0"/>
                <a:ea typeface="Verdana" panose="020B0604030504040204" pitchFamily="34" charset="0"/>
                <a:cs typeface="Arial" panose="020B0604020202020204" pitchFamily="34" charset="0"/>
              </a:rPr>
              <a:t>30</a:t>
            </a:r>
          </a:p>
        </p:txBody>
      </p:sp>
      <p:sp>
        <p:nvSpPr>
          <p:cNvPr id="26" name="CuadroTexto 25">
            <a:extLst>
              <a:ext uri="{FF2B5EF4-FFF2-40B4-BE49-F238E27FC236}">
                <a16:creationId xmlns:a16="http://schemas.microsoft.com/office/drawing/2014/main" id="{64E67DCA-BC5D-49D2-88DE-6D91F875C6D8}"/>
              </a:ext>
            </a:extLst>
          </p:cNvPr>
          <p:cNvSpPr txBox="1"/>
          <p:nvPr/>
        </p:nvSpPr>
        <p:spPr>
          <a:xfrm>
            <a:off x="9674877" y="4455536"/>
            <a:ext cx="1762878" cy="1200329"/>
          </a:xfrm>
          <a:prstGeom prst="rect">
            <a:avLst/>
          </a:prstGeom>
          <a:solidFill>
            <a:schemeClr val="accent6">
              <a:lumMod val="60000"/>
              <a:lumOff val="40000"/>
            </a:schemeClr>
          </a:solidFill>
        </p:spPr>
        <p:txBody>
          <a:bodyPr wrap="square" rtlCol="0">
            <a:spAutoFit/>
          </a:bodyPr>
          <a:lstStyle/>
          <a:p>
            <a:pPr algn="ctr"/>
            <a:r>
              <a:rPr lang="es-CO" sz="1200" b="1" dirty="0">
                <a:latin typeface="Arial" panose="020B0604020202020204" pitchFamily="34" charset="0"/>
                <a:ea typeface="Verdana" panose="020B0604030504040204" pitchFamily="34" charset="0"/>
                <a:cs typeface="Arial" panose="020B0604020202020204" pitchFamily="34" charset="0"/>
              </a:rPr>
              <a:t>Año 2020</a:t>
            </a:r>
          </a:p>
          <a:p>
            <a:pPr algn="ctr"/>
            <a:r>
              <a:rPr lang="es-CO" sz="1200" dirty="0">
                <a:latin typeface="Arial" panose="020B0604020202020204" pitchFamily="34" charset="0"/>
                <a:ea typeface="Verdana" panose="020B0604030504040204" pitchFamily="34" charset="0"/>
                <a:cs typeface="Arial" panose="020B0604020202020204" pitchFamily="34" charset="0"/>
              </a:rPr>
              <a:t>Total 22.717 </a:t>
            </a:r>
          </a:p>
          <a:p>
            <a:pPr algn="ctr"/>
            <a:r>
              <a:rPr lang="es-CO" sz="1200" dirty="0">
                <a:latin typeface="Arial" panose="020B0604020202020204" pitchFamily="34" charset="0"/>
                <a:ea typeface="Verdana" panose="020B0604030504040204" pitchFamily="34" charset="0"/>
                <a:cs typeface="Arial" panose="020B0604020202020204" pitchFamily="34" charset="0"/>
              </a:rPr>
              <a:t>Notificaciones Promedio Diario por Citador  </a:t>
            </a:r>
          </a:p>
          <a:p>
            <a:pPr algn="ctr"/>
            <a:r>
              <a:rPr lang="es-CO" sz="1200" dirty="0">
                <a:latin typeface="Arial" panose="020B0604020202020204" pitchFamily="34" charset="0"/>
                <a:ea typeface="Verdana" panose="020B0604030504040204" pitchFamily="34" charset="0"/>
                <a:cs typeface="Arial" panose="020B0604020202020204" pitchFamily="34" charset="0"/>
              </a:rPr>
              <a:t>47</a:t>
            </a:r>
          </a:p>
        </p:txBody>
      </p:sp>
    </p:spTree>
    <p:extLst>
      <p:ext uri="{BB962C8B-B14F-4D97-AF65-F5344CB8AC3E}">
        <p14:creationId xmlns:p14="http://schemas.microsoft.com/office/powerpoint/2010/main" val="2648911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 y="0"/>
            <a:ext cx="12191999" cy="904560"/>
          </a:xfrm>
          <a:solidFill>
            <a:schemeClr val="accent6">
              <a:lumMod val="50000"/>
            </a:schemeClr>
          </a:solidFill>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Área de Comunicaciones - Grupo </a:t>
            </a:r>
            <a:r>
              <a:rPr lang="es-CO" sz="2000" b="1" dirty="0" err="1">
                <a:solidFill>
                  <a:schemeClr val="bg1"/>
                </a:solidFill>
                <a:latin typeface="Arial" panose="020B0604020202020204" pitchFamily="34" charset="0"/>
                <a:ea typeface="Verdana" panose="020B0604030504040204" pitchFamily="34" charset="0"/>
                <a:cs typeface="Arial" panose="020B0604020202020204" pitchFamily="34" charset="0"/>
              </a:rPr>
              <a:t>Citaduría</a:t>
            </a:r>
            <a:b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Información Detallada de las Notificaciones Realizadas</a:t>
            </a:r>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7"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2"/>
            <a:ext cx="2623893" cy="848763"/>
          </a:xfrm>
          <a:prstGeom prst="rect">
            <a:avLst/>
          </a:prstGeom>
          <a:solidFill>
            <a:schemeClr val="bg2"/>
          </a:solidFill>
        </p:spPr>
      </p:pic>
      <p:graphicFrame>
        <p:nvGraphicFramePr>
          <p:cNvPr id="5" name="Tabla 4">
            <a:extLst>
              <a:ext uri="{FF2B5EF4-FFF2-40B4-BE49-F238E27FC236}">
                <a16:creationId xmlns:a16="http://schemas.microsoft.com/office/drawing/2014/main" id="{9F0F2A1B-E169-4797-964A-9001A70BF136}"/>
              </a:ext>
            </a:extLst>
          </p:cNvPr>
          <p:cNvGraphicFramePr>
            <a:graphicFrameLocks noGrp="1"/>
          </p:cNvGraphicFramePr>
          <p:nvPr>
            <p:extLst>
              <p:ext uri="{D42A27DB-BD31-4B8C-83A1-F6EECF244321}">
                <p14:modId xmlns:p14="http://schemas.microsoft.com/office/powerpoint/2010/main" val="2361868068"/>
              </p:ext>
            </p:extLst>
          </p:nvPr>
        </p:nvGraphicFramePr>
        <p:xfrm>
          <a:off x="540882" y="3261715"/>
          <a:ext cx="11110235" cy="3467616"/>
        </p:xfrm>
        <a:graphic>
          <a:graphicData uri="http://schemas.openxmlformats.org/drawingml/2006/table">
            <a:tbl>
              <a:tblPr/>
              <a:tblGrid>
                <a:gridCol w="2501443">
                  <a:extLst>
                    <a:ext uri="{9D8B030D-6E8A-4147-A177-3AD203B41FA5}">
                      <a16:colId xmlns:a16="http://schemas.microsoft.com/office/drawing/2014/main" val="86585961"/>
                    </a:ext>
                  </a:extLst>
                </a:gridCol>
                <a:gridCol w="869957">
                  <a:extLst>
                    <a:ext uri="{9D8B030D-6E8A-4147-A177-3AD203B41FA5}">
                      <a16:colId xmlns:a16="http://schemas.microsoft.com/office/drawing/2014/main" val="637800954"/>
                    </a:ext>
                  </a:extLst>
                </a:gridCol>
                <a:gridCol w="869957">
                  <a:extLst>
                    <a:ext uri="{9D8B030D-6E8A-4147-A177-3AD203B41FA5}">
                      <a16:colId xmlns:a16="http://schemas.microsoft.com/office/drawing/2014/main" val="2630356452"/>
                    </a:ext>
                  </a:extLst>
                </a:gridCol>
                <a:gridCol w="869957">
                  <a:extLst>
                    <a:ext uri="{9D8B030D-6E8A-4147-A177-3AD203B41FA5}">
                      <a16:colId xmlns:a16="http://schemas.microsoft.com/office/drawing/2014/main" val="123563785"/>
                    </a:ext>
                  </a:extLst>
                </a:gridCol>
                <a:gridCol w="869957">
                  <a:extLst>
                    <a:ext uri="{9D8B030D-6E8A-4147-A177-3AD203B41FA5}">
                      <a16:colId xmlns:a16="http://schemas.microsoft.com/office/drawing/2014/main" val="409795731"/>
                    </a:ext>
                  </a:extLst>
                </a:gridCol>
                <a:gridCol w="869957">
                  <a:extLst>
                    <a:ext uri="{9D8B030D-6E8A-4147-A177-3AD203B41FA5}">
                      <a16:colId xmlns:a16="http://schemas.microsoft.com/office/drawing/2014/main" val="3753663431"/>
                    </a:ext>
                  </a:extLst>
                </a:gridCol>
                <a:gridCol w="869957">
                  <a:extLst>
                    <a:ext uri="{9D8B030D-6E8A-4147-A177-3AD203B41FA5}">
                      <a16:colId xmlns:a16="http://schemas.microsoft.com/office/drawing/2014/main" val="1593163219"/>
                    </a:ext>
                  </a:extLst>
                </a:gridCol>
                <a:gridCol w="869957">
                  <a:extLst>
                    <a:ext uri="{9D8B030D-6E8A-4147-A177-3AD203B41FA5}">
                      <a16:colId xmlns:a16="http://schemas.microsoft.com/office/drawing/2014/main" val="2696720434"/>
                    </a:ext>
                  </a:extLst>
                </a:gridCol>
                <a:gridCol w="869957">
                  <a:extLst>
                    <a:ext uri="{9D8B030D-6E8A-4147-A177-3AD203B41FA5}">
                      <a16:colId xmlns:a16="http://schemas.microsoft.com/office/drawing/2014/main" val="870803401"/>
                    </a:ext>
                  </a:extLst>
                </a:gridCol>
                <a:gridCol w="779179">
                  <a:extLst>
                    <a:ext uri="{9D8B030D-6E8A-4147-A177-3AD203B41FA5}">
                      <a16:colId xmlns:a16="http://schemas.microsoft.com/office/drawing/2014/main" val="2625668210"/>
                    </a:ext>
                  </a:extLst>
                </a:gridCol>
                <a:gridCol w="869957">
                  <a:extLst>
                    <a:ext uri="{9D8B030D-6E8A-4147-A177-3AD203B41FA5}">
                      <a16:colId xmlns:a16="http://schemas.microsoft.com/office/drawing/2014/main" val="3813125464"/>
                    </a:ext>
                  </a:extLst>
                </a:gridCol>
              </a:tblGrid>
              <a:tr h="0">
                <a:tc>
                  <a:txBody>
                    <a:bodyPr/>
                    <a:lstStyle/>
                    <a:p>
                      <a:pPr algn="ctr" rtl="0" fontAlgn="ctr"/>
                      <a:r>
                        <a:rPr lang="es-CO" sz="1100" b="1" i="0" u="none" strike="noStrike" dirty="0">
                          <a:solidFill>
                            <a:srgbClr val="FFFFFF"/>
                          </a:solidFill>
                          <a:effectLst/>
                          <a:latin typeface="Arial" panose="020B0604020202020204" pitchFamily="34" charset="0"/>
                        </a:rPr>
                        <a:t>Citaciones y Notificaciones</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2016</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Promedio diario</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2017</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Promedio diario</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2018</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Promedio diario</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2019</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Promedio diario</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2020</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Promedio diario</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2678118981"/>
                  </a:ext>
                </a:extLst>
              </a:tr>
              <a:tr h="140491">
                <a:tc>
                  <a:txBody>
                    <a:bodyPr/>
                    <a:lstStyle/>
                    <a:p>
                      <a:pPr algn="l" rtl="0" fontAlgn="b"/>
                      <a:r>
                        <a:rPr lang="es-CO" sz="1100" b="0" i="0" u="none" strike="noStrike">
                          <a:solidFill>
                            <a:srgbClr val="000000"/>
                          </a:solidFill>
                          <a:effectLst/>
                          <a:latin typeface="Arial" panose="020B0604020202020204" pitchFamily="34" charset="0"/>
                        </a:rPr>
                        <a:t>Planillas Juzgados Conocimiento</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25580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32085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131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38906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159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46540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191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40366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165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502028"/>
                  </a:ext>
                </a:extLst>
              </a:tr>
              <a:tr h="275215">
                <a:tc>
                  <a:txBody>
                    <a:bodyPr/>
                    <a:lstStyle/>
                    <a:p>
                      <a:pPr algn="l" rtl="0" fontAlgn="b"/>
                      <a:r>
                        <a:rPr lang="es-ES" sz="1100" b="0" i="0" u="none" strike="noStrike">
                          <a:solidFill>
                            <a:srgbClr val="000000"/>
                          </a:solidFill>
                          <a:effectLst/>
                          <a:latin typeface="Arial" panose="020B0604020202020204" pitchFamily="34" charset="0"/>
                        </a:rPr>
                        <a:t>Autos y Oficios Juzgados Penales de Conocimiento</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4054</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4621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7858</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4584</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1827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158703"/>
                  </a:ext>
                </a:extLst>
              </a:tr>
              <a:tr h="140491">
                <a:tc>
                  <a:txBody>
                    <a:bodyPr/>
                    <a:lstStyle/>
                    <a:p>
                      <a:pPr algn="l" rtl="0" fontAlgn="b"/>
                      <a:r>
                        <a:rPr lang="es-CO" sz="1100" b="0" i="0" u="none" strike="noStrike">
                          <a:solidFill>
                            <a:srgbClr val="000000"/>
                          </a:solidFill>
                          <a:effectLst/>
                          <a:latin typeface="Arial" panose="020B0604020202020204" pitchFamily="34" charset="0"/>
                        </a:rPr>
                        <a:t>Citaciones Audiencias Garantìas</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6251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33802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139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7960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6130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3955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621116"/>
                  </a:ext>
                </a:extLst>
              </a:tr>
              <a:tr h="140491">
                <a:tc>
                  <a:txBody>
                    <a:bodyPr/>
                    <a:lstStyle/>
                    <a:p>
                      <a:pPr algn="l" rtl="0" fontAlgn="b"/>
                      <a:r>
                        <a:rPr lang="es-CO" sz="1100" b="0" i="0" u="none" strike="noStrike">
                          <a:solidFill>
                            <a:srgbClr val="000000"/>
                          </a:solidFill>
                          <a:effectLst/>
                          <a:latin typeface="Arial" panose="020B0604020202020204" pitchFamily="34" charset="0"/>
                        </a:rPr>
                        <a:t>Notificación Exhortos</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732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668</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528</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523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317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976973"/>
                  </a:ext>
                </a:extLst>
              </a:tr>
              <a:tr h="140491">
                <a:tc>
                  <a:txBody>
                    <a:bodyPr/>
                    <a:lstStyle/>
                    <a:p>
                      <a:pPr algn="l" rtl="0" fontAlgn="b"/>
                      <a:r>
                        <a:rPr lang="es-CO" sz="1100" b="0" i="0" u="none" strike="noStrike">
                          <a:solidFill>
                            <a:srgbClr val="000000"/>
                          </a:solidFill>
                          <a:effectLst/>
                          <a:latin typeface="Arial" panose="020B0604020202020204" pitchFamily="34" charset="0"/>
                        </a:rPr>
                        <a:t>Notificación Tutelas Personal</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21100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86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19677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81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25639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5658</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1692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440977"/>
                  </a:ext>
                </a:extLst>
              </a:tr>
              <a:tr h="140491">
                <a:tc>
                  <a:txBody>
                    <a:bodyPr/>
                    <a:lstStyle/>
                    <a:p>
                      <a:pPr algn="l" rtl="0" fontAlgn="b"/>
                      <a:r>
                        <a:rPr lang="es-CO" sz="1100" b="0" i="0" u="none" strike="noStrike">
                          <a:solidFill>
                            <a:srgbClr val="000000"/>
                          </a:solidFill>
                          <a:effectLst/>
                          <a:latin typeface="Arial" panose="020B0604020202020204" pitchFamily="34" charset="0"/>
                        </a:rPr>
                        <a:t>Notificaciones Carcel</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5144</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4567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4532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10599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880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854428"/>
                  </a:ext>
                </a:extLst>
              </a:tr>
              <a:tr h="140491">
                <a:tc>
                  <a:txBody>
                    <a:bodyPr/>
                    <a:lstStyle/>
                    <a:p>
                      <a:pPr algn="l" rtl="0" fontAlgn="b"/>
                      <a:r>
                        <a:rPr lang="es-CO" sz="1100" b="1" i="0" u="none" strike="noStrike">
                          <a:solidFill>
                            <a:srgbClr val="000000"/>
                          </a:solidFill>
                          <a:effectLst/>
                          <a:latin typeface="Arial" panose="020B0604020202020204" pitchFamily="34" charset="0"/>
                        </a:rPr>
                        <a:t>Total Notificación Personal</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62861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258</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95420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391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85423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350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74034</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303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49037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201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254870318"/>
                  </a:ext>
                </a:extLst>
              </a:tr>
              <a:tr h="140491">
                <a:tc>
                  <a:txBody>
                    <a:bodyPr/>
                    <a:lstStyle/>
                    <a:p>
                      <a:pPr algn="l" rtl="0" fontAlgn="b"/>
                      <a:r>
                        <a:rPr lang="es-CO" sz="1100" b="1" i="0" u="none" strike="noStrike">
                          <a:solidFill>
                            <a:srgbClr val="000000"/>
                          </a:solidFill>
                          <a:effectLst/>
                          <a:latin typeface="Arial" panose="020B0604020202020204" pitchFamily="34" charset="0"/>
                        </a:rPr>
                        <a:t>Variación</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s-CO" sz="1100" b="0"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s-CO" sz="1100" b="0"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52%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0"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-10%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rtl="0" fontAlgn="b"/>
                      <a:r>
                        <a:rPr lang="es-CO" sz="1100" b="1"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-13%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rtl="0" fontAlgn="b"/>
                      <a:r>
                        <a:rPr lang="es-CO" sz="1100" b="1"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-34%</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rtl="0" fontAlgn="b"/>
                      <a:r>
                        <a:rPr lang="es-CO" sz="1100" b="1"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859275062"/>
                  </a:ext>
                </a:extLst>
              </a:tr>
              <a:tr h="275215">
                <a:tc>
                  <a:txBody>
                    <a:bodyPr/>
                    <a:lstStyle/>
                    <a:p>
                      <a:pPr algn="ctr" rtl="0" fontAlgn="ctr"/>
                      <a:r>
                        <a:rPr lang="es-CO" sz="1100" b="1" i="0" u="none" strike="noStrike" dirty="0">
                          <a:solidFill>
                            <a:srgbClr val="FFFFFF"/>
                          </a:solidFill>
                          <a:effectLst/>
                          <a:latin typeface="Arial" panose="020B0604020202020204" pitchFamily="34" charset="0"/>
                        </a:rPr>
                        <a:t>Citaciones y Notificaciones</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2016</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dirty="0">
                          <a:solidFill>
                            <a:srgbClr val="FFFFFF"/>
                          </a:solidFill>
                          <a:effectLst/>
                          <a:latin typeface="Arial" panose="020B0604020202020204" pitchFamily="34" charset="0"/>
                        </a:rPr>
                        <a:t>Promedio diario</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2017</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Promedio diario</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2018</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Promedio diario</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2019</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Promedio diario</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a:solidFill>
                            <a:srgbClr val="FFFFFF"/>
                          </a:solidFill>
                          <a:effectLst/>
                          <a:latin typeface="Arial" panose="020B0604020202020204" pitchFamily="34" charset="0"/>
                        </a:rPr>
                        <a:t>2020</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rtl="0" fontAlgn="ctr"/>
                      <a:r>
                        <a:rPr lang="es-CO" sz="1100" b="1" i="0" u="none" strike="noStrike" dirty="0">
                          <a:solidFill>
                            <a:srgbClr val="FFFFFF"/>
                          </a:solidFill>
                          <a:effectLst/>
                          <a:latin typeface="Arial" panose="020B0604020202020204" pitchFamily="34" charset="0"/>
                        </a:rPr>
                        <a:t>Promedio diario</a:t>
                      </a:r>
                    </a:p>
                  </a:txBody>
                  <a:tcPr marL="7176" marR="7176" marT="71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4097139920"/>
                  </a:ext>
                </a:extLst>
              </a:tr>
              <a:tr h="275215">
                <a:tc>
                  <a:txBody>
                    <a:bodyPr/>
                    <a:lstStyle/>
                    <a:p>
                      <a:pPr algn="l" rtl="0" fontAlgn="b"/>
                      <a:r>
                        <a:rPr lang="es-CO" sz="1100" b="0" i="0" u="none" strike="noStrike">
                          <a:solidFill>
                            <a:srgbClr val="000000"/>
                          </a:solidFill>
                          <a:effectLst/>
                          <a:latin typeface="Arial" panose="020B0604020202020204" pitchFamily="34" charset="0"/>
                        </a:rPr>
                        <a:t>Notificaciones Audiencias de Garantías Via Electronica</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2815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25246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24389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102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17776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Arial" panose="020B0604020202020204" pitchFamily="34" charset="0"/>
                        </a:rPr>
                        <a:t>74</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352771"/>
                  </a:ext>
                </a:extLst>
              </a:tr>
              <a:tr h="140491">
                <a:tc>
                  <a:txBody>
                    <a:bodyPr/>
                    <a:lstStyle/>
                    <a:p>
                      <a:pPr algn="l" rtl="0" fontAlgn="b"/>
                      <a:r>
                        <a:rPr lang="es-CO" sz="1100" b="0" i="0" u="none" strike="noStrike">
                          <a:solidFill>
                            <a:srgbClr val="000000"/>
                          </a:solidFill>
                          <a:effectLst/>
                          <a:latin typeface="Arial" panose="020B0604020202020204" pitchFamily="34" charset="0"/>
                        </a:rPr>
                        <a:t>Notificación Tutelas Vìa Electronica</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8190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Arial" panose="020B0604020202020204" pitchFamily="34" charset="0"/>
                        </a:rPr>
                        <a:t>33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13748</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56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14622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60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18237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76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4941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Arial" panose="020B0604020202020204" pitchFamily="34" charset="0"/>
                        </a:rPr>
                        <a:t>21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993749"/>
                  </a:ext>
                </a:extLst>
              </a:tr>
              <a:tr h="140491">
                <a:tc>
                  <a:txBody>
                    <a:bodyPr/>
                    <a:lstStyle/>
                    <a:p>
                      <a:pPr algn="l" rtl="0" fontAlgn="b"/>
                      <a:r>
                        <a:rPr lang="es-CO" sz="1100" b="1" i="0" u="none" strike="noStrike">
                          <a:solidFill>
                            <a:srgbClr val="000000"/>
                          </a:solidFill>
                          <a:effectLst/>
                          <a:latin typeface="Arial" panose="020B0604020202020204" pitchFamily="34" charset="0"/>
                        </a:rPr>
                        <a:t>Total Notificación Electronica</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11005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45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13748</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69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39868</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0" i="0" u="none" strike="noStrike">
                          <a:solidFill>
                            <a:srgbClr val="000000"/>
                          </a:solidFill>
                          <a:effectLst/>
                          <a:latin typeface="Arial" panose="020B0604020202020204" pitchFamily="34" charset="0"/>
                        </a:rPr>
                        <a:t>109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42626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178</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22717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95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93211301"/>
                  </a:ext>
                </a:extLst>
              </a:tr>
              <a:tr h="140491">
                <a:tc>
                  <a:txBody>
                    <a:bodyPr/>
                    <a:lstStyle/>
                    <a:p>
                      <a:pPr algn="l" rtl="0" fontAlgn="b"/>
                      <a:r>
                        <a:rPr lang="es-CO" sz="1100" b="1" i="0" u="none" strike="noStrike">
                          <a:solidFill>
                            <a:srgbClr val="000000"/>
                          </a:solidFill>
                          <a:effectLst/>
                          <a:latin typeface="Arial" panose="020B0604020202020204" pitchFamily="34" charset="0"/>
                        </a:rPr>
                        <a:t>Variación</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0"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0"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25%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0"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190%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0"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0"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-47%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0"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25481745"/>
                  </a:ext>
                </a:extLst>
              </a:tr>
              <a:tr h="140491">
                <a:tc>
                  <a:txBody>
                    <a:bodyPr/>
                    <a:lstStyle/>
                    <a:p>
                      <a:pPr algn="l" fontAlgn="b"/>
                      <a:endParaRPr lang="es-CO" sz="1100" b="0" i="0" u="none" strike="noStrike">
                        <a:solidFill>
                          <a:srgbClr val="000000"/>
                        </a:solidFill>
                        <a:effectLst/>
                        <a:latin typeface="Calibri" panose="020F0502020204030204" pitchFamily="34" charset="0"/>
                      </a:endParaRPr>
                    </a:p>
                  </a:txBody>
                  <a:tcPr marL="7176" marR="7176" marT="71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7176" marR="7176" marT="71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7176" marR="7176" marT="71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7176" marR="7176" marT="71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7176" marR="7176" marT="71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7176" marR="7176" marT="71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7176" marR="7176" marT="71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7176" marR="7176" marT="71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7176" marR="7176" marT="71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7176" marR="7176" marT="71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7176" marR="7176" marT="71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705309"/>
                  </a:ext>
                </a:extLst>
              </a:tr>
              <a:tr h="140491">
                <a:tc>
                  <a:txBody>
                    <a:bodyPr/>
                    <a:lstStyle/>
                    <a:p>
                      <a:pPr algn="l" rtl="0" fontAlgn="b"/>
                      <a:r>
                        <a:rPr lang="es-CO" sz="1100" b="1" i="0" u="none" strike="noStrike">
                          <a:solidFill>
                            <a:srgbClr val="000000"/>
                          </a:solidFill>
                          <a:effectLst/>
                          <a:latin typeface="Arial" panose="020B0604020202020204" pitchFamily="34" charset="0"/>
                        </a:rPr>
                        <a:t>TOTAL NOTIFICACIONES</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73866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109168</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125291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116660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a:solidFill>
                            <a:srgbClr val="000000"/>
                          </a:solidFill>
                          <a:effectLst/>
                          <a:latin typeface="Arial" panose="020B0604020202020204" pitchFamily="34" charset="0"/>
                        </a:rPr>
                        <a:t>71754</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s-CO" sz="1100" b="1" i="0" u="none" strike="noStrike" dirty="0">
                          <a:solidFill>
                            <a:srgbClr val="000000"/>
                          </a:solidFill>
                          <a:effectLst/>
                          <a:latin typeface="Arial" panose="020B0604020202020204" pitchFamily="34" charset="0"/>
                        </a:rPr>
                        <a:t> </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307862773"/>
                  </a:ext>
                </a:extLst>
              </a:tr>
            </a:tbl>
          </a:graphicData>
        </a:graphic>
      </p:graphicFrame>
      <p:sp>
        <p:nvSpPr>
          <p:cNvPr id="3" name="CuadroTexto 2">
            <a:extLst>
              <a:ext uri="{FF2B5EF4-FFF2-40B4-BE49-F238E27FC236}">
                <a16:creationId xmlns:a16="http://schemas.microsoft.com/office/drawing/2014/main" id="{0DB3169E-E22D-45B1-A422-5B164B33BF30}"/>
              </a:ext>
            </a:extLst>
          </p:cNvPr>
          <p:cNvSpPr txBox="1"/>
          <p:nvPr/>
        </p:nvSpPr>
        <p:spPr>
          <a:xfrm>
            <a:off x="6259398" y="955040"/>
            <a:ext cx="5391719" cy="2169825"/>
          </a:xfrm>
          <a:prstGeom prst="rect">
            <a:avLst/>
          </a:prstGeom>
          <a:solidFill>
            <a:schemeClr val="accent6">
              <a:lumMod val="60000"/>
              <a:lumOff val="40000"/>
            </a:schemeClr>
          </a:solidFill>
        </p:spPr>
        <p:txBody>
          <a:bodyPr wrap="square" rtlCol="0">
            <a:spAutoFit/>
          </a:bodyPr>
          <a:lstStyle/>
          <a:p>
            <a:pPr algn="just"/>
            <a:r>
              <a:rPr lang="es-CO" sz="1500" dirty="0"/>
              <a:t>Esta labor presento un cambio radical a partir del año 2018, dado que desde el Consejo Seccional de la Judicatura de Caldas y la Coordinación del CSJPM, se establecieron acuerdos con la Dirección de Fiscalías, Dirección de Defensoría del Pueblo, Coordinación de Procuraduría y Personería Municipal, para realizar la notificación de la programación de audiencias a través del correo electrónico; Se paso de realizar el 100% de la notificación de audiencias de manera personal, a realizar el 60% de las notificaciones a través del correo electrónico</a:t>
            </a:r>
          </a:p>
        </p:txBody>
      </p:sp>
      <p:graphicFrame>
        <p:nvGraphicFramePr>
          <p:cNvPr id="10" name="Gráfico 9">
            <a:extLst>
              <a:ext uri="{FF2B5EF4-FFF2-40B4-BE49-F238E27FC236}">
                <a16:creationId xmlns:a16="http://schemas.microsoft.com/office/drawing/2014/main" id="{1A1369F4-92AD-4236-BAFC-97CA4670BC32}"/>
              </a:ext>
            </a:extLst>
          </p:cNvPr>
          <p:cNvGraphicFramePr>
            <a:graphicFrameLocks/>
          </p:cNvGraphicFramePr>
          <p:nvPr>
            <p:extLst>
              <p:ext uri="{D42A27DB-BD31-4B8C-83A1-F6EECF244321}">
                <p14:modId xmlns:p14="http://schemas.microsoft.com/office/powerpoint/2010/main" val="3863224209"/>
              </p:ext>
            </p:extLst>
          </p:nvPr>
        </p:nvGraphicFramePr>
        <p:xfrm>
          <a:off x="540882" y="955040"/>
          <a:ext cx="5555118" cy="2169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3398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 y="0"/>
            <a:ext cx="12191999" cy="904560"/>
          </a:xfrm>
          <a:solidFill>
            <a:schemeClr val="accent6">
              <a:lumMod val="50000"/>
            </a:schemeClr>
          </a:solidFill>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Área de Comunicaciones - Grupo </a:t>
            </a:r>
            <a:r>
              <a:rPr lang="es-CO" sz="2000" b="1" dirty="0" err="1">
                <a:solidFill>
                  <a:schemeClr val="bg1"/>
                </a:solidFill>
                <a:latin typeface="Arial" panose="020B0604020202020204" pitchFamily="34" charset="0"/>
                <a:ea typeface="Verdana" panose="020B0604030504040204" pitchFamily="34" charset="0"/>
                <a:cs typeface="Arial" panose="020B0604020202020204" pitchFamily="34" charset="0"/>
              </a:rPr>
              <a:t>Citaduría</a:t>
            </a:r>
            <a:b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Información Detallada de las Notificaciones Realizadas</a:t>
            </a:r>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7"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2"/>
            <a:ext cx="2623893" cy="848763"/>
          </a:xfrm>
          <a:prstGeom prst="rect">
            <a:avLst/>
          </a:prstGeom>
          <a:solidFill>
            <a:schemeClr val="bg2"/>
          </a:solidFill>
        </p:spPr>
      </p:pic>
      <p:graphicFrame>
        <p:nvGraphicFramePr>
          <p:cNvPr id="8" name="Gráfico 7">
            <a:extLst>
              <a:ext uri="{FF2B5EF4-FFF2-40B4-BE49-F238E27FC236}">
                <a16:creationId xmlns:a16="http://schemas.microsoft.com/office/drawing/2014/main" id="{2C44C6F2-8E4A-4BB2-8106-775C8DBA67E2}"/>
              </a:ext>
            </a:extLst>
          </p:cNvPr>
          <p:cNvGraphicFramePr/>
          <p:nvPr>
            <p:extLst>
              <p:ext uri="{D42A27DB-BD31-4B8C-83A1-F6EECF244321}">
                <p14:modId xmlns:p14="http://schemas.microsoft.com/office/powerpoint/2010/main" val="457312381"/>
              </p:ext>
            </p:extLst>
          </p:nvPr>
        </p:nvGraphicFramePr>
        <p:xfrm>
          <a:off x="433633" y="1081868"/>
          <a:ext cx="5469904" cy="2577964"/>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a:extLst>
              <a:ext uri="{FF2B5EF4-FFF2-40B4-BE49-F238E27FC236}">
                <a16:creationId xmlns:a16="http://schemas.microsoft.com/office/drawing/2014/main" id="{0DB3169E-E22D-45B1-A422-5B164B33BF30}"/>
              </a:ext>
            </a:extLst>
          </p:cNvPr>
          <p:cNvSpPr txBox="1"/>
          <p:nvPr/>
        </p:nvSpPr>
        <p:spPr>
          <a:xfrm>
            <a:off x="6288464" y="1081867"/>
            <a:ext cx="5469903" cy="2800767"/>
          </a:xfrm>
          <a:prstGeom prst="rect">
            <a:avLst/>
          </a:prstGeom>
          <a:solidFill>
            <a:schemeClr val="accent6">
              <a:lumMod val="60000"/>
              <a:lumOff val="40000"/>
            </a:schemeClr>
          </a:solidFill>
        </p:spPr>
        <p:txBody>
          <a:bodyPr wrap="square" rtlCol="0">
            <a:spAutoFit/>
          </a:bodyPr>
          <a:lstStyle/>
          <a:p>
            <a:pPr algn="just"/>
            <a:r>
              <a:rPr lang="es-CO" sz="1600" dirty="0">
                <a:latin typeface="Arial" panose="020B0604020202020204" pitchFamily="34" charset="0"/>
                <a:cs typeface="Arial" panose="020B0604020202020204" pitchFamily="34" charset="0"/>
              </a:rPr>
              <a:t>Esta labor presento un cambio radical a partir del año 2018, dado que desde el Consejo Seccional de la Judicatura de Caldas y la Coordinación del CSJPM, se establecieron acuerdos con la Dirección de Fiscalías, Dirección de Defensoría del Pueblo, Coordinación de Procuraduría y Personería Municipal, para realizar la notificación de la programación de audiencias a través del correo electrónico; Se paso de realizar el 100% de la notificación de audiencias de manera personal, a realizar el 60% de las notificaciones a través del correo electrónico.</a:t>
            </a:r>
          </a:p>
        </p:txBody>
      </p:sp>
      <p:graphicFrame>
        <p:nvGraphicFramePr>
          <p:cNvPr id="9" name="Gráfico 8">
            <a:extLst>
              <a:ext uri="{FF2B5EF4-FFF2-40B4-BE49-F238E27FC236}">
                <a16:creationId xmlns:a16="http://schemas.microsoft.com/office/drawing/2014/main" id="{E79863A5-E3EF-4F76-B752-8FE20BE820AC}"/>
              </a:ext>
            </a:extLst>
          </p:cNvPr>
          <p:cNvGraphicFramePr/>
          <p:nvPr>
            <p:extLst>
              <p:ext uri="{D42A27DB-BD31-4B8C-83A1-F6EECF244321}">
                <p14:modId xmlns:p14="http://schemas.microsoft.com/office/powerpoint/2010/main" val="705113660"/>
              </p:ext>
            </p:extLst>
          </p:nvPr>
        </p:nvGraphicFramePr>
        <p:xfrm>
          <a:off x="433633" y="3782505"/>
          <a:ext cx="5469903" cy="2923095"/>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a:extLst>
              <a:ext uri="{FF2B5EF4-FFF2-40B4-BE49-F238E27FC236}">
                <a16:creationId xmlns:a16="http://schemas.microsoft.com/office/drawing/2014/main" id="{73A39291-0514-4511-A0A8-116E71A3F9AC}"/>
              </a:ext>
            </a:extLst>
          </p:cNvPr>
          <p:cNvSpPr txBox="1"/>
          <p:nvPr/>
        </p:nvSpPr>
        <p:spPr>
          <a:xfrm>
            <a:off x="6288463" y="4059941"/>
            <a:ext cx="5469903" cy="1569660"/>
          </a:xfrm>
          <a:prstGeom prst="rect">
            <a:avLst/>
          </a:prstGeom>
          <a:solidFill>
            <a:schemeClr val="accent6">
              <a:lumMod val="60000"/>
              <a:lumOff val="40000"/>
            </a:schemeClr>
          </a:solidFill>
        </p:spPr>
        <p:txBody>
          <a:bodyPr wrap="square" rtlCol="0">
            <a:spAutoFit/>
          </a:bodyPr>
          <a:lstStyle/>
          <a:p>
            <a:pPr algn="just"/>
            <a:r>
              <a:rPr lang="es-CO" sz="1600" dirty="0">
                <a:latin typeface="Arial" panose="020B0604020202020204" pitchFamily="34" charset="0"/>
                <a:cs typeface="Arial" panose="020B0604020202020204" pitchFamily="34" charset="0"/>
              </a:rPr>
              <a:t>Con este cambio se mejoró en la oportunidad del tiempo de notificación de partes e intervinientes, se optimizo el personal necesario para realizar las notificaciones logrando dedicarlas a otras funciones y se disminuyo el consumo de papelería e insumos de impresora.</a:t>
            </a:r>
          </a:p>
          <a:p>
            <a:pPr algn="just"/>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85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68367" cy="799388"/>
          </a:xfrm>
          <a:prstGeom prst="rect">
            <a:avLst/>
          </a:prstGeom>
        </p:spPr>
      </p:pic>
      <p:sp>
        <p:nvSpPr>
          <p:cNvPr id="3" name="Rectángulo 2"/>
          <p:cNvSpPr/>
          <p:nvPr/>
        </p:nvSpPr>
        <p:spPr>
          <a:xfrm>
            <a:off x="1353145" y="825419"/>
            <a:ext cx="9485709" cy="954107"/>
          </a:xfrm>
          <a:prstGeom prst="rect">
            <a:avLst/>
          </a:prstGeom>
          <a:solidFill>
            <a:schemeClr val="accent6">
              <a:lumMod val="50000"/>
            </a:schemeClr>
          </a:solidFill>
        </p:spPr>
        <p:txBody>
          <a:bodyPr wrap="square" lIns="91440" tIns="45720" rIns="91440" bIns="45720">
            <a:spAutoFit/>
          </a:bodyPr>
          <a:lstStyle/>
          <a:p>
            <a:pPr algn="ctr"/>
            <a:r>
              <a:rPr lang="es-ES" sz="280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Coordinación y Direccionamiento </a:t>
            </a:r>
          </a:p>
          <a:p>
            <a:pPr algn="ctr"/>
            <a:r>
              <a:rPr lang="es-ES" sz="280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Estratégico del CSJPM</a:t>
            </a:r>
          </a:p>
        </p:txBody>
      </p:sp>
      <p:pic>
        <p:nvPicPr>
          <p:cNvPr id="8" name="Imagen 7"/>
          <p:cNvPicPr>
            <a:picLocks noChangeAspect="1"/>
          </p:cNvPicPr>
          <p:nvPr/>
        </p:nvPicPr>
        <p:blipFill>
          <a:blip r:embed="rId3"/>
          <a:stretch>
            <a:fillRect/>
          </a:stretch>
        </p:blipFill>
        <p:spPr>
          <a:xfrm>
            <a:off x="9269835" y="0"/>
            <a:ext cx="2922165" cy="738231"/>
          </a:xfrm>
          <a:prstGeom prst="rect">
            <a:avLst/>
          </a:prstGeom>
        </p:spPr>
      </p:pic>
      <p:pic>
        <p:nvPicPr>
          <p:cNvPr id="2" name="Imagen 1">
            <a:extLst>
              <a:ext uri="{FF2B5EF4-FFF2-40B4-BE49-F238E27FC236}">
                <a16:creationId xmlns:a16="http://schemas.microsoft.com/office/drawing/2014/main" id="{4883FAAA-6B45-4F5F-884A-F58B7D83D07F}"/>
              </a:ext>
            </a:extLst>
          </p:cNvPr>
          <p:cNvPicPr>
            <a:picLocks noChangeAspect="1"/>
          </p:cNvPicPr>
          <p:nvPr/>
        </p:nvPicPr>
        <p:blipFill>
          <a:blip r:embed="rId4"/>
          <a:stretch>
            <a:fillRect/>
          </a:stretch>
        </p:blipFill>
        <p:spPr>
          <a:xfrm>
            <a:off x="3377966" y="2035581"/>
            <a:ext cx="5436066" cy="3626547"/>
          </a:xfrm>
          <a:prstGeom prst="rect">
            <a:avLst/>
          </a:prstGeom>
        </p:spPr>
      </p:pic>
    </p:spTree>
    <p:extLst>
      <p:ext uri="{BB962C8B-B14F-4D97-AF65-F5344CB8AC3E}">
        <p14:creationId xmlns:p14="http://schemas.microsoft.com/office/powerpoint/2010/main" val="315256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1"/>
            <a:ext cx="12191999" cy="836741"/>
          </a:xfrm>
          <a:solidFill>
            <a:schemeClr val="accent6">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ES" sz="2200" b="1" dirty="0">
                <a:solidFill>
                  <a:schemeClr val="bg1"/>
                </a:solidFill>
                <a:latin typeface="Arial" panose="020B0604020202020204" pitchFamily="34" charset="0"/>
                <a:cs typeface="Arial" panose="020B0604020202020204" pitchFamily="34" charset="0"/>
              </a:rPr>
              <a:t>Administración de Talento Humano</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87"/>
            <a:ext cx="2138290" cy="843729"/>
          </a:xfrm>
          <a:prstGeom prst="rect">
            <a:avLst/>
          </a:prstGeom>
          <a:solidFill>
            <a:schemeClr val="bg2"/>
          </a:solidFill>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077" y="-1"/>
            <a:ext cx="1992921" cy="836741"/>
          </a:xfrm>
          <a:prstGeom prst="rect">
            <a:avLst/>
          </a:prstGeom>
          <a:solidFill>
            <a:schemeClr val="bg2"/>
          </a:solidFill>
        </p:spPr>
      </p:pic>
      <p:graphicFrame>
        <p:nvGraphicFramePr>
          <p:cNvPr id="2" name="Diagrama 1">
            <a:extLst>
              <a:ext uri="{FF2B5EF4-FFF2-40B4-BE49-F238E27FC236}">
                <a16:creationId xmlns:a16="http://schemas.microsoft.com/office/drawing/2014/main" id="{48406B02-51BD-4C9D-AED4-EF14514CD286}"/>
              </a:ext>
            </a:extLst>
          </p:cNvPr>
          <p:cNvGraphicFramePr/>
          <p:nvPr>
            <p:extLst>
              <p:ext uri="{D42A27DB-BD31-4B8C-83A1-F6EECF244321}">
                <p14:modId xmlns:p14="http://schemas.microsoft.com/office/powerpoint/2010/main" val="2949287058"/>
              </p:ext>
            </p:extLst>
          </p:nvPr>
        </p:nvGraphicFramePr>
        <p:xfrm>
          <a:off x="759654" y="659388"/>
          <a:ext cx="10972800"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972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1"/>
            <a:ext cx="12191999" cy="836741"/>
          </a:xfrm>
          <a:solidFill>
            <a:schemeClr val="accent6">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200" b="1" dirty="0">
                <a:solidFill>
                  <a:schemeClr val="bg1"/>
                </a:solidFill>
                <a:latin typeface="Arial" panose="020B0604020202020204" pitchFamily="34" charset="0"/>
                <a:cs typeface="Arial" panose="020B0604020202020204" pitchFamily="34" charset="0"/>
              </a:rPr>
              <a:t>Administración de Talento Humano</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87"/>
            <a:ext cx="2138290" cy="843729"/>
          </a:xfrm>
          <a:prstGeom prst="rect">
            <a:avLst/>
          </a:prstGeom>
          <a:solidFill>
            <a:schemeClr val="bg2"/>
          </a:solidFill>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077" y="-1"/>
            <a:ext cx="1992921" cy="836741"/>
          </a:xfrm>
          <a:prstGeom prst="rect">
            <a:avLst/>
          </a:prstGeom>
          <a:solidFill>
            <a:schemeClr val="bg2"/>
          </a:solidFill>
        </p:spPr>
      </p:pic>
      <p:graphicFrame>
        <p:nvGraphicFramePr>
          <p:cNvPr id="4" name="Tabla 3">
            <a:extLst>
              <a:ext uri="{FF2B5EF4-FFF2-40B4-BE49-F238E27FC236}">
                <a16:creationId xmlns:a16="http://schemas.microsoft.com/office/drawing/2014/main" id="{C2D46CFC-0718-494D-94B3-6B4CB4AAC5E1}"/>
              </a:ext>
            </a:extLst>
          </p:cNvPr>
          <p:cNvGraphicFramePr>
            <a:graphicFrameLocks noGrp="1"/>
          </p:cNvGraphicFramePr>
          <p:nvPr>
            <p:extLst>
              <p:ext uri="{D42A27DB-BD31-4B8C-83A1-F6EECF244321}">
                <p14:modId xmlns:p14="http://schemas.microsoft.com/office/powerpoint/2010/main" val="4025610728"/>
              </p:ext>
            </p:extLst>
          </p:nvPr>
        </p:nvGraphicFramePr>
        <p:xfrm>
          <a:off x="609599" y="3985986"/>
          <a:ext cx="10972800" cy="2672334"/>
        </p:xfrm>
        <a:graphic>
          <a:graphicData uri="http://schemas.openxmlformats.org/drawingml/2006/table">
            <a:tbl>
              <a:tblPr firstRow="1" firstCol="1" bandRow="1"/>
              <a:tblGrid>
                <a:gridCol w="2904297">
                  <a:extLst>
                    <a:ext uri="{9D8B030D-6E8A-4147-A177-3AD203B41FA5}">
                      <a16:colId xmlns:a16="http://schemas.microsoft.com/office/drawing/2014/main" val="1290247405"/>
                    </a:ext>
                  </a:extLst>
                </a:gridCol>
                <a:gridCol w="1598876">
                  <a:extLst>
                    <a:ext uri="{9D8B030D-6E8A-4147-A177-3AD203B41FA5}">
                      <a16:colId xmlns:a16="http://schemas.microsoft.com/office/drawing/2014/main" val="2715642846"/>
                    </a:ext>
                  </a:extLst>
                </a:gridCol>
                <a:gridCol w="1500552">
                  <a:extLst>
                    <a:ext uri="{9D8B030D-6E8A-4147-A177-3AD203B41FA5}">
                      <a16:colId xmlns:a16="http://schemas.microsoft.com/office/drawing/2014/main" val="4061403075"/>
                    </a:ext>
                  </a:extLst>
                </a:gridCol>
                <a:gridCol w="1724428">
                  <a:extLst>
                    <a:ext uri="{9D8B030D-6E8A-4147-A177-3AD203B41FA5}">
                      <a16:colId xmlns:a16="http://schemas.microsoft.com/office/drawing/2014/main" val="2932118922"/>
                    </a:ext>
                  </a:extLst>
                </a:gridCol>
                <a:gridCol w="1724428">
                  <a:extLst>
                    <a:ext uri="{9D8B030D-6E8A-4147-A177-3AD203B41FA5}">
                      <a16:colId xmlns:a16="http://schemas.microsoft.com/office/drawing/2014/main" val="1655372404"/>
                    </a:ext>
                  </a:extLst>
                </a:gridCol>
                <a:gridCol w="1520219">
                  <a:extLst>
                    <a:ext uri="{9D8B030D-6E8A-4147-A177-3AD203B41FA5}">
                      <a16:colId xmlns:a16="http://schemas.microsoft.com/office/drawing/2014/main" val="3086420527"/>
                    </a:ext>
                  </a:extLst>
                </a:gridCol>
              </a:tblGrid>
              <a:tr h="190500">
                <a:tc gridSpan="6">
                  <a:txBody>
                    <a:bodyPr/>
                    <a:lstStyle/>
                    <a:p>
                      <a:pPr algn="l">
                        <a:lnSpc>
                          <a:spcPct val="115000"/>
                        </a:lnSpc>
                        <a:spcAft>
                          <a:spcPts val="0"/>
                        </a:spcAft>
                      </a:pPr>
                      <a:r>
                        <a:rPr lang="es-CO"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Actos administrativos y circulares</a:t>
                      </a:r>
                      <a:endParaRPr lang="es-CO" sz="18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endParaRPr lang="es-CO"/>
                    </a:p>
                  </a:txBody>
                  <a:tcPr/>
                </a:tc>
                <a:tc hMerge="1">
                  <a:txBody>
                    <a:bodyPr/>
                    <a:lstStyle/>
                    <a:p>
                      <a:endParaRPr lang="es-CO"/>
                    </a:p>
                  </a:txBody>
                  <a:tcPr/>
                </a:tc>
                <a:tc hMerge="1">
                  <a:txBody>
                    <a:bodyPr/>
                    <a:lstStyle/>
                    <a:p>
                      <a:pPr>
                        <a:lnSpc>
                          <a:spcPct val="115000"/>
                        </a:lnSpc>
                      </a:pPr>
                      <a:endParaRPr lang="es-CO" sz="1800" dirty="0">
                        <a:solidFill>
                          <a:schemeClr val="bg1"/>
                        </a:solidFill>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6">
                        <a:lumMod val="50000"/>
                      </a:schemeClr>
                    </a:solidFill>
                  </a:tcPr>
                </a:tc>
                <a:tc hMerge="1">
                  <a:txBody>
                    <a:bodyPr/>
                    <a:lstStyle/>
                    <a:p>
                      <a:pPr>
                        <a:lnSpc>
                          <a:spcPct val="115000"/>
                        </a:lnSpc>
                      </a:pPr>
                      <a:endParaRPr lang="es-CO" sz="1800" dirty="0">
                        <a:solidFill>
                          <a:schemeClr val="bg1"/>
                        </a:solidFill>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6">
                        <a:lumMod val="50000"/>
                      </a:schemeClr>
                    </a:solidFill>
                  </a:tcPr>
                </a:tc>
                <a:tc hMerge="1">
                  <a:txBody>
                    <a:bodyPr/>
                    <a:lstStyle/>
                    <a:p>
                      <a:pPr>
                        <a:lnSpc>
                          <a:spcPct val="115000"/>
                        </a:lnSpc>
                      </a:pPr>
                      <a:endParaRPr lang="es-CO" sz="1800" dirty="0">
                        <a:solidFill>
                          <a:schemeClr val="bg1"/>
                        </a:solidFill>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341928323"/>
                  </a:ext>
                </a:extLst>
              </a:tr>
              <a:tr h="213282">
                <a:tc>
                  <a:txBody>
                    <a:bodyPr/>
                    <a:lstStyle/>
                    <a:p>
                      <a:pPr>
                        <a:lnSpc>
                          <a:spcPct val="115000"/>
                        </a:lnSpc>
                        <a:spcAft>
                          <a:spcPts val="0"/>
                        </a:spcAft>
                      </a:pPr>
                      <a: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Año</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6010436"/>
                  </a:ext>
                </a:extLst>
              </a:tr>
              <a:tr h="190500">
                <a:tc>
                  <a:txBody>
                    <a:bodyPr/>
                    <a:lstStyle/>
                    <a:p>
                      <a:pPr>
                        <a:lnSpc>
                          <a:spcPct val="115000"/>
                        </a:lnSpc>
                        <a:spcAft>
                          <a:spcPts val="0"/>
                        </a:spcAft>
                      </a:pPr>
                      <a:r>
                        <a:rPr lang="es-CO"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Resoluciones</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298</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278</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169</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1188</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419181"/>
                  </a:ext>
                </a:extLst>
              </a:tr>
              <a:tr h="190500">
                <a:tc>
                  <a:txBody>
                    <a:bodyPr/>
                    <a:lstStyle/>
                    <a:p>
                      <a:pPr>
                        <a:lnSpc>
                          <a:spcPct val="115000"/>
                        </a:lnSpc>
                        <a:spcAft>
                          <a:spcPts val="0"/>
                        </a:spcAft>
                      </a:pPr>
                      <a:r>
                        <a:rPr lang="es-CO"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Circulares</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266</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127202"/>
                  </a:ext>
                </a:extLst>
              </a:tr>
              <a:tr h="190500">
                <a:tc>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8989067"/>
                  </a:ext>
                </a:extLst>
              </a:tr>
              <a:tr h="190500">
                <a:tc gridSpan="6">
                  <a:txBody>
                    <a:bodyPr/>
                    <a:lstStyle/>
                    <a:p>
                      <a:pPr>
                        <a:lnSpc>
                          <a:spcPct val="115000"/>
                        </a:lnSpc>
                        <a:spcAft>
                          <a:spcPts val="0"/>
                        </a:spcAft>
                      </a:pPr>
                      <a:r>
                        <a:rPr lang="es-CO"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Calificación de Empleados en Carrera</a:t>
                      </a:r>
                      <a:endParaRPr lang="es-CO" sz="18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endParaRPr lang="es-CO"/>
                    </a:p>
                  </a:txBody>
                  <a:tcPr/>
                </a:tc>
                <a:tc hMerge="1">
                  <a:txBody>
                    <a:bodyPr/>
                    <a:lstStyle/>
                    <a:p>
                      <a:endParaRPr lang="es-CO"/>
                    </a:p>
                  </a:txBody>
                  <a:tcPr/>
                </a:tc>
                <a:tc hMerge="1">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es-CO" sz="1800" dirty="0">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73272"/>
                  </a:ext>
                </a:extLst>
              </a:tr>
              <a:tr h="190500">
                <a:tc>
                  <a:txBody>
                    <a:bodyPr/>
                    <a:lstStyle/>
                    <a:p>
                      <a:pPr>
                        <a:lnSpc>
                          <a:spcPct val="115000"/>
                        </a:lnSpc>
                        <a:spcAft>
                          <a:spcPts val="0"/>
                        </a:spcAft>
                      </a:pPr>
                      <a:r>
                        <a:rPr lang="es-CO"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Año</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947853"/>
                  </a:ext>
                </a:extLst>
              </a:tr>
              <a:tr h="190500">
                <a:tc>
                  <a:txBody>
                    <a:bodyPr/>
                    <a:lstStyle/>
                    <a:p>
                      <a:pPr>
                        <a:lnSpc>
                          <a:spcPct val="115000"/>
                        </a:lnSpc>
                        <a:spcAft>
                          <a:spcPts val="0"/>
                        </a:spcAft>
                      </a:pPr>
                      <a:r>
                        <a:rPr lang="es-CO"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Calificaciones</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430851"/>
                  </a:ext>
                </a:extLst>
              </a:tr>
              <a:tr h="190500">
                <a:tc>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15000"/>
                        </a:lnSpc>
                      </a:pPr>
                      <a:endParaRPr lang="es-CO" sz="180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15000"/>
                        </a:lnSpc>
                      </a:pPr>
                      <a:endParaRPr lang="es-CO" sz="1800" dirty="0">
                        <a:effectLst/>
                        <a:latin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981538768"/>
                  </a:ext>
                </a:extLst>
              </a:tr>
            </a:tbl>
          </a:graphicData>
        </a:graphic>
      </p:graphicFrame>
      <p:sp>
        <p:nvSpPr>
          <p:cNvPr id="5" name="CuadroTexto 4">
            <a:extLst>
              <a:ext uri="{FF2B5EF4-FFF2-40B4-BE49-F238E27FC236}">
                <a16:creationId xmlns:a16="http://schemas.microsoft.com/office/drawing/2014/main" id="{26F6AD7D-582F-40DC-92DA-0F66047E174A}"/>
              </a:ext>
            </a:extLst>
          </p:cNvPr>
          <p:cNvSpPr txBox="1"/>
          <p:nvPr/>
        </p:nvSpPr>
        <p:spPr>
          <a:xfrm>
            <a:off x="609599" y="948265"/>
            <a:ext cx="10972800" cy="2862322"/>
          </a:xfrm>
          <a:prstGeom prst="rect">
            <a:avLst/>
          </a:prstGeom>
          <a:solidFill>
            <a:schemeClr val="accent6">
              <a:lumMod val="60000"/>
              <a:lumOff val="40000"/>
            </a:schemeClr>
          </a:solidFill>
        </p:spPr>
        <p:txBody>
          <a:bodyPr wrap="square" rtlCol="0">
            <a:spAutoFit/>
          </a:bodyPr>
          <a:lstStyle/>
          <a:p>
            <a:pPr algn="just"/>
            <a:r>
              <a:rPr lang="es-CO" dirty="0">
                <a:latin typeface="Arial" panose="020B0604020202020204" pitchFamily="34" charset="0"/>
                <a:cs typeface="Arial" panose="020B0604020202020204" pitchFamily="34" charset="0"/>
              </a:rPr>
              <a:t>La administración de talento humano del Centro  de Servicios demanda buena parte de la atención del Coordinador, en su condición de superior funcional del mismo, debido a que es su responsabilidad la administración de las hojas de vida de los empleados, realizar los distintos actos administrativos de novedades de personal y calificación de servicios, inducción y capacitación con ocasión de rotación de personal entre las distintas áreas funcionales y atención de medidas de salud ocupacional acorde a los directrices del COPAST y de la ARL, etc.</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Durante el periodo comprendido entre el 01 de enero de 2016 hasta el 30 de junio de 2021, el Coordinador, con el soporte jurídico del oficial mayor ha expedido lo siguiente cantidad de actos administrativos relacionadas con novedades del personal a cargo:</a:t>
            </a:r>
          </a:p>
        </p:txBody>
      </p:sp>
    </p:spTree>
    <p:extLst>
      <p:ext uri="{BB962C8B-B14F-4D97-AF65-F5344CB8AC3E}">
        <p14:creationId xmlns:p14="http://schemas.microsoft.com/office/powerpoint/2010/main" val="90915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BD8E8044-AB67-46CC-996D-1C61057205BA}"/>
              </a:ext>
            </a:extLst>
          </p:cNvPr>
          <p:cNvGraphicFramePr/>
          <p:nvPr>
            <p:extLst>
              <p:ext uri="{D42A27DB-BD31-4B8C-83A1-F6EECF244321}">
                <p14:modId xmlns:p14="http://schemas.microsoft.com/office/powerpoint/2010/main" val="975541415"/>
              </p:ext>
            </p:extLst>
          </p:nvPr>
        </p:nvGraphicFramePr>
        <p:xfrm>
          <a:off x="0" y="-8585"/>
          <a:ext cx="12192000" cy="86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3245" y="-11289"/>
            <a:ext cx="2178756" cy="800219"/>
          </a:xfrm>
          <a:prstGeom prst="rect">
            <a:avLst/>
          </a:prstGeom>
          <a:solidFill>
            <a:schemeClr val="bg2"/>
          </a:solidFill>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1289"/>
            <a:ext cx="2269067" cy="800219"/>
          </a:xfrm>
          <a:prstGeom prst="rect">
            <a:avLst/>
          </a:prstGeom>
          <a:solidFill>
            <a:schemeClr val="bg2"/>
          </a:solidFill>
        </p:spPr>
      </p:pic>
      <p:sp>
        <p:nvSpPr>
          <p:cNvPr id="2" name="AutoShape 2" descr="Resultado de imagen para resm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Rectángulo 5">
            <a:extLst>
              <a:ext uri="{FF2B5EF4-FFF2-40B4-BE49-F238E27FC236}">
                <a16:creationId xmlns:a16="http://schemas.microsoft.com/office/drawing/2014/main" id="{0C6043DE-EDCF-42B1-BF8F-571C4F756266}"/>
              </a:ext>
            </a:extLst>
          </p:cNvPr>
          <p:cNvSpPr/>
          <p:nvPr/>
        </p:nvSpPr>
        <p:spPr>
          <a:xfrm>
            <a:off x="300743" y="1166842"/>
            <a:ext cx="11590514" cy="4247317"/>
          </a:xfrm>
          <a:prstGeom prst="rect">
            <a:avLst/>
          </a:prstGeom>
          <a:solidFill>
            <a:schemeClr val="accent6">
              <a:lumMod val="60000"/>
              <a:lumOff val="40000"/>
            </a:schemeClr>
          </a:solidFill>
        </p:spPr>
        <p:txBody>
          <a:bodyPr wrap="square">
            <a:spAutoFit/>
          </a:bodyPr>
          <a:lstStyle/>
          <a:p>
            <a:pPr algn="just"/>
            <a:r>
              <a:rPr lang="es-CO" dirty="0">
                <a:latin typeface="Arial" panose="020B0604020202020204" pitchFamily="34" charset="0"/>
                <a:cs typeface="Arial" panose="020B0604020202020204" pitchFamily="34" charset="0"/>
              </a:rPr>
              <a:t>El Centro de Servicios Judiciales para los Juzgados penales de Manizales, inicio el proceso de documentación e implementación de un sistema de gestión de la calidad con base en las normas ISO NTC9001-2015, NTC 6256-2018, apuntándole a una futura certificación, para lo cual el coordinador viene adelantando las acciones que le permitan implementar dicho sistema acorde a los  pilares y principios impuestos por el Concejo Superior de la Judicatura y la alta dirección del Concejo Seccional de la Judicatura de Caldas, a partir del PLAN SECTORIAL DE DESARROLLO RAMA JUDICIAL 2019 - 2022 "JUSTICIA MODERNA CON TRANSPARENCIA Y EQUIDAD".</a:t>
            </a:r>
          </a:p>
          <a:p>
            <a:pPr algn="just"/>
            <a:r>
              <a:rPr lang="es-CO" dirty="0">
                <a:latin typeface="Arial" panose="020B0604020202020204" pitchFamily="34" charset="0"/>
                <a:cs typeface="Arial" panose="020B0604020202020204" pitchFamily="34" charset="0"/>
              </a:rPr>
              <a:t> </a:t>
            </a:r>
          </a:p>
          <a:p>
            <a:pPr algn="just"/>
            <a:r>
              <a:rPr lang="es-CO" dirty="0">
                <a:latin typeface="Arial" panose="020B0604020202020204" pitchFamily="34" charset="0"/>
                <a:cs typeface="Arial" panose="020B0604020202020204" pitchFamily="34" charset="0"/>
              </a:rPr>
              <a:t>Este es el trabajo que se ha adelantado hasta la fecha y que se encuentra en etapa de aprobación:</a:t>
            </a:r>
          </a:p>
          <a:p>
            <a:pPr algn="just"/>
            <a:r>
              <a:rPr lang="es-CO" dirty="0">
                <a:latin typeface="Arial" panose="020B0604020202020204" pitchFamily="34" charset="0"/>
                <a:cs typeface="Arial" panose="020B0604020202020204" pitchFamily="34" charset="0"/>
              </a:rPr>
              <a:t> </a:t>
            </a:r>
          </a:p>
          <a:p>
            <a:pPr marL="342900" lvl="0" indent="-342900" algn="just">
              <a:buFont typeface="+mj-lt"/>
              <a:buAutoNum type="arabicPeriod"/>
            </a:pPr>
            <a:r>
              <a:rPr lang="es-CO" dirty="0">
                <a:latin typeface="Arial" panose="020B0604020202020204" pitchFamily="34" charset="0"/>
                <a:cs typeface="Arial" panose="020B0604020202020204" pitchFamily="34" charset="0"/>
              </a:rPr>
              <a:t>Mapa de Procesos.</a:t>
            </a:r>
          </a:p>
          <a:p>
            <a:pPr marL="342900" lvl="0" indent="-342900" algn="just">
              <a:buFont typeface="+mj-lt"/>
              <a:buAutoNum type="arabicPeriod"/>
            </a:pPr>
            <a:r>
              <a:rPr lang="es-CO" dirty="0">
                <a:latin typeface="Arial" panose="020B0604020202020204" pitchFamily="34" charset="0"/>
                <a:cs typeface="Arial" panose="020B0604020202020204" pitchFamily="34" charset="0"/>
              </a:rPr>
              <a:t>Redefinición de Misión y Visión del Centro de Servicios Judiciales.</a:t>
            </a:r>
          </a:p>
          <a:p>
            <a:pPr marL="342900" lvl="0" indent="-342900" algn="just">
              <a:buFont typeface="+mj-lt"/>
              <a:buAutoNum type="arabicPeriod"/>
            </a:pPr>
            <a:r>
              <a:rPr lang="es-CO" dirty="0">
                <a:latin typeface="Arial" panose="020B0604020202020204" pitchFamily="34" charset="0"/>
                <a:cs typeface="Arial" panose="020B0604020202020204" pitchFamily="34" charset="0"/>
              </a:rPr>
              <a:t>Establecimiento de Política y Objetivos de Calidad.</a:t>
            </a:r>
          </a:p>
          <a:p>
            <a:pPr marL="342900" lvl="0" indent="-342900" algn="just">
              <a:buFont typeface="+mj-lt"/>
              <a:buAutoNum type="arabicPeriod"/>
            </a:pPr>
            <a:r>
              <a:rPr lang="es-CO" dirty="0">
                <a:latin typeface="Arial" panose="020B0604020202020204" pitchFamily="34" charset="0"/>
                <a:cs typeface="Arial" panose="020B0604020202020204" pitchFamily="34" charset="0"/>
              </a:rPr>
              <a:t>Análisis del Contexto.</a:t>
            </a:r>
          </a:p>
          <a:p>
            <a:pPr marL="342900" lvl="0" indent="-342900" algn="just">
              <a:buFont typeface="+mj-lt"/>
              <a:buAutoNum type="arabicPeriod"/>
            </a:pPr>
            <a:r>
              <a:rPr lang="es-CO" dirty="0">
                <a:latin typeface="Arial" panose="020B0604020202020204" pitchFamily="34" charset="0"/>
                <a:cs typeface="Arial" panose="020B0604020202020204" pitchFamily="34" charset="0"/>
              </a:rPr>
              <a:t>Identificación de los riesgos.</a:t>
            </a:r>
          </a:p>
          <a:p>
            <a:pPr marL="342900" lvl="0" indent="-342900" algn="just">
              <a:buFont typeface="+mj-lt"/>
              <a:buAutoNum type="arabicPeriod"/>
            </a:pPr>
            <a:r>
              <a:rPr lang="es-CO" dirty="0">
                <a:latin typeface="Arial" panose="020B0604020202020204" pitchFamily="34" charset="0"/>
                <a:cs typeface="Arial" panose="020B0604020202020204" pitchFamily="34" charset="0"/>
              </a:rPr>
              <a:t>Caracterización de Procesos y Procedimientos </a:t>
            </a:r>
          </a:p>
        </p:txBody>
      </p:sp>
    </p:spTree>
    <p:extLst>
      <p:ext uri="{BB962C8B-B14F-4D97-AF65-F5344CB8AC3E}">
        <p14:creationId xmlns:p14="http://schemas.microsoft.com/office/powerpoint/2010/main" val="22541262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60969</TotalTime>
  <Words>7380</Words>
  <Application>Microsoft Office PowerPoint</Application>
  <PresentationFormat>Panorámica</PresentationFormat>
  <Paragraphs>2920</Paragraphs>
  <Slides>53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53</vt:i4>
      </vt:variant>
    </vt:vector>
  </HeadingPairs>
  <TitlesOfParts>
    <vt:vector size="61" baseType="lpstr">
      <vt:lpstr>Arial</vt:lpstr>
      <vt:lpstr>Calibri</vt:lpstr>
      <vt:lpstr>Calibri Light</vt:lpstr>
      <vt:lpstr>MS Sans Serif</vt:lpstr>
      <vt:lpstr>Symbol</vt:lpstr>
      <vt:lpstr>Times New Roman</vt:lpstr>
      <vt:lpstr>Verdana</vt:lpstr>
      <vt:lpstr>Tema de Office</vt:lpstr>
      <vt:lpstr>Presentación de PowerPoint</vt:lpstr>
      <vt:lpstr>CENTRO DE SERVICIOS JUDICIALES DE LOS JUZGADOS PENALES DE MANIZALES</vt:lpstr>
      <vt:lpstr>Presentación de PowerPoint</vt:lpstr>
      <vt:lpstr>Presentación de PowerPoint</vt:lpstr>
      <vt:lpstr>Presentación de PowerPoint</vt:lpstr>
      <vt:lpstr>Presentación de PowerPoint</vt:lpstr>
      <vt:lpstr>Administración de Talento Humano</vt:lpstr>
      <vt:lpstr>Administración de Talento Humano</vt:lpstr>
      <vt:lpstr>Presentación de PowerPoint</vt:lpstr>
      <vt:lpstr>Presentación de PowerPoint</vt:lpstr>
      <vt:lpstr>Presentación de PowerPoint</vt:lpstr>
      <vt:lpstr>Presentación de PowerPoint</vt:lpstr>
      <vt:lpstr>Desarrollo y Soporte Tecnológico</vt:lpstr>
      <vt:lpstr>Presentación de PowerPoint</vt:lpstr>
      <vt:lpstr>COORDINACIÓN CENTRO DE SERVICIOS JUDICIALES</vt:lpstr>
      <vt:lpstr>Presentación de PowerPoint</vt:lpstr>
      <vt:lpstr>Atención al Usuario</vt:lpstr>
      <vt:lpstr>Otras Gestiones de la Coordinación del Centro de Servicios  Judiciales de los Juzgados Penales de Manizales</vt:lpstr>
      <vt:lpstr>Presentación de PowerPoint</vt:lpstr>
      <vt:lpstr>Presentación de PowerPoint</vt:lpstr>
      <vt:lpstr>Presentación de PowerPoint</vt:lpstr>
      <vt:lpstr>Reparto de Solicitudes de Audiencias Para los Juzgados  Penales Municipales con Función de Control de Garantías</vt:lpstr>
      <vt:lpstr>Distribución de Audiencias Juzgados  Penales Municipales de Control de Garantías 2020</vt:lpstr>
      <vt:lpstr>Presentación de PowerPoint</vt:lpstr>
      <vt:lpstr>Reparto de Procesos Penales Todos los Despachos  Desde el año 2015 hasta el 2020</vt:lpstr>
      <vt:lpstr>Reparto de Procesos Juzgados Penales Municipales  con Función de Conocimiento y Depuración  Desde el año 2015 hasta el 2020</vt:lpstr>
      <vt:lpstr>Reparto de Procesos Juzgados Penales Municipales  con Función de Conocimiento y Depuración  Durante el año 2020</vt:lpstr>
      <vt:lpstr>Juzgados Penales  del Circuito  Reparto de Procesos  Año 2015  hasta el 2020 </vt:lpstr>
      <vt:lpstr>Reparto de Procesos  Juzgados Penales del Circuito 2020</vt:lpstr>
      <vt:lpstr>Juzgado Penal del Circuito Especializado  Reparto de Procesos </vt:lpstr>
      <vt:lpstr>Reparto de Procesos despachos de la  Sala Penal del Tribunal Superior de Manizales</vt:lpstr>
      <vt:lpstr>Sala Penal del Tribunal Superior de Manizales  Reparto de Procesos Penales</vt:lpstr>
      <vt:lpstr>Reparto de Procesos despachos de la  Sala Penal del Tribunal Superior de Manizales</vt:lpstr>
      <vt:lpstr>CENTRO DE SERVICIOS JUDICIALES DE LOS  JUZGADOS PENALES DE MANIZALES</vt:lpstr>
      <vt:lpstr>Reparto de Acciones Constitucionales Tutelas Años 2016 - 2020</vt:lpstr>
      <vt:lpstr>Reparto de Acciones Constitucionales Tutelas  Juzgados Penales Municipales</vt:lpstr>
      <vt:lpstr>Juzgados Penales del Circuito Reparto de Acciones Constitucionales Tutelas</vt:lpstr>
      <vt:lpstr>Despachos Sala Penal Tribunal Superior de Manizales Reparto de Acciones Constitucionales Tutelas</vt:lpstr>
      <vt:lpstr>CENTRO DE SERVICIOS JUDICIALES DE LOS  JUZGADOS PENALES DE MANIZALES</vt:lpstr>
      <vt:lpstr>Reparto de Acciones  Constitucionales Hábeas Corpus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Área de Comunicaciones - Grupo Citaduría Notificaciones Realizadas por los Servidores con el  Cargo de Citador del Centro de Servicios Judiciales</vt:lpstr>
      <vt:lpstr>Área de Comunicaciones - Grupo Citaduría Información Detallada de las Notificaciones Realizadas</vt:lpstr>
      <vt:lpstr>Área de Comunicaciones - Grupo Citaduría Información Detallada de las Notificaciones Realizadas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Sad_Aux9</dc:creator>
  <cp:lastModifiedBy>Jhon Alexander Giraldo Ordoñez</cp:lastModifiedBy>
  <cp:revision>683</cp:revision>
  <dcterms:created xsi:type="dcterms:W3CDTF">2018-05-21T19:08:31Z</dcterms:created>
  <dcterms:modified xsi:type="dcterms:W3CDTF">2021-08-10T16:41:35Z</dcterms:modified>
</cp:coreProperties>
</file>