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44" r:id="rId2"/>
    <p:sldId id="258" r:id="rId3"/>
    <p:sldId id="386" r:id="rId4"/>
    <p:sldId id="346" r:id="rId5"/>
    <p:sldId id="395" r:id="rId6"/>
    <p:sldId id="396" r:id="rId7"/>
    <p:sldId id="345" r:id="rId8"/>
    <p:sldId id="347" r:id="rId9"/>
    <p:sldId id="398" r:id="rId10"/>
    <p:sldId id="381" r:id="rId11"/>
    <p:sldId id="397" r:id="rId12"/>
    <p:sldId id="375" r:id="rId13"/>
    <p:sldId id="330" r:id="rId14"/>
    <p:sldId id="383" r:id="rId15"/>
    <p:sldId id="387" r:id="rId16"/>
    <p:sldId id="393" r:id="rId17"/>
    <p:sldId id="351" r:id="rId18"/>
    <p:sldId id="388" r:id="rId19"/>
    <p:sldId id="353" r:id="rId20"/>
    <p:sldId id="380" r:id="rId21"/>
    <p:sldId id="331" r:id="rId22"/>
    <p:sldId id="287" r:id="rId23"/>
    <p:sldId id="339" r:id="rId24"/>
    <p:sldId id="340" r:id="rId25"/>
    <p:sldId id="391" r:id="rId26"/>
    <p:sldId id="288" r:id="rId27"/>
    <p:sldId id="390" r:id="rId28"/>
    <p:sldId id="296" r:id="rId29"/>
    <p:sldId id="392" r:id="rId30"/>
    <p:sldId id="363" r:id="rId31"/>
    <p:sldId id="301" r:id="rId32"/>
    <p:sldId id="366" r:id="rId33"/>
    <p:sldId id="304" r:id="rId34"/>
    <p:sldId id="399" r:id="rId35"/>
    <p:sldId id="376" r:id="rId36"/>
    <p:sldId id="302" r:id="rId37"/>
    <p:sldId id="299" r:id="rId38"/>
    <p:sldId id="298" r:id="rId39"/>
    <p:sldId id="305" r:id="rId40"/>
    <p:sldId id="306" r:id="rId41"/>
    <p:sldId id="308" r:id="rId42"/>
    <p:sldId id="368" r:id="rId43"/>
    <p:sldId id="369" r:id="rId44"/>
    <p:sldId id="389" r:id="rId45"/>
    <p:sldId id="312" r:id="rId46"/>
    <p:sldId id="313" r:id="rId47"/>
    <p:sldId id="324" r:id="rId4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AB458E"/>
    <a:srgbClr val="94A7B9"/>
    <a:srgbClr val="340ED8"/>
    <a:srgbClr val="B3A3F9"/>
    <a:srgbClr val="73A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6" autoAdjust="0"/>
    <p:restoredTop sz="94660"/>
  </p:normalViewPr>
  <p:slideViewPr>
    <p:cSldViewPr snapToGrid="0">
      <p:cViewPr varScale="1">
        <p:scale>
          <a:sx n="102" d="100"/>
          <a:sy n="102" d="100"/>
        </p:scale>
        <p:origin x="90"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INFORME%20DE%20GESTION%202019%20completo\CARPINTER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NFORME%20DE%20GESTION%202019%20completo\CARPINTER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NFORME%20DE%20GESTION%202019%20completo\GARANTIAS\TODOS%20LOS%20DESPACH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uario\Escritorio\INFORME%20DE%20GESTION%202019\CARPINTERI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uario\Escritorio\INFORME%20DE%20GESTION%202019\CARPINTERI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uario\Escritorio\INFORME%20DE%20GESTION%202019\CARPINTERI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Usuario\Escritorio\INFORME%20DE%20GESTION%202019\CARPINTERI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uario\Escritorio\INFORME%20DE%20GESTION%202019\CARPINTERI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GARANTIAS!$B$1</c:f>
              <c:strCache>
                <c:ptCount val="1"/>
                <c:pt idx="0">
                  <c:v>Audiencias</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GARANTIAS!$A$2:$A$8</c:f>
              <c:numCache>
                <c:formatCode>General</c:formatCode>
                <c:ptCount val="7"/>
                <c:pt idx="0">
                  <c:v>2013</c:v>
                </c:pt>
                <c:pt idx="1">
                  <c:v>2014</c:v>
                </c:pt>
                <c:pt idx="2">
                  <c:v>2015</c:v>
                </c:pt>
                <c:pt idx="3">
                  <c:v>2016</c:v>
                </c:pt>
                <c:pt idx="4">
                  <c:v>2017</c:v>
                </c:pt>
                <c:pt idx="5">
                  <c:v>2018</c:v>
                </c:pt>
                <c:pt idx="6">
                  <c:v>2019</c:v>
                </c:pt>
              </c:numCache>
            </c:numRef>
          </c:cat>
          <c:val>
            <c:numRef>
              <c:f>GARANTIAS!$B$2:$B$8</c:f>
              <c:numCache>
                <c:formatCode>General</c:formatCode>
                <c:ptCount val="7"/>
                <c:pt idx="0">
                  <c:v>3364</c:v>
                </c:pt>
                <c:pt idx="1">
                  <c:v>3410</c:v>
                </c:pt>
                <c:pt idx="2">
                  <c:v>3297</c:v>
                </c:pt>
                <c:pt idx="3">
                  <c:v>3917</c:v>
                </c:pt>
                <c:pt idx="4">
                  <c:v>4567</c:v>
                </c:pt>
                <c:pt idx="5">
                  <c:v>4526</c:v>
                </c:pt>
                <c:pt idx="6">
                  <c:v>4464</c:v>
                </c:pt>
              </c:numCache>
            </c:numRef>
          </c:val>
          <c:extLst>
            <c:ext xmlns:c16="http://schemas.microsoft.com/office/drawing/2014/chart" uri="{C3380CC4-5D6E-409C-BE32-E72D297353CC}">
              <c16:uniqueId val="{00000000-AD17-400E-94FC-7D77F63FA7C1}"/>
            </c:ext>
          </c:extLst>
        </c:ser>
        <c:dLbls>
          <c:showLegendKey val="0"/>
          <c:showVal val="0"/>
          <c:showCatName val="0"/>
          <c:showSerName val="0"/>
          <c:showPercent val="0"/>
          <c:showBubbleSize val="0"/>
        </c:dLbls>
        <c:gapWidth val="219"/>
        <c:overlap val="-27"/>
        <c:axId val="201550520"/>
        <c:axId val="201550912"/>
      </c:barChart>
      <c:lineChart>
        <c:grouping val="standard"/>
        <c:varyColors val="0"/>
        <c:ser>
          <c:idx val="1"/>
          <c:order val="1"/>
          <c:tx>
            <c:strRef>
              <c:f>GARANTIAS!$D$1</c:f>
              <c:strCache>
                <c:ptCount val="1"/>
                <c:pt idx="0">
                  <c:v>Promedio Diario</c:v>
                </c:pt>
              </c:strCache>
            </c:strRef>
          </c:tx>
          <c:spPr>
            <a:ln w="38100" cap="rnd">
              <a:solidFill>
                <a:srgbClr val="FF0000"/>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GARANTIAS!$D$2:$D$8</c:f>
              <c:numCache>
                <c:formatCode>General</c:formatCode>
                <c:ptCount val="7"/>
                <c:pt idx="0">
                  <c:v>14</c:v>
                </c:pt>
                <c:pt idx="1">
                  <c:v>14</c:v>
                </c:pt>
                <c:pt idx="2">
                  <c:v>14</c:v>
                </c:pt>
                <c:pt idx="3">
                  <c:v>16</c:v>
                </c:pt>
                <c:pt idx="4">
                  <c:v>19</c:v>
                </c:pt>
                <c:pt idx="5">
                  <c:v>19</c:v>
                </c:pt>
                <c:pt idx="6">
                  <c:v>18</c:v>
                </c:pt>
              </c:numCache>
            </c:numRef>
          </c:val>
          <c:smooth val="0"/>
          <c:extLst>
            <c:ext xmlns:c16="http://schemas.microsoft.com/office/drawing/2014/chart" uri="{C3380CC4-5D6E-409C-BE32-E72D297353CC}">
              <c16:uniqueId val="{00000001-AD17-400E-94FC-7D77F63FA7C1}"/>
            </c:ext>
          </c:extLst>
        </c:ser>
        <c:dLbls>
          <c:showLegendKey val="0"/>
          <c:showVal val="0"/>
          <c:showCatName val="0"/>
          <c:showSerName val="0"/>
          <c:showPercent val="0"/>
          <c:showBubbleSize val="0"/>
        </c:dLbls>
        <c:marker val="1"/>
        <c:smooth val="0"/>
        <c:axId val="201548168"/>
        <c:axId val="201551304"/>
      </c:lineChart>
      <c:catAx>
        <c:axId val="201550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201550912"/>
        <c:crosses val="autoZero"/>
        <c:auto val="1"/>
        <c:lblAlgn val="ctr"/>
        <c:lblOffset val="100"/>
        <c:noMultiLvlLbl val="0"/>
      </c:catAx>
      <c:valAx>
        <c:axId val="201550912"/>
        <c:scaling>
          <c:orientation val="minMax"/>
          <c:max val="47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6">
                    <a:lumMod val="60000"/>
                    <a:lumOff val="40000"/>
                  </a:schemeClr>
                </a:solidFill>
                <a:latin typeface="+mn-lt"/>
                <a:ea typeface="+mn-ea"/>
                <a:cs typeface="+mn-cs"/>
              </a:defRPr>
            </a:pPr>
            <a:endParaRPr lang="es-CO"/>
          </a:p>
        </c:txPr>
        <c:crossAx val="201550520"/>
        <c:crosses val="autoZero"/>
        <c:crossBetween val="between"/>
      </c:valAx>
      <c:valAx>
        <c:axId val="201551304"/>
        <c:scaling>
          <c:orientation val="minMax"/>
          <c:max val="25"/>
          <c:min val="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6">
                    <a:lumMod val="60000"/>
                    <a:lumOff val="40000"/>
                  </a:schemeClr>
                </a:solidFill>
                <a:latin typeface="+mn-lt"/>
                <a:ea typeface="+mn-ea"/>
                <a:cs typeface="+mn-cs"/>
              </a:defRPr>
            </a:pPr>
            <a:endParaRPr lang="es-CO"/>
          </a:p>
        </c:txPr>
        <c:crossAx val="201548168"/>
        <c:crosses val="max"/>
        <c:crossBetween val="between"/>
        <c:majorUnit val="5"/>
        <c:minorUnit val="3"/>
      </c:valAx>
      <c:catAx>
        <c:axId val="201548168"/>
        <c:scaling>
          <c:orientation val="minMax"/>
        </c:scaling>
        <c:delete val="1"/>
        <c:axPos val="b"/>
        <c:majorTickMark val="out"/>
        <c:minorTickMark val="none"/>
        <c:tickLblPos val="nextTo"/>
        <c:crossAx val="2015513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legend>
    <c:plotVisOnly val="1"/>
    <c:dispBlanksAs val="gap"/>
    <c:showDLblsOverMax val="0"/>
  </c:chart>
  <c:spPr>
    <a:solidFill>
      <a:schemeClr val="tx2">
        <a:lumMod val="40000"/>
        <a:lumOff val="60000"/>
      </a:schemeClr>
    </a:solidFill>
    <a:ln>
      <a:noFill/>
    </a:ln>
    <a:effectLst/>
  </c:spPr>
  <c:txPr>
    <a:bodyPr/>
    <a:lstStyle/>
    <a:p>
      <a:pPr>
        <a:defRPr sz="1600"/>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628763443563368E-2"/>
          <c:y val="9.8093294939012241E-2"/>
          <c:w val="0.84874247311287321"/>
          <c:h val="0.80381341012197549"/>
        </c:manualLayout>
      </c:layout>
      <c:pie3DChart>
        <c:varyColors val="1"/>
        <c:dLbls>
          <c:dLblPos val="bestFit"/>
          <c:showLegendKey val="0"/>
          <c:showVal val="1"/>
          <c:showCatName val="0"/>
          <c:showSerName val="0"/>
          <c:showPercent val="0"/>
          <c:showBubbleSize val="0"/>
          <c:showLeaderLines val="0"/>
        </c:dLbls>
      </c:pie3DChart>
      <c:spPr>
        <a:noFill/>
        <a:ln w="25400">
          <a:noFill/>
        </a:ln>
        <a:effectLst/>
      </c:spPr>
    </c:plotArea>
    <c:plotVisOnly val="1"/>
    <c:dispBlanksAs val="gap"/>
    <c:showDLblsOverMax val="0"/>
  </c:chart>
  <c:spPr>
    <a:solidFill>
      <a:schemeClr val="accent1">
        <a:lumMod val="20000"/>
        <a:lumOff val="80000"/>
      </a:schemeClr>
    </a:solidFill>
    <a:ln w="9525" cap="flat" cmpd="sng" algn="ctr">
      <a:no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530-42A0-BAB8-66E4FDC7800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530-42A0-BAB8-66E4FDC7800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530-42A0-BAB8-66E4FDC7800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530-42A0-BAB8-66E4FDC7800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530-42A0-BAB8-66E4FDC7800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530-42A0-BAB8-66E4FDC7800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6530-42A0-BAB8-66E4FDC78009}"/>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6530-42A0-BAB8-66E4FDC7800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bestFit"/>
            <c:showLegendKey val="0"/>
            <c:showVal val="1"/>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Hoja1!$A$2:$A$9</c:f>
              <c:strCache>
                <c:ptCount val="8"/>
                <c:pt idx="0">
                  <c:v>Juzgado 1 Penal Mpal Control de Garantías</c:v>
                </c:pt>
                <c:pt idx="1">
                  <c:v>Juzgado 2 Penal Mpal Control de Garantías</c:v>
                </c:pt>
                <c:pt idx="2">
                  <c:v>Juzgado 3 Penal Mpal Control de Garantías</c:v>
                </c:pt>
                <c:pt idx="3">
                  <c:v>Juzgado 4 Penal Mpal Control de Garantías</c:v>
                </c:pt>
                <c:pt idx="4">
                  <c:v>Juzgado 5 Penal Mpal Control de Garantías</c:v>
                </c:pt>
                <c:pt idx="5">
                  <c:v>Juzgado 6 Penal Mpal Control de Garantías</c:v>
                </c:pt>
                <c:pt idx="6">
                  <c:v>Juzgado 7 Penal Mpal Control de Garantías</c:v>
                </c:pt>
                <c:pt idx="7">
                  <c:v>Juzgado 8 Penal Mpal Control de Garantías</c:v>
                </c:pt>
              </c:strCache>
            </c:strRef>
          </c:cat>
          <c:val>
            <c:numRef>
              <c:f>Hoja1!$D$2:$D$9</c:f>
              <c:numCache>
                <c:formatCode>General</c:formatCode>
                <c:ptCount val="8"/>
                <c:pt idx="0">
                  <c:v>772</c:v>
                </c:pt>
                <c:pt idx="1">
                  <c:v>787</c:v>
                </c:pt>
                <c:pt idx="2">
                  <c:v>787</c:v>
                </c:pt>
                <c:pt idx="3">
                  <c:v>772</c:v>
                </c:pt>
                <c:pt idx="4">
                  <c:v>879</c:v>
                </c:pt>
                <c:pt idx="5">
                  <c:v>813</c:v>
                </c:pt>
                <c:pt idx="6">
                  <c:v>805</c:v>
                </c:pt>
                <c:pt idx="7">
                  <c:v>771</c:v>
                </c:pt>
              </c:numCache>
            </c:numRef>
          </c:val>
          <c:extLst>
            <c:ext xmlns:c16="http://schemas.microsoft.com/office/drawing/2014/chart" uri="{C3380CC4-5D6E-409C-BE32-E72D297353CC}">
              <c16:uniqueId val="{00000010-6530-42A0-BAB8-66E4FDC7800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20909028391628E-2"/>
          <c:y val="5.6132563605119055E-2"/>
          <c:w val="0.8736207998362957"/>
          <c:h val="0.75089311181253082"/>
        </c:manualLayout>
      </c:layout>
      <c:barChart>
        <c:barDir val="col"/>
        <c:grouping val="clustered"/>
        <c:varyColors val="0"/>
        <c:ser>
          <c:idx val="0"/>
          <c:order val="0"/>
          <c:tx>
            <c:strRef>
              <c:f>'REPARTO CONOCIMI'!$I$10</c:f>
              <c:strCache>
                <c:ptCount val="1"/>
                <c:pt idx="0">
                  <c:v>Cantidad</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'REPARTO CONOCIMI'!$H$11:$H$15</c:f>
              <c:numCache>
                <c:formatCode>General</c:formatCode>
                <c:ptCount val="5"/>
                <c:pt idx="0">
                  <c:v>2015</c:v>
                </c:pt>
                <c:pt idx="1">
                  <c:v>2016</c:v>
                </c:pt>
                <c:pt idx="2">
                  <c:v>2017</c:v>
                </c:pt>
                <c:pt idx="3">
                  <c:v>2018</c:v>
                </c:pt>
                <c:pt idx="4">
                  <c:v>2019</c:v>
                </c:pt>
              </c:numCache>
            </c:numRef>
          </c:cat>
          <c:val>
            <c:numRef>
              <c:f>'REPARTO CONOCIMI'!$I$11:$I$15</c:f>
              <c:numCache>
                <c:formatCode>#,##0</c:formatCode>
                <c:ptCount val="5"/>
                <c:pt idx="0">
                  <c:v>2223</c:v>
                </c:pt>
                <c:pt idx="1">
                  <c:v>2394</c:v>
                </c:pt>
                <c:pt idx="2">
                  <c:v>2580</c:v>
                </c:pt>
                <c:pt idx="3">
                  <c:v>2274</c:v>
                </c:pt>
                <c:pt idx="4" formatCode="General">
                  <c:v>2227</c:v>
                </c:pt>
              </c:numCache>
            </c:numRef>
          </c:val>
          <c:extLst>
            <c:ext xmlns:c16="http://schemas.microsoft.com/office/drawing/2014/chart" uri="{C3380CC4-5D6E-409C-BE32-E72D297353CC}">
              <c16:uniqueId val="{00000000-3D2E-4025-9B5F-011997A076DA}"/>
            </c:ext>
          </c:extLst>
        </c:ser>
        <c:dLbls>
          <c:dLblPos val="ctr"/>
          <c:showLegendKey val="0"/>
          <c:showVal val="1"/>
          <c:showCatName val="0"/>
          <c:showSerName val="0"/>
          <c:showPercent val="0"/>
          <c:showBubbleSize val="0"/>
        </c:dLbls>
        <c:gapWidth val="219"/>
        <c:overlap val="-27"/>
        <c:axId val="201545032"/>
        <c:axId val="199352168"/>
      </c:barChart>
      <c:lineChart>
        <c:grouping val="standard"/>
        <c:varyColors val="0"/>
        <c:ser>
          <c:idx val="1"/>
          <c:order val="1"/>
          <c:tx>
            <c:strRef>
              <c:f>'REPARTO CONOCIMI'!$J$10</c:f>
              <c:strCache>
                <c:ptCount val="1"/>
                <c:pt idx="0">
                  <c:v>Promedio día</c:v>
                </c:pt>
              </c:strCache>
            </c:strRef>
          </c:tx>
          <c:spPr>
            <a:ln w="412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'REPARTO CONOCIMI'!$J$11:$J$15</c:f>
              <c:numCache>
                <c:formatCode>General</c:formatCode>
                <c:ptCount val="5"/>
                <c:pt idx="0">
                  <c:v>10</c:v>
                </c:pt>
                <c:pt idx="1">
                  <c:v>10</c:v>
                </c:pt>
                <c:pt idx="2">
                  <c:v>11</c:v>
                </c:pt>
                <c:pt idx="3">
                  <c:v>10</c:v>
                </c:pt>
                <c:pt idx="4">
                  <c:v>10</c:v>
                </c:pt>
              </c:numCache>
            </c:numRef>
          </c:val>
          <c:smooth val="0"/>
          <c:extLst>
            <c:ext xmlns:c16="http://schemas.microsoft.com/office/drawing/2014/chart" uri="{C3380CC4-5D6E-409C-BE32-E72D297353CC}">
              <c16:uniqueId val="{00000002-3D2E-4025-9B5F-011997A076DA}"/>
            </c:ext>
          </c:extLst>
        </c:ser>
        <c:dLbls>
          <c:dLblPos val="ctr"/>
          <c:showLegendKey val="0"/>
          <c:showVal val="1"/>
          <c:showCatName val="0"/>
          <c:showSerName val="0"/>
          <c:showPercent val="0"/>
          <c:showBubbleSize val="0"/>
        </c:dLbls>
        <c:marker val="1"/>
        <c:smooth val="0"/>
        <c:axId val="202542416"/>
        <c:axId val="202547512"/>
      </c:lineChart>
      <c:catAx>
        <c:axId val="20154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199352168"/>
        <c:crosses val="autoZero"/>
        <c:auto val="1"/>
        <c:lblAlgn val="ctr"/>
        <c:lblOffset val="100"/>
        <c:noMultiLvlLbl val="0"/>
      </c:catAx>
      <c:valAx>
        <c:axId val="199352168"/>
        <c:scaling>
          <c:orientation val="minMax"/>
          <c:max val="26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20000"/>
                    <a:lumOff val="80000"/>
                  </a:schemeClr>
                </a:solidFill>
                <a:latin typeface="+mn-lt"/>
                <a:ea typeface="+mn-ea"/>
                <a:cs typeface="+mn-cs"/>
              </a:defRPr>
            </a:pPr>
            <a:endParaRPr lang="es-CO"/>
          </a:p>
        </c:txPr>
        <c:crossAx val="201545032"/>
        <c:crosses val="autoZero"/>
        <c:crossBetween val="between"/>
      </c:valAx>
      <c:valAx>
        <c:axId val="202547512"/>
        <c:scaling>
          <c:orientation val="minMax"/>
          <c:max val="27"/>
          <c:min val="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20000"/>
                    <a:lumOff val="80000"/>
                  </a:schemeClr>
                </a:solidFill>
                <a:latin typeface="+mn-lt"/>
                <a:ea typeface="+mn-ea"/>
                <a:cs typeface="+mn-cs"/>
              </a:defRPr>
            </a:pPr>
            <a:endParaRPr lang="es-CO"/>
          </a:p>
        </c:txPr>
        <c:crossAx val="202542416"/>
        <c:crosses val="max"/>
        <c:crossBetween val="between"/>
      </c:valAx>
      <c:catAx>
        <c:axId val="202542416"/>
        <c:scaling>
          <c:orientation val="minMax"/>
        </c:scaling>
        <c:delete val="1"/>
        <c:axPos val="b"/>
        <c:majorTickMark val="out"/>
        <c:minorTickMark val="none"/>
        <c:tickLblPos val="nextTo"/>
        <c:crossAx val="202547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legend>
    <c:plotVisOnly val="1"/>
    <c:dispBlanksAs val="gap"/>
    <c:showDLblsOverMax val="0"/>
  </c:chart>
  <c:spPr>
    <a:solidFill>
      <a:schemeClr val="accent1">
        <a:lumMod val="20000"/>
        <a:lumOff val="80000"/>
      </a:schemeClr>
    </a:solidFill>
    <a:ln w="9525" cap="flat" cmpd="sng" algn="ctr">
      <a:no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'Juzg. Penales Municipales'!$I$44</c:f>
              <c:strCache>
                <c:ptCount val="1"/>
                <c:pt idx="0">
                  <c:v>Cantidad</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'Juzg. Penales Municipales'!$H$45:$H$49</c:f>
              <c:numCache>
                <c:formatCode>General</c:formatCode>
                <c:ptCount val="5"/>
                <c:pt idx="0">
                  <c:v>2015</c:v>
                </c:pt>
                <c:pt idx="1">
                  <c:v>2016</c:v>
                </c:pt>
                <c:pt idx="2">
                  <c:v>2017</c:v>
                </c:pt>
                <c:pt idx="3">
                  <c:v>2018</c:v>
                </c:pt>
                <c:pt idx="4">
                  <c:v>2019</c:v>
                </c:pt>
              </c:numCache>
            </c:numRef>
          </c:cat>
          <c:val>
            <c:numRef>
              <c:f>'Juzg. Penales Municipales'!$I$45:$I$49</c:f>
              <c:numCache>
                <c:formatCode>#,##0</c:formatCode>
                <c:ptCount val="5"/>
                <c:pt idx="0">
                  <c:v>526</c:v>
                </c:pt>
                <c:pt idx="1">
                  <c:v>679</c:v>
                </c:pt>
                <c:pt idx="2">
                  <c:v>708</c:v>
                </c:pt>
                <c:pt idx="3">
                  <c:v>616</c:v>
                </c:pt>
                <c:pt idx="4" formatCode="General">
                  <c:v>586</c:v>
                </c:pt>
              </c:numCache>
            </c:numRef>
          </c:val>
          <c:extLst>
            <c:ext xmlns:c16="http://schemas.microsoft.com/office/drawing/2014/chart" uri="{C3380CC4-5D6E-409C-BE32-E72D297353CC}">
              <c16:uniqueId val="{00000008-F9AA-4FE3-9013-7B9F717114E9}"/>
            </c:ext>
          </c:extLst>
        </c:ser>
        <c:dLbls>
          <c:showLegendKey val="0"/>
          <c:showVal val="1"/>
          <c:showCatName val="0"/>
          <c:showSerName val="0"/>
          <c:showPercent val="0"/>
          <c:showBubbleSize val="0"/>
        </c:dLbls>
        <c:gapWidth val="219"/>
        <c:overlap val="-27"/>
        <c:axId val="202544768"/>
        <c:axId val="202541632"/>
      </c:barChart>
      <c:lineChart>
        <c:grouping val="standard"/>
        <c:varyColors val="0"/>
        <c:ser>
          <c:idx val="1"/>
          <c:order val="1"/>
          <c:tx>
            <c:strRef>
              <c:f>'Juzg. Penales Municipales'!$J$44</c:f>
              <c:strCache>
                <c:ptCount val="1"/>
                <c:pt idx="0">
                  <c:v>Promedio día</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'Juzg. Penales Municipales'!$J$45:$J$49</c:f>
              <c:numCache>
                <c:formatCode>General</c:formatCode>
                <c:ptCount val="5"/>
                <c:pt idx="0">
                  <c:v>2</c:v>
                </c:pt>
                <c:pt idx="1">
                  <c:v>3</c:v>
                </c:pt>
                <c:pt idx="2">
                  <c:v>3</c:v>
                </c:pt>
                <c:pt idx="3">
                  <c:v>3</c:v>
                </c:pt>
                <c:pt idx="4">
                  <c:v>3</c:v>
                </c:pt>
              </c:numCache>
            </c:numRef>
          </c:val>
          <c:smooth val="0"/>
          <c:extLst>
            <c:ext xmlns:c16="http://schemas.microsoft.com/office/drawing/2014/chart" uri="{C3380CC4-5D6E-409C-BE32-E72D297353CC}">
              <c16:uniqueId val="{00000009-F9AA-4FE3-9013-7B9F717114E9}"/>
            </c:ext>
          </c:extLst>
        </c:ser>
        <c:dLbls>
          <c:showLegendKey val="0"/>
          <c:showVal val="1"/>
          <c:showCatName val="0"/>
          <c:showSerName val="0"/>
          <c:showPercent val="0"/>
          <c:showBubbleSize val="0"/>
        </c:dLbls>
        <c:marker val="1"/>
        <c:smooth val="0"/>
        <c:axId val="202540456"/>
        <c:axId val="202542024"/>
      </c:lineChart>
      <c:catAx>
        <c:axId val="20254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crossAx val="202541632"/>
        <c:crosses val="autoZero"/>
        <c:auto val="1"/>
        <c:lblAlgn val="ctr"/>
        <c:lblOffset val="100"/>
        <c:noMultiLvlLbl val="0"/>
      </c:catAx>
      <c:valAx>
        <c:axId val="202541632"/>
        <c:scaling>
          <c:orientation val="minMax"/>
          <c:max val="73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20000"/>
                    <a:lumOff val="80000"/>
                  </a:schemeClr>
                </a:solidFill>
                <a:latin typeface="+mn-lt"/>
                <a:ea typeface="+mn-ea"/>
                <a:cs typeface="+mn-cs"/>
              </a:defRPr>
            </a:pPr>
            <a:endParaRPr lang="es-CO"/>
          </a:p>
        </c:txPr>
        <c:crossAx val="202544768"/>
        <c:crosses val="autoZero"/>
        <c:crossBetween val="between"/>
      </c:valAx>
      <c:valAx>
        <c:axId val="202542024"/>
        <c:scaling>
          <c:orientation val="minMax"/>
          <c:max val="7"/>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20000"/>
                    <a:lumOff val="80000"/>
                  </a:schemeClr>
                </a:solidFill>
                <a:latin typeface="+mn-lt"/>
                <a:ea typeface="+mn-ea"/>
                <a:cs typeface="+mn-cs"/>
              </a:defRPr>
            </a:pPr>
            <a:endParaRPr lang="es-CO"/>
          </a:p>
        </c:txPr>
        <c:crossAx val="202540456"/>
        <c:crosses val="max"/>
        <c:crossBetween val="between"/>
      </c:valAx>
      <c:catAx>
        <c:axId val="202540456"/>
        <c:scaling>
          <c:orientation val="minMax"/>
        </c:scaling>
        <c:delete val="1"/>
        <c:axPos val="b"/>
        <c:numFmt formatCode="General" sourceLinked="1"/>
        <c:majorTickMark val="out"/>
        <c:minorTickMark val="none"/>
        <c:tickLblPos val="nextTo"/>
        <c:crossAx val="202542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s-CO"/>
        </a:p>
      </c:txPr>
    </c:legend>
    <c:plotVisOnly val="1"/>
    <c:dispBlanksAs val="gap"/>
    <c:showDLblsOverMax val="0"/>
  </c:chart>
  <c:spPr>
    <a:solidFill>
      <a:schemeClr val="accent1">
        <a:lumMod val="20000"/>
        <a:lumOff val="80000"/>
      </a:schemeClr>
    </a:solidFill>
    <a:ln w="9525" cap="flat" cmpd="sng" algn="ctr">
      <a:noFill/>
      <a:round/>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'Juzg. Penales Municipales'!$H$57</c:f>
              <c:strCache>
                <c:ptCount val="1"/>
                <c:pt idx="0">
                  <c:v>2019</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'Juzg. Penales Municipales'!$G$58:$G$60</c:f>
              <c:strCache>
                <c:ptCount val="3"/>
                <c:pt idx="0">
                  <c:v>Juzg. 1 Penal Mpal de Conocimiento</c:v>
                </c:pt>
                <c:pt idx="1">
                  <c:v>Juzg. 2 Penal Mpal de Conocimiento</c:v>
                </c:pt>
                <c:pt idx="2">
                  <c:v>Juzg. 3 Penal Mpal de Conocimiento</c:v>
                </c:pt>
              </c:strCache>
            </c:strRef>
          </c:cat>
          <c:val>
            <c:numRef>
              <c:f>'Juzg. Penales Municipales'!$H$58:$H$60</c:f>
              <c:numCache>
                <c:formatCode>#,##0</c:formatCode>
                <c:ptCount val="3"/>
                <c:pt idx="0">
                  <c:v>198</c:v>
                </c:pt>
                <c:pt idx="1">
                  <c:v>194</c:v>
                </c:pt>
                <c:pt idx="2">
                  <c:v>194</c:v>
                </c:pt>
              </c:numCache>
            </c:numRef>
          </c:val>
          <c:extLst>
            <c:ext xmlns:c16="http://schemas.microsoft.com/office/drawing/2014/chart" uri="{C3380CC4-5D6E-409C-BE32-E72D297353CC}">
              <c16:uniqueId val="{00000006-B9F5-4C41-88D3-39687DEE9C90}"/>
            </c:ext>
          </c:extLst>
        </c:ser>
        <c:dLbls>
          <c:showLegendKey val="0"/>
          <c:showVal val="1"/>
          <c:showCatName val="0"/>
          <c:showSerName val="0"/>
          <c:showPercent val="0"/>
          <c:showBubbleSize val="0"/>
        </c:dLbls>
        <c:gapWidth val="219"/>
        <c:overlap val="-27"/>
        <c:axId val="202546336"/>
        <c:axId val="202547904"/>
      </c:barChart>
      <c:lineChart>
        <c:grouping val="standard"/>
        <c:varyColors val="0"/>
        <c:ser>
          <c:idx val="1"/>
          <c:order val="1"/>
          <c:tx>
            <c:strRef>
              <c:f>'Juzg. Penales Municipales'!$I$57</c:f>
              <c:strCache>
                <c:ptCount val="1"/>
                <c:pt idx="0">
                  <c:v>Promedio día</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'Juzg. Penales Municipales'!$I$58:$I$60</c:f>
              <c:numCache>
                <c:formatCode>General</c:formatCode>
                <c:ptCount val="3"/>
                <c:pt idx="0">
                  <c:v>1</c:v>
                </c:pt>
                <c:pt idx="1">
                  <c:v>1</c:v>
                </c:pt>
                <c:pt idx="2">
                  <c:v>1</c:v>
                </c:pt>
              </c:numCache>
            </c:numRef>
          </c:val>
          <c:smooth val="0"/>
          <c:extLst>
            <c:ext xmlns:c16="http://schemas.microsoft.com/office/drawing/2014/chart" uri="{C3380CC4-5D6E-409C-BE32-E72D297353CC}">
              <c16:uniqueId val="{00000007-B9F5-4C41-88D3-39687DEE9C90}"/>
            </c:ext>
          </c:extLst>
        </c:ser>
        <c:dLbls>
          <c:showLegendKey val="0"/>
          <c:showVal val="1"/>
          <c:showCatName val="0"/>
          <c:showSerName val="0"/>
          <c:showPercent val="0"/>
          <c:showBubbleSize val="0"/>
        </c:dLbls>
        <c:marker val="1"/>
        <c:smooth val="0"/>
        <c:axId val="202545944"/>
        <c:axId val="202545160"/>
      </c:lineChart>
      <c:catAx>
        <c:axId val="202546336"/>
        <c:scaling>
          <c:orientation val="minMax"/>
        </c:scaling>
        <c:delete val="0"/>
        <c:axPos val="b"/>
        <c:numFmt formatCode="General" sourceLinked="1"/>
        <c:majorTickMark val="none"/>
        <c:minorTickMark val="none"/>
        <c:tickLblPos val="nextTo"/>
        <c:spPr>
          <a:solidFill>
            <a:schemeClr val="accent1">
              <a:lumMod val="20000"/>
              <a:lumOff val="80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crossAx val="202547904"/>
        <c:crosses val="autoZero"/>
        <c:auto val="1"/>
        <c:lblAlgn val="ctr"/>
        <c:lblOffset val="100"/>
        <c:noMultiLvlLbl val="0"/>
      </c:catAx>
      <c:valAx>
        <c:axId val="202547904"/>
        <c:scaling>
          <c:orientation val="minMax"/>
          <c:min val="5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20000"/>
                    <a:lumOff val="80000"/>
                  </a:schemeClr>
                </a:solidFill>
                <a:latin typeface="+mn-lt"/>
                <a:ea typeface="+mn-ea"/>
                <a:cs typeface="+mn-cs"/>
              </a:defRPr>
            </a:pPr>
            <a:endParaRPr lang="es-CO"/>
          </a:p>
        </c:txPr>
        <c:crossAx val="202546336"/>
        <c:crosses val="autoZero"/>
        <c:crossBetween val="between"/>
      </c:valAx>
      <c:valAx>
        <c:axId val="202545160"/>
        <c:scaling>
          <c:orientation val="minMax"/>
          <c:max val="2"/>
          <c:min val="0.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20000"/>
                    <a:lumOff val="80000"/>
                  </a:schemeClr>
                </a:solidFill>
                <a:latin typeface="+mn-lt"/>
                <a:ea typeface="+mn-ea"/>
                <a:cs typeface="+mn-cs"/>
              </a:defRPr>
            </a:pPr>
            <a:endParaRPr lang="es-CO"/>
          </a:p>
        </c:txPr>
        <c:crossAx val="202545944"/>
        <c:crosses val="max"/>
        <c:crossBetween val="between"/>
      </c:valAx>
      <c:catAx>
        <c:axId val="202545944"/>
        <c:scaling>
          <c:orientation val="minMax"/>
        </c:scaling>
        <c:delete val="1"/>
        <c:axPos val="b"/>
        <c:majorTickMark val="out"/>
        <c:minorTickMark val="none"/>
        <c:tickLblPos val="nextTo"/>
        <c:crossAx val="202545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s-CO"/>
        </a:p>
      </c:txPr>
    </c:legend>
    <c:plotVisOnly val="1"/>
    <c:dispBlanksAs val="gap"/>
    <c:showDLblsOverMax val="0"/>
  </c:chart>
  <c:spPr>
    <a:solidFill>
      <a:schemeClr val="accent1">
        <a:lumMod val="20000"/>
        <a:lumOff val="80000"/>
      </a:schemeClr>
    </a:solidFill>
    <a:ln w="9525" cap="flat" cmpd="sng" algn="ctr">
      <a:noFill/>
      <a:round/>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'Juzg. Penal Especializado'!$J$14</c:f>
              <c:strCache>
                <c:ptCount val="1"/>
                <c:pt idx="0">
                  <c:v>Cantidad</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'Juzg. Penal Especializado'!$I$15:$I$19</c:f>
              <c:numCache>
                <c:formatCode>General</c:formatCode>
                <c:ptCount val="5"/>
                <c:pt idx="0">
                  <c:v>2015</c:v>
                </c:pt>
                <c:pt idx="1">
                  <c:v>2016</c:v>
                </c:pt>
                <c:pt idx="2">
                  <c:v>2017</c:v>
                </c:pt>
                <c:pt idx="3">
                  <c:v>2018</c:v>
                </c:pt>
                <c:pt idx="4">
                  <c:v>2019</c:v>
                </c:pt>
              </c:numCache>
            </c:numRef>
          </c:cat>
          <c:val>
            <c:numRef>
              <c:f>'Juzg. Penal Especializado'!$J$15:$J$19</c:f>
              <c:numCache>
                <c:formatCode>#,##0</c:formatCode>
                <c:ptCount val="5"/>
                <c:pt idx="0">
                  <c:v>165</c:v>
                </c:pt>
                <c:pt idx="1">
                  <c:v>161</c:v>
                </c:pt>
                <c:pt idx="2">
                  <c:v>217</c:v>
                </c:pt>
                <c:pt idx="3">
                  <c:v>178</c:v>
                </c:pt>
                <c:pt idx="4" formatCode="General">
                  <c:v>166</c:v>
                </c:pt>
              </c:numCache>
            </c:numRef>
          </c:val>
          <c:extLst>
            <c:ext xmlns:c16="http://schemas.microsoft.com/office/drawing/2014/chart" uri="{C3380CC4-5D6E-409C-BE32-E72D297353CC}">
              <c16:uniqueId val="{00000008-A311-4146-9FC7-611D36550A7F}"/>
            </c:ext>
          </c:extLst>
        </c:ser>
        <c:dLbls>
          <c:showLegendKey val="0"/>
          <c:showVal val="1"/>
          <c:showCatName val="0"/>
          <c:showSerName val="0"/>
          <c:showPercent val="0"/>
          <c:showBubbleSize val="0"/>
        </c:dLbls>
        <c:gapWidth val="219"/>
        <c:overlap val="-27"/>
        <c:axId val="202540848"/>
        <c:axId val="223077696"/>
      </c:barChart>
      <c:lineChart>
        <c:grouping val="standard"/>
        <c:varyColors val="0"/>
        <c:ser>
          <c:idx val="1"/>
          <c:order val="1"/>
          <c:tx>
            <c:strRef>
              <c:f>'Juzg. Penal Especializado'!$K$14</c:f>
              <c:strCache>
                <c:ptCount val="1"/>
                <c:pt idx="0">
                  <c:v>Promedio día</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'Juzg. Penal Especializado'!$K$15:$K$19</c:f>
              <c:numCache>
                <c:formatCode>General</c:formatCode>
                <c:ptCount val="5"/>
                <c:pt idx="0">
                  <c:v>3</c:v>
                </c:pt>
                <c:pt idx="1">
                  <c:v>4</c:v>
                </c:pt>
                <c:pt idx="2">
                  <c:v>5</c:v>
                </c:pt>
                <c:pt idx="3">
                  <c:v>4</c:v>
                </c:pt>
                <c:pt idx="4">
                  <c:v>3</c:v>
                </c:pt>
              </c:numCache>
            </c:numRef>
          </c:val>
          <c:smooth val="0"/>
          <c:extLst>
            <c:ext xmlns:c16="http://schemas.microsoft.com/office/drawing/2014/chart" uri="{C3380CC4-5D6E-409C-BE32-E72D297353CC}">
              <c16:uniqueId val="{0000000B-A311-4146-9FC7-611D36550A7F}"/>
            </c:ext>
          </c:extLst>
        </c:ser>
        <c:dLbls>
          <c:showLegendKey val="0"/>
          <c:showVal val="1"/>
          <c:showCatName val="0"/>
          <c:showSerName val="0"/>
          <c:showPercent val="0"/>
          <c:showBubbleSize val="0"/>
        </c:dLbls>
        <c:marker val="1"/>
        <c:smooth val="0"/>
        <c:axId val="223075736"/>
        <c:axId val="223073384"/>
      </c:lineChart>
      <c:catAx>
        <c:axId val="20254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223077696"/>
        <c:crosses val="autoZero"/>
        <c:auto val="1"/>
        <c:lblAlgn val="ctr"/>
        <c:lblOffset val="100"/>
        <c:noMultiLvlLbl val="0"/>
      </c:catAx>
      <c:valAx>
        <c:axId val="223077696"/>
        <c:scaling>
          <c:orientation val="minMax"/>
          <c:max val="23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20000"/>
                    <a:lumOff val="80000"/>
                  </a:schemeClr>
                </a:solidFill>
                <a:latin typeface="+mn-lt"/>
                <a:ea typeface="+mn-ea"/>
                <a:cs typeface="+mn-cs"/>
              </a:defRPr>
            </a:pPr>
            <a:endParaRPr lang="es-CO"/>
          </a:p>
        </c:txPr>
        <c:crossAx val="202540848"/>
        <c:crosses val="autoZero"/>
        <c:crossBetween val="between"/>
      </c:valAx>
      <c:valAx>
        <c:axId val="223073384"/>
        <c:scaling>
          <c:orientation val="minMax"/>
          <c:max val="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lumMod val="20000"/>
                    <a:lumOff val="80000"/>
                  </a:schemeClr>
                </a:solidFill>
                <a:latin typeface="+mn-lt"/>
                <a:ea typeface="+mn-ea"/>
                <a:cs typeface="+mn-cs"/>
              </a:defRPr>
            </a:pPr>
            <a:endParaRPr lang="es-CO"/>
          </a:p>
        </c:txPr>
        <c:crossAx val="223075736"/>
        <c:crosses val="max"/>
        <c:crossBetween val="between"/>
      </c:valAx>
      <c:catAx>
        <c:axId val="223075736"/>
        <c:scaling>
          <c:orientation val="minMax"/>
        </c:scaling>
        <c:delete val="1"/>
        <c:axPos val="b"/>
        <c:numFmt formatCode="General" sourceLinked="1"/>
        <c:majorTickMark val="out"/>
        <c:minorTickMark val="none"/>
        <c:tickLblPos val="nextTo"/>
        <c:crossAx val="223073384"/>
        <c:crosses val="autoZero"/>
        <c:auto val="1"/>
        <c:lblAlgn val="ctr"/>
        <c:lblOffset val="100"/>
        <c:noMultiLvlLbl val="0"/>
      </c:catAx>
      <c:spPr>
        <a:noFill/>
        <a:ln>
          <a:noFill/>
        </a:ln>
        <a:effectLst/>
      </c:spPr>
    </c:plotArea>
    <c:plotVisOnly val="1"/>
    <c:dispBlanksAs val="gap"/>
    <c:showDLblsOverMax val="0"/>
  </c:chart>
  <c:spPr>
    <a:solidFill>
      <a:schemeClr val="accent1">
        <a:lumMod val="20000"/>
        <a:lumOff val="80000"/>
      </a:schemeClr>
    </a:solidFill>
    <a:ln w="9525" cap="flat" cmpd="sng" algn="ctr">
      <a:noFill/>
      <a:round/>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'Sala Penal'!$I$14</c:f>
              <c:strCache>
                <c:ptCount val="1"/>
                <c:pt idx="0">
                  <c:v>Cantidad</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j-lt"/>
                    <a:ea typeface="Verdana" panose="020B0604030504040204" pitchFamily="34" charset="0"/>
                    <a:cs typeface="Verdana" panose="020B060403050404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'Sala Penal'!$H$15:$H$19</c:f>
              <c:numCache>
                <c:formatCode>General</c:formatCode>
                <c:ptCount val="5"/>
                <c:pt idx="0">
                  <c:v>2015</c:v>
                </c:pt>
                <c:pt idx="1">
                  <c:v>2016</c:v>
                </c:pt>
                <c:pt idx="2">
                  <c:v>2017</c:v>
                </c:pt>
                <c:pt idx="3">
                  <c:v>2018</c:v>
                </c:pt>
                <c:pt idx="4">
                  <c:v>2019</c:v>
                </c:pt>
              </c:numCache>
            </c:numRef>
          </c:cat>
          <c:val>
            <c:numRef>
              <c:f>'Sala Penal'!$I$15:$I$19</c:f>
              <c:numCache>
                <c:formatCode>#,##0</c:formatCode>
                <c:ptCount val="5"/>
                <c:pt idx="0">
                  <c:v>542</c:v>
                </c:pt>
                <c:pt idx="1">
                  <c:v>551</c:v>
                </c:pt>
                <c:pt idx="2">
                  <c:v>443</c:v>
                </c:pt>
                <c:pt idx="3">
                  <c:v>511</c:v>
                </c:pt>
                <c:pt idx="4" formatCode="General">
                  <c:v>471</c:v>
                </c:pt>
              </c:numCache>
            </c:numRef>
          </c:val>
          <c:extLst>
            <c:ext xmlns:c16="http://schemas.microsoft.com/office/drawing/2014/chart" uri="{C3380CC4-5D6E-409C-BE32-E72D297353CC}">
              <c16:uniqueId val="{0000000A-7AB7-4ABA-9D9F-7C1BEA49CCFA}"/>
            </c:ext>
          </c:extLst>
        </c:ser>
        <c:dLbls>
          <c:showLegendKey val="0"/>
          <c:showVal val="1"/>
          <c:showCatName val="0"/>
          <c:showSerName val="0"/>
          <c:showPercent val="0"/>
          <c:showBubbleSize val="0"/>
        </c:dLbls>
        <c:gapWidth val="219"/>
        <c:overlap val="-27"/>
        <c:axId val="223071424"/>
        <c:axId val="223071816"/>
      </c:barChart>
      <c:lineChart>
        <c:grouping val="standard"/>
        <c:varyColors val="0"/>
        <c:ser>
          <c:idx val="1"/>
          <c:order val="1"/>
          <c:tx>
            <c:strRef>
              <c:f>'Sala Penal'!$J$14</c:f>
              <c:strCache>
                <c:ptCount val="1"/>
                <c:pt idx="0">
                  <c:v>Promedio día</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20000"/>
                        <a:lumOff val="80000"/>
                      </a:schemeClr>
                    </a:solidFill>
                    <a:latin typeface="+mj-lt"/>
                    <a:ea typeface="Verdana" panose="020B0604030504040204" pitchFamily="34" charset="0"/>
                    <a:cs typeface="Verdan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'Sala Penal'!$J$15:$J$19</c:f>
              <c:numCache>
                <c:formatCode>0</c:formatCode>
                <c:ptCount val="5"/>
                <c:pt idx="0">
                  <c:v>2</c:v>
                </c:pt>
                <c:pt idx="1">
                  <c:v>2</c:v>
                </c:pt>
                <c:pt idx="2">
                  <c:v>2</c:v>
                </c:pt>
                <c:pt idx="3">
                  <c:v>2</c:v>
                </c:pt>
                <c:pt idx="4">
                  <c:v>2</c:v>
                </c:pt>
              </c:numCache>
            </c:numRef>
          </c:val>
          <c:smooth val="0"/>
          <c:extLst>
            <c:ext xmlns:c16="http://schemas.microsoft.com/office/drawing/2014/chart" uri="{C3380CC4-5D6E-409C-BE32-E72D297353CC}">
              <c16:uniqueId val="{0000000D-7AB7-4ABA-9D9F-7C1BEA49CCFA}"/>
            </c:ext>
          </c:extLst>
        </c:ser>
        <c:dLbls>
          <c:showLegendKey val="0"/>
          <c:showVal val="1"/>
          <c:showCatName val="0"/>
          <c:showSerName val="0"/>
          <c:showPercent val="0"/>
          <c:showBubbleSize val="0"/>
        </c:dLbls>
        <c:marker val="1"/>
        <c:smooth val="0"/>
        <c:axId val="223076912"/>
        <c:axId val="223074168"/>
      </c:lineChart>
      <c:catAx>
        <c:axId val="22307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j-lt"/>
                <a:ea typeface="Verdana" panose="020B0604030504040204" pitchFamily="34" charset="0"/>
                <a:cs typeface="Verdana" panose="020B0604030504040204" pitchFamily="34" charset="0"/>
              </a:defRPr>
            </a:pPr>
            <a:endParaRPr lang="es-CO"/>
          </a:p>
        </c:txPr>
        <c:crossAx val="223071816"/>
        <c:crosses val="autoZero"/>
        <c:auto val="1"/>
        <c:lblAlgn val="ctr"/>
        <c:lblOffset val="100"/>
        <c:noMultiLvlLbl val="0"/>
      </c:catAx>
      <c:valAx>
        <c:axId val="2230718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accent6">
                    <a:lumMod val="60000"/>
                    <a:lumOff val="40000"/>
                  </a:schemeClr>
                </a:solidFill>
                <a:latin typeface="+mn-lt"/>
                <a:ea typeface="+mn-ea"/>
                <a:cs typeface="+mn-cs"/>
              </a:defRPr>
            </a:pPr>
            <a:endParaRPr lang="es-CO"/>
          </a:p>
        </c:txPr>
        <c:crossAx val="223071424"/>
        <c:crosses val="autoZero"/>
        <c:crossBetween val="between"/>
      </c:valAx>
      <c:valAx>
        <c:axId val="223074168"/>
        <c:scaling>
          <c:orientation val="minMax"/>
          <c:max val="7"/>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accent6">
                    <a:lumMod val="60000"/>
                    <a:lumOff val="40000"/>
                  </a:schemeClr>
                </a:solidFill>
                <a:latin typeface="+mn-lt"/>
                <a:ea typeface="+mn-ea"/>
                <a:cs typeface="+mn-cs"/>
              </a:defRPr>
            </a:pPr>
            <a:endParaRPr lang="es-CO"/>
          </a:p>
        </c:txPr>
        <c:crossAx val="223076912"/>
        <c:crosses val="max"/>
        <c:crossBetween val="between"/>
      </c:valAx>
      <c:catAx>
        <c:axId val="223076912"/>
        <c:scaling>
          <c:orientation val="minMax"/>
        </c:scaling>
        <c:delete val="1"/>
        <c:axPos val="b"/>
        <c:numFmt formatCode="General" sourceLinked="1"/>
        <c:majorTickMark val="out"/>
        <c:minorTickMark val="none"/>
        <c:tickLblPos val="nextTo"/>
        <c:crossAx val="223074168"/>
        <c:crosses val="autoZero"/>
        <c:auto val="1"/>
        <c:lblAlgn val="ctr"/>
        <c:lblOffset val="100"/>
        <c:noMultiLvlLbl val="0"/>
      </c:catAx>
      <c:spPr>
        <a:noFill/>
        <a:ln>
          <a:noFill/>
        </a:ln>
        <a:effectLst/>
      </c:spPr>
    </c:plotArea>
    <c:plotVisOnly val="1"/>
    <c:dispBlanksAs val="gap"/>
    <c:showDLblsOverMax val="0"/>
  </c:chart>
  <c:spPr>
    <a:solidFill>
      <a:schemeClr val="accent1">
        <a:lumMod val="20000"/>
        <a:lumOff val="80000"/>
      </a:schemeClr>
    </a:solid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464C6-FDF4-400E-A787-64F072A94A43}"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s-CO"/>
        </a:p>
      </dgm:t>
    </dgm:pt>
    <dgm:pt modelId="{B1200C2B-EC02-4A21-9D61-3A8E3446C98D}">
      <dgm:prSet phldrT="[Texto]" custT="1"/>
      <dgm:spPr/>
      <dgm:t>
        <a:bodyPr/>
        <a:lstStyle/>
        <a:p>
          <a:r>
            <a:rPr lang="es-CO" sz="1600" dirty="0">
              <a:latin typeface="Arial" panose="020B0604020202020204" pitchFamily="34" charset="0"/>
              <a:ea typeface="Verdana" panose="020B0604030504040204" pitchFamily="34" charset="0"/>
              <a:cs typeface="Arial" panose="020B0604020202020204" pitchFamily="34" charset="0"/>
            </a:rPr>
            <a:t>Juzgados Penales Municipales con Función de Control de garantías</a:t>
          </a:r>
        </a:p>
        <a:p>
          <a:r>
            <a:rPr lang="es-CO" sz="1600" dirty="0">
              <a:latin typeface="Arial" panose="020B0604020202020204" pitchFamily="34" charset="0"/>
              <a:ea typeface="Verdana" panose="020B0604030504040204" pitchFamily="34" charset="0"/>
              <a:cs typeface="Arial" panose="020B0604020202020204" pitchFamily="34" charset="0"/>
            </a:rPr>
            <a:t>(8)</a:t>
          </a:r>
          <a:endParaRPr lang="es-CO" sz="1600" dirty="0">
            <a:latin typeface="Arial" panose="020B0604020202020204" pitchFamily="34" charset="0"/>
            <a:cs typeface="Arial" panose="020B0604020202020204" pitchFamily="34" charset="0"/>
          </a:endParaRPr>
        </a:p>
      </dgm:t>
    </dgm:pt>
    <dgm:pt modelId="{BE4240BC-5F0C-469D-84BE-80FE8BF43F6C}" type="parTrans" cxnId="{63E7B948-B93E-4E52-9F29-DD3FFF5E5C78}">
      <dgm:prSet/>
      <dgm:spPr/>
      <dgm:t>
        <a:bodyPr/>
        <a:lstStyle/>
        <a:p>
          <a:endParaRPr lang="es-CO" sz="1600">
            <a:latin typeface="Arial" panose="020B0604020202020204" pitchFamily="34" charset="0"/>
            <a:cs typeface="Arial" panose="020B0604020202020204" pitchFamily="34" charset="0"/>
          </a:endParaRPr>
        </a:p>
      </dgm:t>
    </dgm:pt>
    <dgm:pt modelId="{84737EA3-5A93-42D1-AF61-DD427C69B670}" type="sibTrans" cxnId="{63E7B948-B93E-4E52-9F29-DD3FFF5E5C78}">
      <dgm:prSet/>
      <dgm:spPr/>
      <dgm:t>
        <a:bodyPr/>
        <a:lstStyle/>
        <a:p>
          <a:endParaRPr lang="es-CO" sz="1600">
            <a:latin typeface="Arial" panose="020B0604020202020204" pitchFamily="34" charset="0"/>
            <a:cs typeface="Arial" panose="020B0604020202020204" pitchFamily="34" charset="0"/>
          </a:endParaRPr>
        </a:p>
      </dgm:t>
    </dgm:pt>
    <dgm:pt modelId="{3D7ABB0E-B348-4046-8513-11CF2AF8AF73}">
      <dgm:prSet phldrT="[Texto]" custT="1"/>
      <dgm:spPr/>
      <dgm:t>
        <a:bodyPr/>
        <a:lstStyle/>
        <a:p>
          <a:r>
            <a:rPr lang="es-CO" sz="1600" dirty="0">
              <a:latin typeface="Arial" panose="020B0604020202020204" pitchFamily="34" charset="0"/>
              <a:ea typeface="Verdana" panose="020B0604030504040204" pitchFamily="34" charset="0"/>
              <a:cs typeface="Arial" panose="020B0604020202020204" pitchFamily="34" charset="0"/>
            </a:rPr>
            <a:t>Juzgados Penales Municipales con Función de Conocimiento y Depuración</a:t>
          </a:r>
        </a:p>
        <a:p>
          <a:r>
            <a:rPr lang="es-CO" sz="1600" dirty="0">
              <a:latin typeface="Arial" panose="020B0604020202020204" pitchFamily="34" charset="0"/>
              <a:ea typeface="Verdana" panose="020B0604030504040204" pitchFamily="34" charset="0"/>
              <a:cs typeface="Arial" panose="020B0604020202020204" pitchFamily="34" charset="0"/>
            </a:rPr>
            <a:t>(3)</a:t>
          </a:r>
          <a:endParaRPr lang="es-CO" sz="1600" dirty="0">
            <a:latin typeface="Arial" panose="020B0604020202020204" pitchFamily="34" charset="0"/>
            <a:cs typeface="Arial" panose="020B0604020202020204" pitchFamily="34" charset="0"/>
          </a:endParaRPr>
        </a:p>
      </dgm:t>
    </dgm:pt>
    <dgm:pt modelId="{C2804CFC-F4BD-4080-BCC3-AB505EB87B2A}" type="parTrans" cxnId="{4D43892B-683A-40A0-B664-037E60B40E4E}">
      <dgm:prSet/>
      <dgm:spPr/>
      <dgm:t>
        <a:bodyPr/>
        <a:lstStyle/>
        <a:p>
          <a:endParaRPr lang="es-CO" sz="1600">
            <a:latin typeface="Arial" panose="020B0604020202020204" pitchFamily="34" charset="0"/>
            <a:cs typeface="Arial" panose="020B0604020202020204" pitchFamily="34" charset="0"/>
          </a:endParaRPr>
        </a:p>
      </dgm:t>
    </dgm:pt>
    <dgm:pt modelId="{46381D34-DDE9-4FE5-B78D-80E304676D79}" type="sibTrans" cxnId="{4D43892B-683A-40A0-B664-037E60B40E4E}">
      <dgm:prSet/>
      <dgm:spPr/>
      <dgm:t>
        <a:bodyPr/>
        <a:lstStyle/>
        <a:p>
          <a:endParaRPr lang="es-CO" sz="1600">
            <a:latin typeface="Arial" panose="020B0604020202020204" pitchFamily="34" charset="0"/>
            <a:cs typeface="Arial" panose="020B0604020202020204" pitchFamily="34" charset="0"/>
          </a:endParaRPr>
        </a:p>
      </dgm:t>
    </dgm:pt>
    <dgm:pt modelId="{46497237-F0BF-41EB-8A3F-C5D5C5B4DACE}">
      <dgm:prSet phldrT="[Texto]" custT="1"/>
      <dgm:spPr/>
      <dgm:t>
        <a:bodyPr/>
        <a:lstStyle/>
        <a:p>
          <a:r>
            <a:rPr lang="es-CO" sz="1600" dirty="0">
              <a:latin typeface="Arial" panose="020B0604020202020204" pitchFamily="34" charset="0"/>
              <a:ea typeface="Verdana" panose="020B0604030504040204" pitchFamily="34" charset="0"/>
              <a:cs typeface="Arial" panose="020B0604020202020204" pitchFamily="34" charset="0"/>
            </a:rPr>
            <a:t>Juzgados Penales del Circuito</a:t>
          </a:r>
        </a:p>
        <a:p>
          <a:r>
            <a:rPr lang="es-CO" sz="1600" dirty="0">
              <a:latin typeface="Arial" panose="020B0604020202020204" pitchFamily="34" charset="0"/>
              <a:ea typeface="Verdana" panose="020B0604030504040204" pitchFamily="34" charset="0"/>
              <a:cs typeface="Arial" panose="020B0604020202020204" pitchFamily="34" charset="0"/>
            </a:rPr>
            <a:t>(7)</a:t>
          </a:r>
          <a:endParaRPr lang="es-CO" sz="1600" dirty="0">
            <a:latin typeface="Arial" panose="020B0604020202020204" pitchFamily="34" charset="0"/>
            <a:cs typeface="Arial" panose="020B0604020202020204" pitchFamily="34" charset="0"/>
          </a:endParaRPr>
        </a:p>
      </dgm:t>
    </dgm:pt>
    <dgm:pt modelId="{40233F70-FA7C-40FF-B212-5459C65C5EF6}" type="parTrans" cxnId="{704DE921-F3F3-47E3-894F-2D8EA52CD378}">
      <dgm:prSet/>
      <dgm:spPr/>
      <dgm:t>
        <a:bodyPr/>
        <a:lstStyle/>
        <a:p>
          <a:endParaRPr lang="es-CO" sz="1600">
            <a:latin typeface="Arial" panose="020B0604020202020204" pitchFamily="34" charset="0"/>
            <a:cs typeface="Arial" panose="020B0604020202020204" pitchFamily="34" charset="0"/>
          </a:endParaRPr>
        </a:p>
      </dgm:t>
    </dgm:pt>
    <dgm:pt modelId="{7DEB5AAD-E526-40F9-8E40-8F71C8429C82}" type="sibTrans" cxnId="{704DE921-F3F3-47E3-894F-2D8EA52CD378}">
      <dgm:prSet/>
      <dgm:spPr/>
      <dgm:t>
        <a:bodyPr/>
        <a:lstStyle/>
        <a:p>
          <a:endParaRPr lang="es-CO" sz="1600">
            <a:latin typeface="Arial" panose="020B0604020202020204" pitchFamily="34" charset="0"/>
            <a:cs typeface="Arial" panose="020B0604020202020204" pitchFamily="34" charset="0"/>
          </a:endParaRPr>
        </a:p>
      </dgm:t>
    </dgm:pt>
    <dgm:pt modelId="{91305C11-E16E-4FC5-953F-229660257FCD}">
      <dgm:prSet phldrT="[Texto]" custT="1"/>
      <dgm:spPr/>
      <dgm:t>
        <a:bodyPr/>
        <a:lstStyle/>
        <a:p>
          <a:r>
            <a:rPr lang="es-CO" sz="1600" dirty="0">
              <a:latin typeface="Arial" panose="020B0604020202020204" pitchFamily="34" charset="0"/>
              <a:ea typeface="Verdana" panose="020B0604030504040204" pitchFamily="34" charset="0"/>
              <a:cs typeface="Arial" panose="020B0604020202020204" pitchFamily="34" charset="0"/>
            </a:rPr>
            <a:t>Juzgado Penal del Circuito Especializado (1)</a:t>
          </a:r>
          <a:endParaRPr lang="es-CO" sz="1600" dirty="0">
            <a:latin typeface="Arial" panose="020B0604020202020204" pitchFamily="34" charset="0"/>
            <a:cs typeface="Arial" panose="020B0604020202020204" pitchFamily="34" charset="0"/>
          </a:endParaRPr>
        </a:p>
      </dgm:t>
    </dgm:pt>
    <dgm:pt modelId="{88D3D7B0-D919-4EA2-8233-BBB2BF121603}" type="parTrans" cxnId="{2F6045EB-9AEA-47E2-8E79-3144D98D2552}">
      <dgm:prSet/>
      <dgm:spPr/>
      <dgm:t>
        <a:bodyPr/>
        <a:lstStyle/>
        <a:p>
          <a:endParaRPr lang="es-CO" sz="1600">
            <a:latin typeface="Arial" panose="020B0604020202020204" pitchFamily="34" charset="0"/>
            <a:cs typeface="Arial" panose="020B0604020202020204" pitchFamily="34" charset="0"/>
          </a:endParaRPr>
        </a:p>
      </dgm:t>
    </dgm:pt>
    <dgm:pt modelId="{C0D133B9-CB94-48F0-A1F6-657B597DE9D5}" type="sibTrans" cxnId="{2F6045EB-9AEA-47E2-8E79-3144D98D2552}">
      <dgm:prSet/>
      <dgm:spPr/>
      <dgm:t>
        <a:bodyPr/>
        <a:lstStyle/>
        <a:p>
          <a:endParaRPr lang="es-CO" sz="1600">
            <a:latin typeface="Arial" panose="020B0604020202020204" pitchFamily="34" charset="0"/>
            <a:cs typeface="Arial" panose="020B0604020202020204" pitchFamily="34" charset="0"/>
          </a:endParaRPr>
        </a:p>
      </dgm:t>
    </dgm:pt>
    <dgm:pt modelId="{BBF1DC43-6425-48AF-A5E4-4E02EAC08C7E}">
      <dgm:prSet custT="1"/>
      <dgm:spPr/>
      <dgm:t>
        <a:bodyPr/>
        <a:lstStyle/>
        <a:p>
          <a:r>
            <a:rPr lang="es-CO" sz="1600" dirty="0">
              <a:latin typeface="Arial" panose="020B0604020202020204" pitchFamily="34" charset="0"/>
              <a:ea typeface="Verdana" panose="020B0604030504040204" pitchFamily="34" charset="0"/>
              <a:cs typeface="Arial" panose="020B0604020202020204" pitchFamily="34" charset="0"/>
            </a:rPr>
            <a:t>Despachos de la </a:t>
          </a:r>
        </a:p>
        <a:p>
          <a:r>
            <a:rPr lang="es-CO" sz="1600" dirty="0">
              <a:latin typeface="Arial" panose="020B0604020202020204" pitchFamily="34" charset="0"/>
              <a:ea typeface="Verdana" panose="020B0604030504040204" pitchFamily="34" charset="0"/>
              <a:cs typeface="Arial" panose="020B0604020202020204" pitchFamily="34" charset="0"/>
            </a:rPr>
            <a:t>Sala Penal</a:t>
          </a:r>
        </a:p>
        <a:p>
          <a:r>
            <a:rPr lang="es-CO" sz="1600" dirty="0">
              <a:latin typeface="Arial" panose="020B0604020202020204" pitchFamily="34" charset="0"/>
              <a:ea typeface="Verdana" panose="020B0604030504040204" pitchFamily="34" charset="0"/>
              <a:cs typeface="Arial" panose="020B0604020202020204" pitchFamily="34" charset="0"/>
            </a:rPr>
            <a:t>(4)</a:t>
          </a:r>
        </a:p>
      </dgm:t>
    </dgm:pt>
    <dgm:pt modelId="{49206CC5-5412-4328-970B-69D33BB0F89E}" type="parTrans" cxnId="{ED4735D8-2BC7-4780-A132-F9E90DB258B4}">
      <dgm:prSet/>
      <dgm:spPr/>
      <dgm:t>
        <a:bodyPr/>
        <a:lstStyle/>
        <a:p>
          <a:endParaRPr lang="es-CO" sz="1600">
            <a:latin typeface="Arial" panose="020B0604020202020204" pitchFamily="34" charset="0"/>
            <a:cs typeface="Arial" panose="020B0604020202020204" pitchFamily="34" charset="0"/>
          </a:endParaRPr>
        </a:p>
      </dgm:t>
    </dgm:pt>
    <dgm:pt modelId="{091B2A10-74AB-4C25-BDDC-D5C190668DD5}" type="sibTrans" cxnId="{ED4735D8-2BC7-4780-A132-F9E90DB258B4}">
      <dgm:prSet/>
      <dgm:spPr/>
      <dgm:t>
        <a:bodyPr/>
        <a:lstStyle/>
        <a:p>
          <a:endParaRPr lang="es-CO" sz="1600">
            <a:latin typeface="Arial" panose="020B0604020202020204" pitchFamily="34" charset="0"/>
            <a:cs typeface="Arial" panose="020B0604020202020204" pitchFamily="34" charset="0"/>
          </a:endParaRPr>
        </a:p>
      </dgm:t>
    </dgm:pt>
    <dgm:pt modelId="{A1ACB49E-84EF-4D99-9B82-71BB8F2C5F03}" type="pres">
      <dgm:prSet presAssocID="{DCC464C6-FDF4-400E-A787-64F072A94A43}" presName="Name0" presStyleCnt="0">
        <dgm:presLayoutVars>
          <dgm:dir/>
          <dgm:resizeHandles val="exact"/>
        </dgm:presLayoutVars>
      </dgm:prSet>
      <dgm:spPr/>
    </dgm:pt>
    <dgm:pt modelId="{D18F31CE-80E4-41D6-A4BE-F626512E3A9E}" type="pres">
      <dgm:prSet presAssocID="{B1200C2B-EC02-4A21-9D61-3A8E3446C98D}" presName="Name5" presStyleLbl="vennNode1" presStyleIdx="0" presStyleCnt="5">
        <dgm:presLayoutVars>
          <dgm:bulletEnabled val="1"/>
        </dgm:presLayoutVars>
      </dgm:prSet>
      <dgm:spPr/>
    </dgm:pt>
    <dgm:pt modelId="{3A7B23C0-243C-4C05-91DE-1FC190734CC2}" type="pres">
      <dgm:prSet presAssocID="{84737EA3-5A93-42D1-AF61-DD427C69B670}" presName="space" presStyleCnt="0"/>
      <dgm:spPr/>
    </dgm:pt>
    <dgm:pt modelId="{427FE6FB-2D4E-4E84-82C2-1F735A4AFC41}" type="pres">
      <dgm:prSet presAssocID="{3D7ABB0E-B348-4046-8513-11CF2AF8AF73}" presName="Name5" presStyleLbl="vennNode1" presStyleIdx="1" presStyleCnt="5">
        <dgm:presLayoutVars>
          <dgm:bulletEnabled val="1"/>
        </dgm:presLayoutVars>
      </dgm:prSet>
      <dgm:spPr/>
    </dgm:pt>
    <dgm:pt modelId="{F4717991-3A62-44F1-90A0-CBFFD30E9D24}" type="pres">
      <dgm:prSet presAssocID="{46381D34-DDE9-4FE5-B78D-80E304676D79}" presName="space" presStyleCnt="0"/>
      <dgm:spPr/>
    </dgm:pt>
    <dgm:pt modelId="{72C654B0-FE22-4706-AEFC-38D010988926}" type="pres">
      <dgm:prSet presAssocID="{46497237-F0BF-41EB-8A3F-C5D5C5B4DACE}" presName="Name5" presStyleLbl="vennNode1" presStyleIdx="2" presStyleCnt="5">
        <dgm:presLayoutVars>
          <dgm:bulletEnabled val="1"/>
        </dgm:presLayoutVars>
      </dgm:prSet>
      <dgm:spPr/>
    </dgm:pt>
    <dgm:pt modelId="{616A6F02-91A1-4679-B83E-0E71923DB3FF}" type="pres">
      <dgm:prSet presAssocID="{7DEB5AAD-E526-40F9-8E40-8F71C8429C82}" presName="space" presStyleCnt="0"/>
      <dgm:spPr/>
    </dgm:pt>
    <dgm:pt modelId="{C4A8C896-4219-4C60-AF94-9CFC1DEA8676}" type="pres">
      <dgm:prSet presAssocID="{91305C11-E16E-4FC5-953F-229660257FCD}" presName="Name5" presStyleLbl="vennNode1" presStyleIdx="3" presStyleCnt="5">
        <dgm:presLayoutVars>
          <dgm:bulletEnabled val="1"/>
        </dgm:presLayoutVars>
      </dgm:prSet>
      <dgm:spPr/>
    </dgm:pt>
    <dgm:pt modelId="{646F9B97-6617-481F-AC72-3CB74E1BDA44}" type="pres">
      <dgm:prSet presAssocID="{C0D133B9-CB94-48F0-A1F6-657B597DE9D5}" presName="space" presStyleCnt="0"/>
      <dgm:spPr/>
    </dgm:pt>
    <dgm:pt modelId="{C5634C18-E12B-41AF-A231-1CAD416733C8}" type="pres">
      <dgm:prSet presAssocID="{BBF1DC43-6425-48AF-A5E4-4E02EAC08C7E}" presName="Name5" presStyleLbl="vennNode1" presStyleIdx="4" presStyleCnt="5">
        <dgm:presLayoutVars>
          <dgm:bulletEnabled val="1"/>
        </dgm:presLayoutVars>
      </dgm:prSet>
      <dgm:spPr/>
    </dgm:pt>
  </dgm:ptLst>
  <dgm:cxnLst>
    <dgm:cxn modelId="{704DE921-F3F3-47E3-894F-2D8EA52CD378}" srcId="{DCC464C6-FDF4-400E-A787-64F072A94A43}" destId="{46497237-F0BF-41EB-8A3F-C5D5C5B4DACE}" srcOrd="2" destOrd="0" parTransId="{40233F70-FA7C-40FF-B212-5459C65C5EF6}" sibTransId="{7DEB5AAD-E526-40F9-8E40-8F71C8429C82}"/>
    <dgm:cxn modelId="{4D43892B-683A-40A0-B664-037E60B40E4E}" srcId="{DCC464C6-FDF4-400E-A787-64F072A94A43}" destId="{3D7ABB0E-B348-4046-8513-11CF2AF8AF73}" srcOrd="1" destOrd="0" parTransId="{C2804CFC-F4BD-4080-BCC3-AB505EB87B2A}" sibTransId="{46381D34-DDE9-4FE5-B78D-80E304676D79}"/>
    <dgm:cxn modelId="{7DD17140-9601-49F5-B810-F1208DAE21B2}" type="presOf" srcId="{3D7ABB0E-B348-4046-8513-11CF2AF8AF73}" destId="{427FE6FB-2D4E-4E84-82C2-1F735A4AFC41}" srcOrd="0" destOrd="0" presId="urn:microsoft.com/office/officeart/2005/8/layout/venn3"/>
    <dgm:cxn modelId="{A8B3E442-0C66-4CF9-B9B8-89AC8E00BEB1}" type="presOf" srcId="{46497237-F0BF-41EB-8A3F-C5D5C5B4DACE}" destId="{72C654B0-FE22-4706-AEFC-38D010988926}" srcOrd="0" destOrd="0" presId="urn:microsoft.com/office/officeart/2005/8/layout/venn3"/>
    <dgm:cxn modelId="{63E7B948-B93E-4E52-9F29-DD3FFF5E5C78}" srcId="{DCC464C6-FDF4-400E-A787-64F072A94A43}" destId="{B1200C2B-EC02-4A21-9D61-3A8E3446C98D}" srcOrd="0" destOrd="0" parTransId="{BE4240BC-5F0C-469D-84BE-80FE8BF43F6C}" sibTransId="{84737EA3-5A93-42D1-AF61-DD427C69B670}"/>
    <dgm:cxn modelId="{50586675-A936-4173-9E5D-6BEE0AF94814}" type="presOf" srcId="{BBF1DC43-6425-48AF-A5E4-4E02EAC08C7E}" destId="{C5634C18-E12B-41AF-A231-1CAD416733C8}" srcOrd="0" destOrd="0" presId="urn:microsoft.com/office/officeart/2005/8/layout/venn3"/>
    <dgm:cxn modelId="{7C79DB7C-DE10-4659-9BBF-7142370AE410}" type="presOf" srcId="{91305C11-E16E-4FC5-953F-229660257FCD}" destId="{C4A8C896-4219-4C60-AF94-9CFC1DEA8676}" srcOrd="0" destOrd="0" presId="urn:microsoft.com/office/officeart/2005/8/layout/venn3"/>
    <dgm:cxn modelId="{ED4735D8-2BC7-4780-A132-F9E90DB258B4}" srcId="{DCC464C6-FDF4-400E-A787-64F072A94A43}" destId="{BBF1DC43-6425-48AF-A5E4-4E02EAC08C7E}" srcOrd="4" destOrd="0" parTransId="{49206CC5-5412-4328-970B-69D33BB0F89E}" sibTransId="{091B2A10-74AB-4C25-BDDC-D5C190668DD5}"/>
    <dgm:cxn modelId="{318317E9-2D03-49E3-8DEE-8801ECFBB815}" type="presOf" srcId="{DCC464C6-FDF4-400E-A787-64F072A94A43}" destId="{A1ACB49E-84EF-4D99-9B82-71BB8F2C5F03}" srcOrd="0" destOrd="0" presId="urn:microsoft.com/office/officeart/2005/8/layout/venn3"/>
    <dgm:cxn modelId="{11B93FE9-58E9-4FFC-A42A-9FAB67A8E65F}" type="presOf" srcId="{B1200C2B-EC02-4A21-9D61-3A8E3446C98D}" destId="{D18F31CE-80E4-41D6-A4BE-F626512E3A9E}" srcOrd="0" destOrd="0" presId="urn:microsoft.com/office/officeart/2005/8/layout/venn3"/>
    <dgm:cxn modelId="{2F6045EB-9AEA-47E2-8E79-3144D98D2552}" srcId="{DCC464C6-FDF4-400E-A787-64F072A94A43}" destId="{91305C11-E16E-4FC5-953F-229660257FCD}" srcOrd="3" destOrd="0" parTransId="{88D3D7B0-D919-4EA2-8233-BBB2BF121603}" sibTransId="{C0D133B9-CB94-48F0-A1F6-657B597DE9D5}"/>
    <dgm:cxn modelId="{EF9BB1B9-5CC4-48AA-9527-3F72B1BF31B9}" type="presParOf" srcId="{A1ACB49E-84EF-4D99-9B82-71BB8F2C5F03}" destId="{D18F31CE-80E4-41D6-A4BE-F626512E3A9E}" srcOrd="0" destOrd="0" presId="urn:microsoft.com/office/officeart/2005/8/layout/venn3"/>
    <dgm:cxn modelId="{52EA1F0C-C8DD-4AFA-802C-DB5814CC4CA2}" type="presParOf" srcId="{A1ACB49E-84EF-4D99-9B82-71BB8F2C5F03}" destId="{3A7B23C0-243C-4C05-91DE-1FC190734CC2}" srcOrd="1" destOrd="0" presId="urn:microsoft.com/office/officeart/2005/8/layout/venn3"/>
    <dgm:cxn modelId="{50F7D264-B8A9-42ED-B581-EE8B3E6ED952}" type="presParOf" srcId="{A1ACB49E-84EF-4D99-9B82-71BB8F2C5F03}" destId="{427FE6FB-2D4E-4E84-82C2-1F735A4AFC41}" srcOrd="2" destOrd="0" presId="urn:microsoft.com/office/officeart/2005/8/layout/venn3"/>
    <dgm:cxn modelId="{C32D06C6-50F3-4711-9032-7A2AE3175B6A}" type="presParOf" srcId="{A1ACB49E-84EF-4D99-9B82-71BB8F2C5F03}" destId="{F4717991-3A62-44F1-90A0-CBFFD30E9D24}" srcOrd="3" destOrd="0" presId="urn:microsoft.com/office/officeart/2005/8/layout/venn3"/>
    <dgm:cxn modelId="{178FC9F6-1065-46C1-9813-F41E564CDAC9}" type="presParOf" srcId="{A1ACB49E-84EF-4D99-9B82-71BB8F2C5F03}" destId="{72C654B0-FE22-4706-AEFC-38D010988926}" srcOrd="4" destOrd="0" presId="urn:microsoft.com/office/officeart/2005/8/layout/venn3"/>
    <dgm:cxn modelId="{62D7A0DA-9AC7-4537-B8FA-5FDAD2CF941D}" type="presParOf" srcId="{A1ACB49E-84EF-4D99-9B82-71BB8F2C5F03}" destId="{616A6F02-91A1-4679-B83E-0E71923DB3FF}" srcOrd="5" destOrd="0" presId="urn:microsoft.com/office/officeart/2005/8/layout/venn3"/>
    <dgm:cxn modelId="{7590FA72-304D-429E-8F2F-D51B59A8A4FF}" type="presParOf" srcId="{A1ACB49E-84EF-4D99-9B82-71BB8F2C5F03}" destId="{C4A8C896-4219-4C60-AF94-9CFC1DEA8676}" srcOrd="6" destOrd="0" presId="urn:microsoft.com/office/officeart/2005/8/layout/venn3"/>
    <dgm:cxn modelId="{0AC1BCFB-514F-483E-9EBB-BEE66BEB3EE8}" type="presParOf" srcId="{A1ACB49E-84EF-4D99-9B82-71BB8F2C5F03}" destId="{646F9B97-6617-481F-AC72-3CB74E1BDA44}" srcOrd="7" destOrd="0" presId="urn:microsoft.com/office/officeart/2005/8/layout/venn3"/>
    <dgm:cxn modelId="{03540661-1F0A-4071-B53F-D954B25C3716}" type="presParOf" srcId="{A1ACB49E-84EF-4D99-9B82-71BB8F2C5F03}" destId="{C5634C18-E12B-41AF-A231-1CAD416733C8}"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FA24E3-DB4B-47D2-BE39-E4EA7E432E7E}" type="doc">
      <dgm:prSet loTypeId="urn:microsoft.com/office/officeart/2005/8/layout/pyramid2" loCatId="list" qsTypeId="urn:microsoft.com/office/officeart/2005/8/quickstyle/simple1" qsCatId="simple" csTypeId="urn:microsoft.com/office/officeart/2005/8/colors/colorful4" csCatId="colorful" phldr="1"/>
      <dgm:spPr/>
    </dgm:pt>
    <dgm:pt modelId="{D849503F-FD9A-472A-BD1F-DB54D96FD038}">
      <dgm:prSet phldrT="[Texto]" custT="1"/>
      <dgm:spPr/>
      <dgm:t>
        <a:bodyPr/>
        <a:lstStyle/>
        <a:p>
          <a:r>
            <a:rPr lang="es-CO" sz="1200">
              <a:latin typeface="Arial" panose="020B0604020202020204" pitchFamily="34" charset="0"/>
              <a:cs typeface="Arial" panose="020B0604020202020204" pitchFamily="34" charset="0"/>
            </a:rPr>
            <a:t>1. Coordinación y supervisión de las labores a cargo de la oficina.</a:t>
          </a:r>
          <a:endParaRPr lang="es-CO" sz="1200" dirty="0"/>
        </a:p>
      </dgm:t>
    </dgm:pt>
    <dgm:pt modelId="{E8DC78E3-AA11-4FDD-A9DA-2D830F3315C6}" type="parTrans" cxnId="{5AE9A357-0896-4826-B9A3-1C63AE3DA0AB}">
      <dgm:prSet/>
      <dgm:spPr/>
      <dgm:t>
        <a:bodyPr/>
        <a:lstStyle/>
        <a:p>
          <a:endParaRPr lang="es-CO" sz="1200"/>
        </a:p>
      </dgm:t>
    </dgm:pt>
    <dgm:pt modelId="{9485387F-9F6C-428A-B786-C750F5825798}" type="sibTrans" cxnId="{5AE9A357-0896-4826-B9A3-1C63AE3DA0AB}">
      <dgm:prSet/>
      <dgm:spPr/>
      <dgm:t>
        <a:bodyPr/>
        <a:lstStyle/>
        <a:p>
          <a:endParaRPr lang="es-CO" sz="1200"/>
        </a:p>
      </dgm:t>
    </dgm:pt>
    <dgm:pt modelId="{645BE886-18D6-420C-A4E4-1E164A20DFA9}">
      <dgm:prSet phldrT="[Texto]" custT="1"/>
      <dgm:spPr/>
      <dgm:t>
        <a:bodyPr/>
        <a:lstStyle/>
        <a:p>
          <a:r>
            <a:rPr lang="es-CO" sz="1200">
              <a:latin typeface="Arial" panose="020B0604020202020204" pitchFamily="34" charset="0"/>
              <a:cs typeface="Arial" panose="020B0604020202020204" pitchFamily="34" charset="0"/>
            </a:rPr>
            <a:t>2. Diseño e implementación de los modelos de gestión aprobados desde el Comité Coordinador.</a:t>
          </a:r>
          <a:endParaRPr lang="es-CO" sz="1200" dirty="0"/>
        </a:p>
      </dgm:t>
    </dgm:pt>
    <dgm:pt modelId="{1074AB84-5CDE-45E5-8F13-88862B8AD4BD}" type="parTrans" cxnId="{D473BA9A-7943-4E10-A82D-EA167CD55A11}">
      <dgm:prSet/>
      <dgm:spPr/>
      <dgm:t>
        <a:bodyPr/>
        <a:lstStyle/>
        <a:p>
          <a:endParaRPr lang="es-CO" sz="1200"/>
        </a:p>
      </dgm:t>
    </dgm:pt>
    <dgm:pt modelId="{6E930D8A-F088-4551-911C-372B1EDE7CF6}" type="sibTrans" cxnId="{D473BA9A-7943-4E10-A82D-EA167CD55A11}">
      <dgm:prSet/>
      <dgm:spPr/>
      <dgm:t>
        <a:bodyPr/>
        <a:lstStyle/>
        <a:p>
          <a:endParaRPr lang="es-CO" sz="1200"/>
        </a:p>
      </dgm:t>
    </dgm:pt>
    <dgm:pt modelId="{F3990DE0-A78C-4D72-B10A-3B86B9AB207D}">
      <dgm:prSet phldrT="[Texto]" custT="1"/>
      <dgm:spPr/>
      <dgm:t>
        <a:bodyPr/>
        <a:lstStyle/>
        <a:p>
          <a:r>
            <a:rPr lang="es-CO" sz="1200">
              <a:latin typeface="Arial" panose="020B0604020202020204" pitchFamily="34" charset="0"/>
              <a:cs typeface="Arial" panose="020B0604020202020204" pitchFamily="34" charset="0"/>
            </a:rPr>
            <a:t>3. Distribución y organización de personal</a:t>
          </a:r>
          <a:endParaRPr lang="es-CO" sz="1200" dirty="0"/>
        </a:p>
      </dgm:t>
    </dgm:pt>
    <dgm:pt modelId="{D4B6330B-1342-4470-B03F-881441A6D895}" type="parTrans" cxnId="{C6857CAE-D1AF-4433-99BC-F227547A075F}">
      <dgm:prSet/>
      <dgm:spPr/>
      <dgm:t>
        <a:bodyPr/>
        <a:lstStyle/>
        <a:p>
          <a:endParaRPr lang="es-CO" sz="1200"/>
        </a:p>
      </dgm:t>
    </dgm:pt>
    <dgm:pt modelId="{70D3340A-C381-4504-A25B-5C98218D41E2}" type="sibTrans" cxnId="{C6857CAE-D1AF-4433-99BC-F227547A075F}">
      <dgm:prSet/>
      <dgm:spPr/>
      <dgm:t>
        <a:bodyPr/>
        <a:lstStyle/>
        <a:p>
          <a:endParaRPr lang="es-CO" sz="1200"/>
        </a:p>
      </dgm:t>
    </dgm:pt>
    <dgm:pt modelId="{4F2E71AD-DD66-4E80-84A3-3FEAD01334D4}">
      <dgm:prSet phldrT="[Texto]" custT="1"/>
      <dgm:spPr/>
      <dgm:t>
        <a:bodyPr/>
        <a:lstStyle/>
        <a:p>
          <a:r>
            <a:rPr lang="es-CO" sz="1200" dirty="0">
              <a:latin typeface="Arial" panose="020B0604020202020204" pitchFamily="34" charset="0"/>
              <a:cs typeface="Arial" panose="020B0604020202020204" pitchFamily="34" charset="0"/>
            </a:rPr>
            <a:t>4. Consolidación de indicadores de gestión y establecimiento de planes de acción para su mejora y mantenimiento</a:t>
          </a:r>
          <a:endParaRPr lang="es-CO" sz="1200" dirty="0"/>
        </a:p>
      </dgm:t>
    </dgm:pt>
    <dgm:pt modelId="{27013F96-0D55-418D-BACF-31A7654D3DFA}" type="parTrans" cxnId="{80CC1D0F-D562-488B-A802-730214BD5DDD}">
      <dgm:prSet/>
      <dgm:spPr/>
      <dgm:t>
        <a:bodyPr/>
        <a:lstStyle/>
        <a:p>
          <a:endParaRPr lang="es-CO" sz="1200"/>
        </a:p>
      </dgm:t>
    </dgm:pt>
    <dgm:pt modelId="{D9085CCF-0113-48C0-A122-4035492DBAE6}" type="sibTrans" cxnId="{80CC1D0F-D562-488B-A802-730214BD5DDD}">
      <dgm:prSet/>
      <dgm:spPr/>
      <dgm:t>
        <a:bodyPr/>
        <a:lstStyle/>
        <a:p>
          <a:endParaRPr lang="es-CO" sz="1200"/>
        </a:p>
      </dgm:t>
    </dgm:pt>
    <dgm:pt modelId="{C88BC307-32FD-4282-B36C-44A094B392A6}">
      <dgm:prSet phldrT="[Texto]" custT="1"/>
      <dgm:spPr/>
      <dgm:t>
        <a:bodyPr/>
        <a:lstStyle/>
        <a:p>
          <a:r>
            <a:rPr lang="es-CO" sz="1200">
              <a:latin typeface="Arial" panose="020B0604020202020204" pitchFamily="34" charset="0"/>
              <a:cs typeface="Arial" panose="020B0604020202020204" pitchFamily="34" charset="0"/>
            </a:rPr>
            <a:t>5. Administración del Sistema de Gestión de Calidad.</a:t>
          </a:r>
          <a:endParaRPr lang="es-CO" sz="1200" dirty="0"/>
        </a:p>
      </dgm:t>
    </dgm:pt>
    <dgm:pt modelId="{B88FD8E9-001A-46B5-BB32-6107B27CEF50}" type="parTrans" cxnId="{E2968B9C-A21F-418B-881E-704657658379}">
      <dgm:prSet/>
      <dgm:spPr/>
      <dgm:t>
        <a:bodyPr/>
        <a:lstStyle/>
        <a:p>
          <a:endParaRPr lang="es-CO" sz="1200"/>
        </a:p>
      </dgm:t>
    </dgm:pt>
    <dgm:pt modelId="{40BBEBBA-A847-4BE3-84EF-797391BB9E08}" type="sibTrans" cxnId="{E2968B9C-A21F-418B-881E-704657658379}">
      <dgm:prSet/>
      <dgm:spPr/>
      <dgm:t>
        <a:bodyPr/>
        <a:lstStyle/>
        <a:p>
          <a:endParaRPr lang="es-CO" sz="1200"/>
        </a:p>
      </dgm:t>
    </dgm:pt>
    <dgm:pt modelId="{0BEBE7A3-17BF-4A96-B4B0-5CBAB1066E91}">
      <dgm:prSet phldrT="[Texto]" custT="1"/>
      <dgm:spPr/>
      <dgm:t>
        <a:bodyPr/>
        <a:lstStyle/>
        <a:p>
          <a:r>
            <a:rPr lang="es-CO" sz="1200" dirty="0">
              <a:latin typeface="Arial" panose="020B0604020202020204" pitchFamily="34" charset="0"/>
              <a:cs typeface="Arial" panose="020B0604020202020204" pitchFamily="34" charset="0"/>
            </a:rPr>
            <a:t>6. Evaluación de desempeño del personal a cargo y diseño de planes de mejoramiento</a:t>
          </a:r>
          <a:endParaRPr lang="es-CO" sz="1200" dirty="0"/>
        </a:p>
      </dgm:t>
    </dgm:pt>
    <dgm:pt modelId="{1314C4A2-EE64-492E-B431-5481EAC02704}" type="parTrans" cxnId="{5487C821-334E-4028-A891-A007F2782016}">
      <dgm:prSet/>
      <dgm:spPr/>
      <dgm:t>
        <a:bodyPr/>
        <a:lstStyle/>
        <a:p>
          <a:endParaRPr lang="es-CO" sz="1200"/>
        </a:p>
      </dgm:t>
    </dgm:pt>
    <dgm:pt modelId="{08382AD9-1781-4558-9550-33DC602B34C5}" type="sibTrans" cxnId="{5487C821-334E-4028-A891-A007F2782016}">
      <dgm:prSet/>
      <dgm:spPr/>
      <dgm:t>
        <a:bodyPr/>
        <a:lstStyle/>
        <a:p>
          <a:endParaRPr lang="es-CO" sz="1200"/>
        </a:p>
      </dgm:t>
    </dgm:pt>
    <dgm:pt modelId="{BB621D5F-DF83-4C6A-B30D-24E79EDE49F9}">
      <dgm:prSet phldrT="[Texto]" custT="1"/>
      <dgm:spPr/>
      <dgm:t>
        <a:bodyPr/>
        <a:lstStyle/>
        <a:p>
          <a:r>
            <a:rPr lang="es-CO" sz="1200">
              <a:latin typeface="Arial" panose="020B0604020202020204" pitchFamily="34" charset="0"/>
              <a:cs typeface="Arial" panose="020B0604020202020204" pitchFamily="34" charset="0"/>
            </a:rPr>
            <a:t>7. Tramite a los Quejas y Reclamos de los Usuarios de los servicios de administración de justicia.</a:t>
          </a:r>
          <a:endParaRPr lang="es-CO" sz="1200" dirty="0"/>
        </a:p>
      </dgm:t>
    </dgm:pt>
    <dgm:pt modelId="{1F93FE74-5ACB-4DD0-A9A8-745E6E49CAF0}" type="parTrans" cxnId="{6EAB4CED-5011-4BB8-B634-E0546C528A93}">
      <dgm:prSet/>
      <dgm:spPr/>
      <dgm:t>
        <a:bodyPr/>
        <a:lstStyle/>
        <a:p>
          <a:endParaRPr lang="es-CO" sz="1200"/>
        </a:p>
      </dgm:t>
    </dgm:pt>
    <dgm:pt modelId="{3BC3A11F-02C8-481B-B301-197E87BCA13D}" type="sibTrans" cxnId="{6EAB4CED-5011-4BB8-B634-E0546C528A93}">
      <dgm:prSet/>
      <dgm:spPr/>
      <dgm:t>
        <a:bodyPr/>
        <a:lstStyle/>
        <a:p>
          <a:endParaRPr lang="es-CO" sz="1200"/>
        </a:p>
      </dgm:t>
    </dgm:pt>
    <dgm:pt modelId="{E00B8B14-B657-4D25-A9C6-F403F259D62C}" type="pres">
      <dgm:prSet presAssocID="{BAFA24E3-DB4B-47D2-BE39-E4EA7E432E7E}" presName="compositeShape" presStyleCnt="0">
        <dgm:presLayoutVars>
          <dgm:dir/>
          <dgm:resizeHandles/>
        </dgm:presLayoutVars>
      </dgm:prSet>
      <dgm:spPr/>
    </dgm:pt>
    <dgm:pt modelId="{3B59B2A8-C088-48A1-9342-34D90F33E6D5}" type="pres">
      <dgm:prSet presAssocID="{BAFA24E3-DB4B-47D2-BE39-E4EA7E432E7E}" presName="pyramid" presStyleLbl="node1" presStyleIdx="0" presStyleCnt="1" custScaleX="133763"/>
      <dgm:spPr>
        <a:solidFill>
          <a:schemeClr val="accent5">
            <a:lumMod val="50000"/>
          </a:schemeClr>
        </a:solidFill>
      </dgm:spPr>
    </dgm:pt>
    <dgm:pt modelId="{655B9C80-9DC1-4FBA-A678-9CD6C5DFD76D}" type="pres">
      <dgm:prSet presAssocID="{BAFA24E3-DB4B-47D2-BE39-E4EA7E432E7E}" presName="theList" presStyleCnt="0"/>
      <dgm:spPr/>
    </dgm:pt>
    <dgm:pt modelId="{16AA99B8-3A10-4C45-B138-95AA0EB3C999}" type="pres">
      <dgm:prSet presAssocID="{D849503F-FD9A-472A-BD1F-DB54D96FD038}" presName="aNode" presStyleLbl="fgAcc1" presStyleIdx="0" presStyleCnt="7">
        <dgm:presLayoutVars>
          <dgm:bulletEnabled val="1"/>
        </dgm:presLayoutVars>
      </dgm:prSet>
      <dgm:spPr/>
    </dgm:pt>
    <dgm:pt modelId="{92B9BB83-F092-4991-9042-483C6FCD875D}" type="pres">
      <dgm:prSet presAssocID="{D849503F-FD9A-472A-BD1F-DB54D96FD038}" presName="aSpace" presStyleCnt="0"/>
      <dgm:spPr/>
    </dgm:pt>
    <dgm:pt modelId="{F30EB711-F2CF-43FA-99DB-967CF5595590}" type="pres">
      <dgm:prSet presAssocID="{645BE886-18D6-420C-A4E4-1E164A20DFA9}" presName="aNode" presStyleLbl="fgAcc1" presStyleIdx="1" presStyleCnt="7">
        <dgm:presLayoutVars>
          <dgm:bulletEnabled val="1"/>
        </dgm:presLayoutVars>
      </dgm:prSet>
      <dgm:spPr/>
    </dgm:pt>
    <dgm:pt modelId="{16FD992A-72B4-46AE-8D49-DE2021539711}" type="pres">
      <dgm:prSet presAssocID="{645BE886-18D6-420C-A4E4-1E164A20DFA9}" presName="aSpace" presStyleCnt="0"/>
      <dgm:spPr/>
    </dgm:pt>
    <dgm:pt modelId="{6053D53B-AFE8-430A-9394-D84C90A0CAA7}" type="pres">
      <dgm:prSet presAssocID="{F3990DE0-A78C-4D72-B10A-3B86B9AB207D}" presName="aNode" presStyleLbl="fgAcc1" presStyleIdx="2" presStyleCnt="7">
        <dgm:presLayoutVars>
          <dgm:bulletEnabled val="1"/>
        </dgm:presLayoutVars>
      </dgm:prSet>
      <dgm:spPr/>
    </dgm:pt>
    <dgm:pt modelId="{B7B1A1A5-817F-484D-8FB3-DEC2AFFA3826}" type="pres">
      <dgm:prSet presAssocID="{F3990DE0-A78C-4D72-B10A-3B86B9AB207D}" presName="aSpace" presStyleCnt="0"/>
      <dgm:spPr/>
    </dgm:pt>
    <dgm:pt modelId="{05A8DA07-2E3D-437F-BF61-DBB46C909F4D}" type="pres">
      <dgm:prSet presAssocID="{4F2E71AD-DD66-4E80-84A3-3FEAD01334D4}" presName="aNode" presStyleLbl="fgAcc1" presStyleIdx="3" presStyleCnt="7">
        <dgm:presLayoutVars>
          <dgm:bulletEnabled val="1"/>
        </dgm:presLayoutVars>
      </dgm:prSet>
      <dgm:spPr/>
    </dgm:pt>
    <dgm:pt modelId="{D668A782-7EA1-42E3-9C4A-3EF34BA6A2C5}" type="pres">
      <dgm:prSet presAssocID="{4F2E71AD-DD66-4E80-84A3-3FEAD01334D4}" presName="aSpace" presStyleCnt="0"/>
      <dgm:spPr/>
    </dgm:pt>
    <dgm:pt modelId="{AD591E5D-D2F6-4660-85D9-7159D268907A}" type="pres">
      <dgm:prSet presAssocID="{C88BC307-32FD-4282-B36C-44A094B392A6}" presName="aNode" presStyleLbl="fgAcc1" presStyleIdx="4" presStyleCnt="7">
        <dgm:presLayoutVars>
          <dgm:bulletEnabled val="1"/>
        </dgm:presLayoutVars>
      </dgm:prSet>
      <dgm:spPr/>
    </dgm:pt>
    <dgm:pt modelId="{9D25AD2B-72F2-4B7B-B593-AC0B40FF877F}" type="pres">
      <dgm:prSet presAssocID="{C88BC307-32FD-4282-B36C-44A094B392A6}" presName="aSpace" presStyleCnt="0"/>
      <dgm:spPr/>
    </dgm:pt>
    <dgm:pt modelId="{57BDB42A-F315-4F6D-8E70-56C4AC141207}" type="pres">
      <dgm:prSet presAssocID="{0BEBE7A3-17BF-4A96-B4B0-5CBAB1066E91}" presName="aNode" presStyleLbl="fgAcc1" presStyleIdx="5" presStyleCnt="7">
        <dgm:presLayoutVars>
          <dgm:bulletEnabled val="1"/>
        </dgm:presLayoutVars>
      </dgm:prSet>
      <dgm:spPr/>
    </dgm:pt>
    <dgm:pt modelId="{2A2173BE-0D58-4881-8216-3BC1C4AB8306}" type="pres">
      <dgm:prSet presAssocID="{0BEBE7A3-17BF-4A96-B4B0-5CBAB1066E91}" presName="aSpace" presStyleCnt="0"/>
      <dgm:spPr/>
    </dgm:pt>
    <dgm:pt modelId="{E16F32D2-146F-401E-830E-7D637B163688}" type="pres">
      <dgm:prSet presAssocID="{BB621D5F-DF83-4C6A-B30D-24E79EDE49F9}" presName="aNode" presStyleLbl="fgAcc1" presStyleIdx="6" presStyleCnt="7">
        <dgm:presLayoutVars>
          <dgm:bulletEnabled val="1"/>
        </dgm:presLayoutVars>
      </dgm:prSet>
      <dgm:spPr/>
    </dgm:pt>
    <dgm:pt modelId="{0C159B4A-A858-4B7C-86B3-EE3DE1EA2BB4}" type="pres">
      <dgm:prSet presAssocID="{BB621D5F-DF83-4C6A-B30D-24E79EDE49F9}" presName="aSpace" presStyleCnt="0"/>
      <dgm:spPr/>
    </dgm:pt>
  </dgm:ptLst>
  <dgm:cxnLst>
    <dgm:cxn modelId="{80CC1D0F-D562-488B-A802-730214BD5DDD}" srcId="{BAFA24E3-DB4B-47D2-BE39-E4EA7E432E7E}" destId="{4F2E71AD-DD66-4E80-84A3-3FEAD01334D4}" srcOrd="3" destOrd="0" parTransId="{27013F96-0D55-418D-BACF-31A7654D3DFA}" sibTransId="{D9085CCF-0113-48C0-A122-4035492DBAE6}"/>
    <dgm:cxn modelId="{20EA3A11-992A-47E8-B001-DF8B20126DC9}" type="presOf" srcId="{BB621D5F-DF83-4C6A-B30D-24E79EDE49F9}" destId="{E16F32D2-146F-401E-830E-7D637B163688}" srcOrd="0" destOrd="0" presId="urn:microsoft.com/office/officeart/2005/8/layout/pyramid2"/>
    <dgm:cxn modelId="{D9E79A12-B1D0-4D35-9B3B-19491ABEA329}" type="presOf" srcId="{F3990DE0-A78C-4D72-B10A-3B86B9AB207D}" destId="{6053D53B-AFE8-430A-9394-D84C90A0CAA7}" srcOrd="0" destOrd="0" presId="urn:microsoft.com/office/officeart/2005/8/layout/pyramid2"/>
    <dgm:cxn modelId="{5487C821-334E-4028-A891-A007F2782016}" srcId="{BAFA24E3-DB4B-47D2-BE39-E4EA7E432E7E}" destId="{0BEBE7A3-17BF-4A96-B4B0-5CBAB1066E91}" srcOrd="5" destOrd="0" parTransId="{1314C4A2-EE64-492E-B431-5481EAC02704}" sibTransId="{08382AD9-1781-4558-9550-33DC602B34C5}"/>
    <dgm:cxn modelId="{C154FE25-3BDF-456E-BD3D-A3DFA327C896}" type="presOf" srcId="{645BE886-18D6-420C-A4E4-1E164A20DFA9}" destId="{F30EB711-F2CF-43FA-99DB-967CF5595590}" srcOrd="0" destOrd="0" presId="urn:microsoft.com/office/officeart/2005/8/layout/pyramid2"/>
    <dgm:cxn modelId="{13AECE26-4F9B-4024-80F6-BAD2A57FB0F6}" type="presOf" srcId="{BAFA24E3-DB4B-47D2-BE39-E4EA7E432E7E}" destId="{E00B8B14-B657-4D25-A9C6-F403F259D62C}" srcOrd="0" destOrd="0" presId="urn:microsoft.com/office/officeart/2005/8/layout/pyramid2"/>
    <dgm:cxn modelId="{29B2A036-74FD-4794-80D0-B1998CF1377B}" type="presOf" srcId="{4F2E71AD-DD66-4E80-84A3-3FEAD01334D4}" destId="{05A8DA07-2E3D-437F-BF61-DBB46C909F4D}" srcOrd="0" destOrd="0" presId="urn:microsoft.com/office/officeart/2005/8/layout/pyramid2"/>
    <dgm:cxn modelId="{FD7D8B6D-7979-4422-AF3E-C2FC57E2A33A}" type="presOf" srcId="{D849503F-FD9A-472A-BD1F-DB54D96FD038}" destId="{16AA99B8-3A10-4C45-B138-95AA0EB3C999}" srcOrd="0" destOrd="0" presId="urn:microsoft.com/office/officeart/2005/8/layout/pyramid2"/>
    <dgm:cxn modelId="{5AE9A357-0896-4826-B9A3-1C63AE3DA0AB}" srcId="{BAFA24E3-DB4B-47D2-BE39-E4EA7E432E7E}" destId="{D849503F-FD9A-472A-BD1F-DB54D96FD038}" srcOrd="0" destOrd="0" parTransId="{E8DC78E3-AA11-4FDD-A9DA-2D830F3315C6}" sibTransId="{9485387F-9F6C-428A-B786-C750F5825798}"/>
    <dgm:cxn modelId="{DD888D7D-9979-48B2-8B67-022CD4D15BE3}" type="presOf" srcId="{0BEBE7A3-17BF-4A96-B4B0-5CBAB1066E91}" destId="{57BDB42A-F315-4F6D-8E70-56C4AC141207}" srcOrd="0" destOrd="0" presId="urn:microsoft.com/office/officeart/2005/8/layout/pyramid2"/>
    <dgm:cxn modelId="{D473BA9A-7943-4E10-A82D-EA167CD55A11}" srcId="{BAFA24E3-DB4B-47D2-BE39-E4EA7E432E7E}" destId="{645BE886-18D6-420C-A4E4-1E164A20DFA9}" srcOrd="1" destOrd="0" parTransId="{1074AB84-5CDE-45E5-8F13-88862B8AD4BD}" sibTransId="{6E930D8A-F088-4551-911C-372B1EDE7CF6}"/>
    <dgm:cxn modelId="{E2968B9C-A21F-418B-881E-704657658379}" srcId="{BAFA24E3-DB4B-47D2-BE39-E4EA7E432E7E}" destId="{C88BC307-32FD-4282-B36C-44A094B392A6}" srcOrd="4" destOrd="0" parTransId="{B88FD8E9-001A-46B5-BB32-6107B27CEF50}" sibTransId="{40BBEBBA-A847-4BE3-84EF-797391BB9E08}"/>
    <dgm:cxn modelId="{05DE78A9-4962-4586-8A96-64C351000498}" type="presOf" srcId="{C88BC307-32FD-4282-B36C-44A094B392A6}" destId="{AD591E5D-D2F6-4660-85D9-7159D268907A}" srcOrd="0" destOrd="0" presId="urn:microsoft.com/office/officeart/2005/8/layout/pyramid2"/>
    <dgm:cxn modelId="{C6857CAE-D1AF-4433-99BC-F227547A075F}" srcId="{BAFA24E3-DB4B-47D2-BE39-E4EA7E432E7E}" destId="{F3990DE0-A78C-4D72-B10A-3B86B9AB207D}" srcOrd="2" destOrd="0" parTransId="{D4B6330B-1342-4470-B03F-881441A6D895}" sibTransId="{70D3340A-C381-4504-A25B-5C98218D41E2}"/>
    <dgm:cxn modelId="{6EAB4CED-5011-4BB8-B634-E0546C528A93}" srcId="{BAFA24E3-DB4B-47D2-BE39-E4EA7E432E7E}" destId="{BB621D5F-DF83-4C6A-B30D-24E79EDE49F9}" srcOrd="6" destOrd="0" parTransId="{1F93FE74-5ACB-4DD0-A9A8-745E6E49CAF0}" sibTransId="{3BC3A11F-02C8-481B-B301-197E87BCA13D}"/>
    <dgm:cxn modelId="{B495D8DD-1148-4122-9C9F-1F67185786ED}" type="presParOf" srcId="{E00B8B14-B657-4D25-A9C6-F403F259D62C}" destId="{3B59B2A8-C088-48A1-9342-34D90F33E6D5}" srcOrd="0" destOrd="0" presId="urn:microsoft.com/office/officeart/2005/8/layout/pyramid2"/>
    <dgm:cxn modelId="{54B9EBE8-BCCB-4BF2-AD54-E99A6290FECF}" type="presParOf" srcId="{E00B8B14-B657-4D25-A9C6-F403F259D62C}" destId="{655B9C80-9DC1-4FBA-A678-9CD6C5DFD76D}" srcOrd="1" destOrd="0" presId="urn:microsoft.com/office/officeart/2005/8/layout/pyramid2"/>
    <dgm:cxn modelId="{0125DD8C-F4C0-49C5-B80C-C41C63F90F06}" type="presParOf" srcId="{655B9C80-9DC1-4FBA-A678-9CD6C5DFD76D}" destId="{16AA99B8-3A10-4C45-B138-95AA0EB3C999}" srcOrd="0" destOrd="0" presId="urn:microsoft.com/office/officeart/2005/8/layout/pyramid2"/>
    <dgm:cxn modelId="{E79D0C1E-26EC-4DAA-8B96-2073809D1C8C}" type="presParOf" srcId="{655B9C80-9DC1-4FBA-A678-9CD6C5DFD76D}" destId="{92B9BB83-F092-4991-9042-483C6FCD875D}" srcOrd="1" destOrd="0" presId="urn:microsoft.com/office/officeart/2005/8/layout/pyramid2"/>
    <dgm:cxn modelId="{3F6C0B74-4E71-42ED-A75B-505B6D905A24}" type="presParOf" srcId="{655B9C80-9DC1-4FBA-A678-9CD6C5DFD76D}" destId="{F30EB711-F2CF-43FA-99DB-967CF5595590}" srcOrd="2" destOrd="0" presId="urn:microsoft.com/office/officeart/2005/8/layout/pyramid2"/>
    <dgm:cxn modelId="{DECED87C-D392-488A-A933-B47E721E6DF4}" type="presParOf" srcId="{655B9C80-9DC1-4FBA-A678-9CD6C5DFD76D}" destId="{16FD992A-72B4-46AE-8D49-DE2021539711}" srcOrd="3" destOrd="0" presId="urn:microsoft.com/office/officeart/2005/8/layout/pyramid2"/>
    <dgm:cxn modelId="{4E8AD862-186D-4785-862A-4CEB42560E95}" type="presParOf" srcId="{655B9C80-9DC1-4FBA-A678-9CD6C5DFD76D}" destId="{6053D53B-AFE8-430A-9394-D84C90A0CAA7}" srcOrd="4" destOrd="0" presId="urn:microsoft.com/office/officeart/2005/8/layout/pyramid2"/>
    <dgm:cxn modelId="{252A5743-5448-46F4-8CEE-F8FEFA3312AF}" type="presParOf" srcId="{655B9C80-9DC1-4FBA-A678-9CD6C5DFD76D}" destId="{B7B1A1A5-817F-484D-8FB3-DEC2AFFA3826}" srcOrd="5" destOrd="0" presId="urn:microsoft.com/office/officeart/2005/8/layout/pyramid2"/>
    <dgm:cxn modelId="{CED9D4FF-3C48-48B0-BBA3-9E3F9DB2971A}" type="presParOf" srcId="{655B9C80-9DC1-4FBA-A678-9CD6C5DFD76D}" destId="{05A8DA07-2E3D-437F-BF61-DBB46C909F4D}" srcOrd="6" destOrd="0" presId="urn:microsoft.com/office/officeart/2005/8/layout/pyramid2"/>
    <dgm:cxn modelId="{39E7A2A5-727C-4FA8-B7BD-FC9E693FF681}" type="presParOf" srcId="{655B9C80-9DC1-4FBA-A678-9CD6C5DFD76D}" destId="{D668A782-7EA1-42E3-9C4A-3EF34BA6A2C5}" srcOrd="7" destOrd="0" presId="urn:microsoft.com/office/officeart/2005/8/layout/pyramid2"/>
    <dgm:cxn modelId="{3943C7F3-F6BA-48F9-A949-357446C64C51}" type="presParOf" srcId="{655B9C80-9DC1-4FBA-A678-9CD6C5DFD76D}" destId="{AD591E5D-D2F6-4660-85D9-7159D268907A}" srcOrd="8" destOrd="0" presId="urn:microsoft.com/office/officeart/2005/8/layout/pyramid2"/>
    <dgm:cxn modelId="{BC0A32D2-07B4-4D3A-9ADE-B405C0626F4F}" type="presParOf" srcId="{655B9C80-9DC1-4FBA-A678-9CD6C5DFD76D}" destId="{9D25AD2B-72F2-4B7B-B593-AC0B40FF877F}" srcOrd="9" destOrd="0" presId="urn:microsoft.com/office/officeart/2005/8/layout/pyramid2"/>
    <dgm:cxn modelId="{034DD822-68AF-4BD9-801C-2BB5D442CEA1}" type="presParOf" srcId="{655B9C80-9DC1-4FBA-A678-9CD6C5DFD76D}" destId="{57BDB42A-F315-4F6D-8E70-56C4AC141207}" srcOrd="10" destOrd="0" presId="urn:microsoft.com/office/officeart/2005/8/layout/pyramid2"/>
    <dgm:cxn modelId="{B3C680E1-4CDA-44D4-8B5E-828AD215B3E9}" type="presParOf" srcId="{655B9C80-9DC1-4FBA-A678-9CD6C5DFD76D}" destId="{2A2173BE-0D58-4881-8216-3BC1C4AB8306}" srcOrd="11" destOrd="0" presId="urn:microsoft.com/office/officeart/2005/8/layout/pyramid2"/>
    <dgm:cxn modelId="{278ED417-064F-4DC4-B8CF-26E129F86910}" type="presParOf" srcId="{655B9C80-9DC1-4FBA-A678-9CD6C5DFD76D}" destId="{E16F32D2-146F-401E-830E-7D637B163688}" srcOrd="12" destOrd="0" presId="urn:microsoft.com/office/officeart/2005/8/layout/pyramid2"/>
    <dgm:cxn modelId="{F5840DB7-AACF-4145-9507-F03014F38B94}" type="presParOf" srcId="{655B9C80-9DC1-4FBA-A678-9CD6C5DFD76D}" destId="{0C159B4A-A858-4B7C-86B3-EE3DE1EA2BB4}" srcOrd="13"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2CAF7-691F-466A-800C-46A14EFFE1FF}"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CO"/>
        </a:p>
      </dgm:t>
    </dgm:pt>
    <dgm:pt modelId="{B0D77142-EB04-46A6-A98A-1D4829954A14}">
      <dgm:prSet phldrT="[Texto]" custT="1"/>
      <dgm:spPr/>
      <dgm:t>
        <a:bodyPr/>
        <a:lstStyle/>
        <a:p>
          <a:endPar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Reparto</a:t>
          </a:r>
        </a:p>
        <a:p>
          <a:r>
            <a:rPr lang="es-ES" sz="1400" dirty="0">
              <a:solidFill>
                <a:schemeClr val="tx1"/>
              </a:solidFill>
              <a:latin typeface="Arial" panose="020B0604020202020204" pitchFamily="34" charset="0"/>
              <a:ea typeface="Verdana" panose="020B0604030504040204" pitchFamily="34" charset="0"/>
              <a:cs typeface="Arial" panose="020B0604020202020204" pitchFamily="34" charset="0"/>
            </a:rPr>
            <a:t>–  Tres (3) </a:t>
          </a:r>
        </a:p>
        <a:p>
          <a:r>
            <a:rPr lang="es-ES" sz="1400" dirty="0">
              <a:solidFill>
                <a:schemeClr val="tx1"/>
              </a:solidFill>
              <a:latin typeface="Arial" panose="020B0604020202020204" pitchFamily="34" charset="0"/>
              <a:ea typeface="Verdana" panose="020B0604030504040204" pitchFamily="34" charset="0"/>
              <a:cs typeface="Arial" panose="020B0604020202020204" pitchFamily="34" charset="0"/>
            </a:rPr>
            <a:t>Escribientes</a:t>
          </a:r>
          <a:endParaRPr lang="es-CO" sz="1400" dirty="0">
            <a:solidFill>
              <a:schemeClr val="tx1"/>
            </a:solidFill>
            <a:latin typeface="Arial" panose="020B0604020202020204" pitchFamily="34" charset="0"/>
            <a:ea typeface="Verdana" panose="020B0604030504040204" pitchFamily="34" charset="0"/>
            <a:cs typeface="Arial" panose="020B0604020202020204" pitchFamily="34" charset="0"/>
          </a:endParaRPr>
        </a:p>
        <a:p>
          <a:endParaRPr lang="es-CO" sz="1400" dirty="0">
            <a:solidFill>
              <a:schemeClr val="tx1"/>
            </a:solidFill>
            <a:latin typeface="Arial" panose="020B0604020202020204" pitchFamily="34" charset="0"/>
            <a:cs typeface="Arial" panose="020B0604020202020204" pitchFamily="34" charset="0"/>
          </a:endParaRPr>
        </a:p>
      </dgm:t>
    </dgm:pt>
    <dgm:pt modelId="{94884CD1-8033-40DB-BBAD-B5F824665119}" type="parTrans" cxnId="{D28B57A6-AA55-4FBB-82EE-07D6E3EB0AC1}">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FA7EFD69-6374-4150-81B7-BABD3A7F6207}" type="sibTrans" cxnId="{D28B57A6-AA55-4FBB-82EE-07D6E3EB0AC1}">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17AFE6B7-0212-47AF-92FD-0C87417EA062}">
      <dgm:prSet phldrT="[Texto]" custT="1"/>
      <dgm:spPr/>
      <dgm:t>
        <a:bodyPr/>
        <a:lstStyle/>
        <a:p>
          <a:endPar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Comunicaciones  y</a:t>
          </a:r>
        </a:p>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Notificaciones</a:t>
          </a:r>
        </a:p>
        <a:p>
          <a:r>
            <a:rPr lang="es-CO" sz="1400" dirty="0">
              <a:solidFill>
                <a:schemeClr val="tx1"/>
              </a:solidFill>
              <a:latin typeface="Arial" panose="020B0604020202020204" pitchFamily="34" charset="0"/>
              <a:ea typeface="Verdana" panose="020B0604030504040204" pitchFamily="34" charset="0"/>
              <a:cs typeface="Arial" panose="020B0604020202020204" pitchFamily="34" charset="0"/>
            </a:rPr>
            <a:t>- Diez (11) Citadores</a:t>
          </a:r>
        </a:p>
        <a:p>
          <a:r>
            <a:rPr lang="es-CO" sz="1400" dirty="0">
              <a:solidFill>
                <a:schemeClr val="tx1"/>
              </a:solidFill>
              <a:latin typeface="Arial" panose="020B0604020202020204" pitchFamily="34" charset="0"/>
              <a:ea typeface="Verdana" panose="020B0604030504040204" pitchFamily="34" charset="0"/>
              <a:cs typeface="Arial" panose="020B0604020202020204" pitchFamily="34" charset="0"/>
            </a:rPr>
            <a:t>- Cuatro (3) Escribientes</a:t>
          </a:r>
        </a:p>
        <a:p>
          <a:endParaRPr lang="es-CO" sz="1400" dirty="0">
            <a:solidFill>
              <a:schemeClr val="tx1"/>
            </a:solidFill>
            <a:latin typeface="Arial" panose="020B0604020202020204" pitchFamily="34" charset="0"/>
            <a:cs typeface="Arial" panose="020B0604020202020204" pitchFamily="34" charset="0"/>
          </a:endParaRPr>
        </a:p>
      </dgm:t>
    </dgm:pt>
    <dgm:pt modelId="{CF67B353-B3E1-4CDD-B732-17EA35C77B95}" type="parTrans" cxnId="{80F6A03F-2B36-42A6-931F-ED1B8335B494}">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3274208B-E389-4B15-99F6-D328833D6AFF}" type="sibTrans" cxnId="{80F6A03F-2B36-42A6-931F-ED1B8335B494}">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6EA971DF-DFBC-46B4-8FBE-D49A1DF507F8}">
      <dgm:prSet phldrT="[Texto]" custT="1"/>
      <dgm:spPr/>
      <dgm:t>
        <a:bodyPr/>
        <a:lstStyle/>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Archivo</a:t>
          </a:r>
        </a:p>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Tecnológico</a:t>
          </a:r>
        </a:p>
        <a:p>
          <a:r>
            <a:rPr lang="es-CO" sz="1400" dirty="0">
              <a:solidFill>
                <a:schemeClr val="tx1"/>
              </a:solidFill>
              <a:latin typeface="Arial" panose="020B0604020202020204" pitchFamily="34" charset="0"/>
              <a:ea typeface="Verdana" panose="020B0604030504040204" pitchFamily="34" charset="0"/>
              <a:cs typeface="Arial" panose="020B0604020202020204" pitchFamily="34" charset="0"/>
            </a:rPr>
            <a:t>Un (1) </a:t>
          </a:r>
        </a:p>
        <a:p>
          <a:r>
            <a:rPr lang="es-CO" sz="1400" dirty="0">
              <a:solidFill>
                <a:schemeClr val="tx1"/>
              </a:solidFill>
              <a:latin typeface="Arial" panose="020B0604020202020204" pitchFamily="34" charset="0"/>
              <a:ea typeface="Verdana" panose="020B0604030504040204" pitchFamily="34" charset="0"/>
              <a:cs typeface="Arial" panose="020B0604020202020204" pitchFamily="34" charset="0"/>
            </a:rPr>
            <a:t>Escribiente</a:t>
          </a:r>
          <a:endParaRPr lang="es-CO" sz="1400" dirty="0">
            <a:solidFill>
              <a:schemeClr val="tx1"/>
            </a:solidFill>
            <a:latin typeface="Arial" panose="020B0604020202020204" pitchFamily="34" charset="0"/>
            <a:cs typeface="Arial" panose="020B0604020202020204" pitchFamily="34" charset="0"/>
          </a:endParaRPr>
        </a:p>
      </dgm:t>
    </dgm:pt>
    <dgm:pt modelId="{325FB2AB-17A0-472E-BC61-A5D355191EDD}" type="parTrans" cxnId="{4EDDC8CD-A2E3-40E2-A32D-06EA597E17A4}">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780CB483-4F84-488C-8C4B-7E795AA39496}" type="sibTrans" cxnId="{4EDDC8CD-A2E3-40E2-A32D-06EA597E17A4}">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7562903B-D574-4F28-AF72-527174C4C9C2}">
      <dgm:prSet phldrT="[Texto]" custT="1"/>
      <dgm:spPr/>
      <dgm:t>
        <a:bodyPr/>
        <a:lstStyle/>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Administración</a:t>
          </a:r>
        </a:p>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de Salas</a:t>
          </a:r>
        </a:p>
        <a:p>
          <a:r>
            <a:rPr lang="es-CO" sz="1400" dirty="0">
              <a:solidFill>
                <a:schemeClr val="tx1"/>
              </a:solidFill>
              <a:latin typeface="Arial" panose="020B0604020202020204" pitchFamily="34" charset="0"/>
              <a:ea typeface="Verdana" panose="020B0604030504040204" pitchFamily="34" charset="0"/>
              <a:cs typeface="Arial" panose="020B0604020202020204" pitchFamily="34" charset="0"/>
            </a:rPr>
            <a:t>Un (1) Citador </a:t>
          </a:r>
        </a:p>
        <a:p>
          <a:r>
            <a:rPr lang="es-CO" sz="1400" dirty="0">
              <a:solidFill>
                <a:schemeClr val="tx1"/>
              </a:solidFill>
              <a:latin typeface="Arial" panose="020B0604020202020204" pitchFamily="34" charset="0"/>
              <a:ea typeface="Verdana" panose="020B0604030504040204" pitchFamily="34" charset="0"/>
              <a:cs typeface="Arial" panose="020B0604020202020204" pitchFamily="34" charset="0"/>
            </a:rPr>
            <a:t>CSJ</a:t>
          </a:r>
          <a:endParaRPr lang="es-CO" sz="1400" dirty="0">
            <a:solidFill>
              <a:schemeClr val="tx1"/>
            </a:solidFill>
            <a:latin typeface="Arial" panose="020B0604020202020204" pitchFamily="34" charset="0"/>
            <a:cs typeface="Arial" panose="020B0604020202020204" pitchFamily="34" charset="0"/>
          </a:endParaRPr>
        </a:p>
      </dgm:t>
    </dgm:pt>
    <dgm:pt modelId="{16822C52-2685-4F73-BF73-16FEA234AA7F}" type="parTrans" cxnId="{42B7FA15-3AFA-4B0A-AAAD-D0FA003951E8}">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30F43F8F-F2A2-45DB-B44D-5039D0E418A3}" type="sibTrans" cxnId="{42B7FA15-3AFA-4B0A-AAAD-D0FA003951E8}">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CFB866FC-0DCC-4567-83C7-B89DD63257B0}">
      <dgm:prSet phldrT="[Texto]" custT="1"/>
      <dgm:spPr/>
      <dgm:t>
        <a:bodyPr/>
        <a:lstStyle/>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Recepción </a:t>
          </a:r>
        </a:p>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Correspondencia</a:t>
          </a:r>
        </a:p>
        <a:p>
          <a:r>
            <a:rPr lang="es-CO" sz="1400" dirty="0">
              <a:solidFill>
                <a:schemeClr val="tx1"/>
              </a:solidFill>
              <a:latin typeface="Arial" panose="020B0604020202020204" pitchFamily="34" charset="0"/>
              <a:ea typeface="Verdana" panose="020B0604030504040204" pitchFamily="34" charset="0"/>
              <a:cs typeface="Arial" panose="020B0604020202020204" pitchFamily="34" charset="0"/>
            </a:rPr>
            <a:t>- Un (1) Citador CSJ</a:t>
          </a:r>
        </a:p>
        <a:p>
          <a:r>
            <a:rPr lang="es-CO" sz="1400" dirty="0">
              <a:solidFill>
                <a:schemeClr val="tx1"/>
              </a:solidFill>
              <a:latin typeface="Arial" panose="020B0604020202020204" pitchFamily="34" charset="0"/>
              <a:ea typeface="Verdana" panose="020B0604030504040204" pitchFamily="34" charset="0"/>
              <a:cs typeface="Arial" panose="020B0604020202020204" pitchFamily="34" charset="0"/>
            </a:rPr>
            <a:t>- Un (2) Escribiente</a:t>
          </a:r>
          <a:endParaRPr lang="es-CO" sz="1400" dirty="0">
            <a:solidFill>
              <a:schemeClr val="tx1"/>
            </a:solidFill>
            <a:latin typeface="Arial" panose="020B0604020202020204" pitchFamily="34" charset="0"/>
            <a:cs typeface="Arial" panose="020B0604020202020204" pitchFamily="34" charset="0"/>
          </a:endParaRPr>
        </a:p>
      </dgm:t>
    </dgm:pt>
    <dgm:pt modelId="{69073C58-48B0-492D-96F3-66C96A2A9ECF}" type="parTrans" cxnId="{7D2D44E6-44FF-48D3-97F3-715A862DA4D4}">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C0C330C2-F3C0-4327-8272-29BA655F59FC}" type="sibTrans" cxnId="{7D2D44E6-44FF-48D3-97F3-715A862DA4D4}">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07B212F7-382F-4569-BF0F-D3170EF2E0C4}">
      <dgm:prSet phldrT="[Texto]" custT="1"/>
      <dgm:spPr/>
      <dgm:t>
        <a:bodyPr/>
        <a:lstStyle/>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Archivo</a:t>
          </a:r>
        </a:p>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Documental</a:t>
          </a:r>
        </a:p>
        <a:p>
          <a:r>
            <a:rPr lang="es-ES" sz="1400" dirty="0">
              <a:solidFill>
                <a:schemeClr val="tx1"/>
              </a:solidFill>
              <a:latin typeface="Arial" panose="020B0604020202020204" pitchFamily="34" charset="0"/>
              <a:ea typeface="Verdana" panose="020B0604030504040204" pitchFamily="34" charset="0"/>
              <a:cs typeface="Arial" panose="020B0604020202020204" pitchFamily="34" charset="0"/>
            </a:rPr>
            <a:t>Tres (3) </a:t>
          </a:r>
        </a:p>
        <a:p>
          <a:r>
            <a:rPr lang="es-ES" sz="1400" dirty="0">
              <a:solidFill>
                <a:schemeClr val="tx1"/>
              </a:solidFill>
              <a:latin typeface="Arial" panose="020B0604020202020204" pitchFamily="34" charset="0"/>
              <a:ea typeface="Verdana" panose="020B0604030504040204" pitchFamily="34" charset="0"/>
              <a:cs typeface="Arial" panose="020B0604020202020204" pitchFamily="34" charset="0"/>
            </a:rPr>
            <a:t>Escribientes</a:t>
          </a:r>
          <a:endParaRPr lang="es-CO" sz="1400" dirty="0">
            <a:solidFill>
              <a:schemeClr val="tx1"/>
            </a:solidFill>
            <a:latin typeface="Arial" panose="020B0604020202020204" pitchFamily="34" charset="0"/>
            <a:cs typeface="Arial" panose="020B0604020202020204" pitchFamily="34" charset="0"/>
          </a:endParaRPr>
        </a:p>
      </dgm:t>
    </dgm:pt>
    <dgm:pt modelId="{4B4C605F-FBE7-4AC1-BD49-BAA75CFB96EF}" type="parTrans" cxnId="{A2F88230-968E-4D6B-A679-0A179D60935F}">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DBF63FB9-EC59-4ECE-BA1D-1D17D95768B8}" type="sibTrans" cxnId="{A2F88230-968E-4D6B-A679-0A179D60935F}">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CEEB3A1D-F124-4EF4-9541-B35392FC2CF1}">
      <dgm:prSet phldrT="[Texto]" custT="1"/>
      <dgm:spPr/>
      <dgm:t>
        <a:bodyPr/>
        <a:lstStyle/>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Envío de </a:t>
          </a:r>
        </a:p>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Procesos a JEPMS</a:t>
          </a:r>
        </a:p>
        <a:p>
          <a:r>
            <a:rPr lang="es-ES" sz="1400" dirty="0">
              <a:solidFill>
                <a:schemeClr val="tx1"/>
              </a:solidFill>
              <a:latin typeface="Arial" panose="020B0604020202020204" pitchFamily="34" charset="0"/>
              <a:ea typeface="Verdana" panose="020B0604030504040204" pitchFamily="34" charset="0"/>
              <a:cs typeface="Arial" panose="020B0604020202020204" pitchFamily="34" charset="0"/>
            </a:rPr>
            <a:t>- Tres (3) </a:t>
          </a:r>
        </a:p>
        <a:p>
          <a:r>
            <a:rPr lang="es-ES" sz="1400" dirty="0">
              <a:solidFill>
                <a:schemeClr val="tx1"/>
              </a:solidFill>
              <a:latin typeface="Arial" panose="020B0604020202020204" pitchFamily="34" charset="0"/>
              <a:ea typeface="Verdana" panose="020B0604030504040204" pitchFamily="34" charset="0"/>
              <a:cs typeface="Arial" panose="020B0604020202020204" pitchFamily="34" charset="0"/>
            </a:rPr>
            <a:t>Escribientes</a:t>
          </a:r>
          <a:endParaRPr lang="es-CO" sz="1400" dirty="0">
            <a:solidFill>
              <a:schemeClr val="tx1"/>
            </a:solidFill>
            <a:latin typeface="Arial" panose="020B0604020202020204" pitchFamily="34" charset="0"/>
            <a:cs typeface="Arial" panose="020B0604020202020204" pitchFamily="34" charset="0"/>
          </a:endParaRPr>
        </a:p>
      </dgm:t>
    </dgm:pt>
    <dgm:pt modelId="{6831064B-99E1-4BAA-B47E-A7C5DD6CFABC}" type="parTrans" cxnId="{D1B17360-9145-492B-9143-9589A561CCEC}">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B3C9FD73-7F1D-4530-A8EA-BD7685AD21CA}" type="sibTrans" cxnId="{D1B17360-9145-492B-9143-9589A561CCEC}">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71A57203-F2E5-432C-90A5-BE8F46C7B764}">
      <dgm:prSet phldrT="[Texto]" custT="1"/>
      <dgm:spPr/>
      <dgm:t>
        <a:bodyPr/>
        <a:lstStyle/>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Informática</a:t>
          </a:r>
        </a:p>
        <a:p>
          <a:r>
            <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rPr>
            <a:t>Y uso de </a:t>
          </a:r>
          <a:r>
            <a:rPr lang="es-CO" sz="1400" b="1" dirty="0" err="1">
              <a:solidFill>
                <a:schemeClr val="tx1"/>
              </a:solidFill>
              <a:latin typeface="Arial" panose="020B0604020202020204" pitchFamily="34" charset="0"/>
              <a:ea typeface="Verdana" panose="020B0604030504040204" pitchFamily="34" charset="0"/>
              <a:cs typeface="Arial" panose="020B0604020202020204" pitchFamily="34" charset="0"/>
            </a:rPr>
            <a:t>TIC´s</a:t>
          </a:r>
          <a:endParaRPr lang="es-CO" sz="1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r>
            <a:rPr lang="es-CO" sz="1400" dirty="0">
              <a:solidFill>
                <a:schemeClr val="tx1"/>
              </a:solidFill>
              <a:latin typeface="Arial" panose="020B0604020202020204" pitchFamily="34" charset="0"/>
              <a:ea typeface="Verdana" panose="020B0604030504040204" pitchFamily="34" charset="0"/>
              <a:cs typeface="Arial" panose="020B0604020202020204" pitchFamily="34" charset="0"/>
            </a:rPr>
            <a:t>-Un (1) Citador CSJ      con perfil de Ingeniero13</a:t>
          </a:r>
          <a:endParaRPr lang="es-CO" sz="1400" dirty="0">
            <a:solidFill>
              <a:schemeClr val="tx1"/>
            </a:solidFill>
            <a:latin typeface="Arial" panose="020B0604020202020204" pitchFamily="34" charset="0"/>
            <a:cs typeface="Arial" panose="020B0604020202020204" pitchFamily="34" charset="0"/>
          </a:endParaRPr>
        </a:p>
      </dgm:t>
    </dgm:pt>
    <dgm:pt modelId="{1D5F0D0A-6A1B-463D-9F3D-48E429BB9439}" type="parTrans" cxnId="{121427FA-21C0-4931-BA59-0B2E8AE61231}">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3A90ADF1-D9C8-42F2-9B06-886F353974C1}" type="sibTrans" cxnId="{121427FA-21C0-4931-BA59-0B2E8AE61231}">
      <dgm:prSet/>
      <dgm:spPr/>
      <dgm:t>
        <a:bodyPr/>
        <a:lstStyle/>
        <a:p>
          <a:endParaRPr lang="es-CO" sz="1400">
            <a:solidFill>
              <a:schemeClr val="tx1"/>
            </a:solidFill>
            <a:latin typeface="Arial" panose="020B0604020202020204" pitchFamily="34" charset="0"/>
            <a:cs typeface="Arial" panose="020B0604020202020204" pitchFamily="34" charset="0"/>
          </a:endParaRPr>
        </a:p>
      </dgm:t>
    </dgm:pt>
    <dgm:pt modelId="{39CCA9B2-A17C-4070-84BA-98BA8F64CBD4}" type="pres">
      <dgm:prSet presAssocID="{5632CAF7-691F-466A-800C-46A14EFFE1FF}" presName="Name0" presStyleCnt="0">
        <dgm:presLayoutVars>
          <dgm:dir/>
          <dgm:resizeHandles/>
        </dgm:presLayoutVars>
      </dgm:prSet>
      <dgm:spPr/>
    </dgm:pt>
    <dgm:pt modelId="{FBB1B9F9-99F9-4061-A55E-5B4B54FB3BB2}" type="pres">
      <dgm:prSet presAssocID="{B0D77142-EB04-46A6-A98A-1D4829954A14}" presName="compNode" presStyleCnt="0"/>
      <dgm:spPr/>
    </dgm:pt>
    <dgm:pt modelId="{EC6CFFCE-3E59-44C7-A81C-4B6E5B048F1E}" type="pres">
      <dgm:prSet presAssocID="{B0D77142-EB04-46A6-A98A-1D4829954A14}" presName="dummyConnPt" presStyleCnt="0"/>
      <dgm:spPr/>
    </dgm:pt>
    <dgm:pt modelId="{8E5784A4-D02B-4AB9-81D1-46C599ED578E}" type="pres">
      <dgm:prSet presAssocID="{B0D77142-EB04-46A6-A98A-1D4829954A14}" presName="node" presStyleLbl="node1" presStyleIdx="0" presStyleCnt="8">
        <dgm:presLayoutVars>
          <dgm:bulletEnabled val="1"/>
        </dgm:presLayoutVars>
      </dgm:prSet>
      <dgm:spPr/>
    </dgm:pt>
    <dgm:pt modelId="{E414DD03-23F7-4379-B628-A365D818619C}" type="pres">
      <dgm:prSet presAssocID="{FA7EFD69-6374-4150-81B7-BABD3A7F6207}" presName="sibTrans" presStyleLbl="bgSibTrans2D1" presStyleIdx="0" presStyleCnt="7"/>
      <dgm:spPr/>
    </dgm:pt>
    <dgm:pt modelId="{AF6C9320-ED7D-4688-B50C-FBBBF29E5CBF}" type="pres">
      <dgm:prSet presAssocID="{17AFE6B7-0212-47AF-92FD-0C87417EA062}" presName="compNode" presStyleCnt="0"/>
      <dgm:spPr/>
    </dgm:pt>
    <dgm:pt modelId="{C326BBA8-77A1-4BE4-819D-0EDB6E9A2F03}" type="pres">
      <dgm:prSet presAssocID="{17AFE6B7-0212-47AF-92FD-0C87417EA062}" presName="dummyConnPt" presStyleCnt="0"/>
      <dgm:spPr/>
    </dgm:pt>
    <dgm:pt modelId="{2D8FA93C-E0A0-474B-A3CF-0FF61D319C13}" type="pres">
      <dgm:prSet presAssocID="{17AFE6B7-0212-47AF-92FD-0C87417EA062}" presName="node" presStyleLbl="node1" presStyleIdx="1" presStyleCnt="8">
        <dgm:presLayoutVars>
          <dgm:bulletEnabled val="1"/>
        </dgm:presLayoutVars>
      </dgm:prSet>
      <dgm:spPr/>
    </dgm:pt>
    <dgm:pt modelId="{20BABDF7-2AC9-4B97-A367-C29A0CE788C4}" type="pres">
      <dgm:prSet presAssocID="{3274208B-E389-4B15-99F6-D328833D6AFF}" presName="sibTrans" presStyleLbl="bgSibTrans2D1" presStyleIdx="1" presStyleCnt="7"/>
      <dgm:spPr/>
    </dgm:pt>
    <dgm:pt modelId="{C9E4239E-5260-4764-8E9F-BB2CB3CCF9F8}" type="pres">
      <dgm:prSet presAssocID="{6EA971DF-DFBC-46B4-8FBE-D49A1DF507F8}" presName="compNode" presStyleCnt="0"/>
      <dgm:spPr/>
    </dgm:pt>
    <dgm:pt modelId="{103B303A-4C5F-4B74-89D2-A561B1F37070}" type="pres">
      <dgm:prSet presAssocID="{6EA971DF-DFBC-46B4-8FBE-D49A1DF507F8}" presName="dummyConnPt" presStyleCnt="0"/>
      <dgm:spPr/>
    </dgm:pt>
    <dgm:pt modelId="{34629A0A-6451-4A55-BBBD-0B733A4B18E3}" type="pres">
      <dgm:prSet presAssocID="{6EA971DF-DFBC-46B4-8FBE-D49A1DF507F8}" presName="node" presStyleLbl="node1" presStyleIdx="2" presStyleCnt="8">
        <dgm:presLayoutVars>
          <dgm:bulletEnabled val="1"/>
        </dgm:presLayoutVars>
      </dgm:prSet>
      <dgm:spPr/>
    </dgm:pt>
    <dgm:pt modelId="{AE24A8D9-0728-4A91-B122-183736B0DF10}" type="pres">
      <dgm:prSet presAssocID="{780CB483-4F84-488C-8C4B-7E795AA39496}" presName="sibTrans" presStyleLbl="bgSibTrans2D1" presStyleIdx="2" presStyleCnt="7"/>
      <dgm:spPr/>
    </dgm:pt>
    <dgm:pt modelId="{F078D6B4-F6E9-4AD8-BEA4-9D19D80CB2DF}" type="pres">
      <dgm:prSet presAssocID="{7562903B-D574-4F28-AF72-527174C4C9C2}" presName="compNode" presStyleCnt="0"/>
      <dgm:spPr/>
    </dgm:pt>
    <dgm:pt modelId="{406D4336-5321-46A4-89CA-A1C7FBB59913}" type="pres">
      <dgm:prSet presAssocID="{7562903B-D574-4F28-AF72-527174C4C9C2}" presName="dummyConnPt" presStyleCnt="0"/>
      <dgm:spPr/>
    </dgm:pt>
    <dgm:pt modelId="{85D1FF8A-9443-4A36-9254-CC2B13243877}" type="pres">
      <dgm:prSet presAssocID="{7562903B-D574-4F28-AF72-527174C4C9C2}" presName="node" presStyleLbl="node1" presStyleIdx="3" presStyleCnt="8">
        <dgm:presLayoutVars>
          <dgm:bulletEnabled val="1"/>
        </dgm:presLayoutVars>
      </dgm:prSet>
      <dgm:spPr/>
    </dgm:pt>
    <dgm:pt modelId="{F27A2130-71A3-4607-98BA-BF80BF638F39}" type="pres">
      <dgm:prSet presAssocID="{30F43F8F-F2A2-45DB-B44D-5039D0E418A3}" presName="sibTrans" presStyleLbl="bgSibTrans2D1" presStyleIdx="3" presStyleCnt="7"/>
      <dgm:spPr/>
    </dgm:pt>
    <dgm:pt modelId="{E74BF638-9DB8-428E-904A-3B8B6A44C788}" type="pres">
      <dgm:prSet presAssocID="{CFB866FC-0DCC-4567-83C7-B89DD63257B0}" presName="compNode" presStyleCnt="0"/>
      <dgm:spPr/>
    </dgm:pt>
    <dgm:pt modelId="{8B1A629B-2C33-4E6B-BA07-12F0AFD96E7F}" type="pres">
      <dgm:prSet presAssocID="{CFB866FC-0DCC-4567-83C7-B89DD63257B0}" presName="dummyConnPt" presStyleCnt="0"/>
      <dgm:spPr/>
    </dgm:pt>
    <dgm:pt modelId="{E3BD7D79-E2E2-4B4C-944F-2C7B96E91CE5}" type="pres">
      <dgm:prSet presAssocID="{CFB866FC-0DCC-4567-83C7-B89DD63257B0}" presName="node" presStyleLbl="node1" presStyleIdx="4" presStyleCnt="8">
        <dgm:presLayoutVars>
          <dgm:bulletEnabled val="1"/>
        </dgm:presLayoutVars>
      </dgm:prSet>
      <dgm:spPr/>
    </dgm:pt>
    <dgm:pt modelId="{F652ECC8-589D-4D9F-A7A7-0A45EB884524}" type="pres">
      <dgm:prSet presAssocID="{C0C330C2-F3C0-4327-8272-29BA655F59FC}" presName="sibTrans" presStyleLbl="bgSibTrans2D1" presStyleIdx="4" presStyleCnt="7"/>
      <dgm:spPr/>
    </dgm:pt>
    <dgm:pt modelId="{24E9792C-B50B-4B23-8B6F-C650CFCB4119}" type="pres">
      <dgm:prSet presAssocID="{07B212F7-382F-4569-BF0F-D3170EF2E0C4}" presName="compNode" presStyleCnt="0"/>
      <dgm:spPr/>
    </dgm:pt>
    <dgm:pt modelId="{1F81B95B-A08E-40D5-904F-AE0B5AE6F9E0}" type="pres">
      <dgm:prSet presAssocID="{07B212F7-382F-4569-BF0F-D3170EF2E0C4}" presName="dummyConnPt" presStyleCnt="0"/>
      <dgm:spPr/>
    </dgm:pt>
    <dgm:pt modelId="{0F1AFD3F-136C-4C82-B93C-1CFDC564F239}" type="pres">
      <dgm:prSet presAssocID="{07B212F7-382F-4569-BF0F-D3170EF2E0C4}" presName="node" presStyleLbl="node1" presStyleIdx="5" presStyleCnt="8">
        <dgm:presLayoutVars>
          <dgm:bulletEnabled val="1"/>
        </dgm:presLayoutVars>
      </dgm:prSet>
      <dgm:spPr/>
    </dgm:pt>
    <dgm:pt modelId="{61A04EFE-8FCD-4818-B6C7-EDF51D8DC245}" type="pres">
      <dgm:prSet presAssocID="{DBF63FB9-EC59-4ECE-BA1D-1D17D95768B8}" presName="sibTrans" presStyleLbl="bgSibTrans2D1" presStyleIdx="5" presStyleCnt="7"/>
      <dgm:spPr/>
    </dgm:pt>
    <dgm:pt modelId="{92A85748-8D7B-4F38-B85F-F5B5B1589528}" type="pres">
      <dgm:prSet presAssocID="{CEEB3A1D-F124-4EF4-9541-B35392FC2CF1}" presName="compNode" presStyleCnt="0"/>
      <dgm:spPr/>
    </dgm:pt>
    <dgm:pt modelId="{EA5099CB-1C4B-4A4D-A832-94FA659027C8}" type="pres">
      <dgm:prSet presAssocID="{CEEB3A1D-F124-4EF4-9541-B35392FC2CF1}" presName="dummyConnPt" presStyleCnt="0"/>
      <dgm:spPr/>
    </dgm:pt>
    <dgm:pt modelId="{C9CEB9BA-49FB-424E-9C90-5A0DFC610DBA}" type="pres">
      <dgm:prSet presAssocID="{CEEB3A1D-F124-4EF4-9541-B35392FC2CF1}" presName="node" presStyleLbl="node1" presStyleIdx="6" presStyleCnt="8">
        <dgm:presLayoutVars>
          <dgm:bulletEnabled val="1"/>
        </dgm:presLayoutVars>
      </dgm:prSet>
      <dgm:spPr/>
    </dgm:pt>
    <dgm:pt modelId="{057E0C86-3A97-434E-829A-5A413C119507}" type="pres">
      <dgm:prSet presAssocID="{B3C9FD73-7F1D-4530-A8EA-BD7685AD21CA}" presName="sibTrans" presStyleLbl="bgSibTrans2D1" presStyleIdx="6" presStyleCnt="7"/>
      <dgm:spPr/>
    </dgm:pt>
    <dgm:pt modelId="{91BCB1D8-81BD-4E70-8615-A56448277AA1}" type="pres">
      <dgm:prSet presAssocID="{71A57203-F2E5-432C-90A5-BE8F46C7B764}" presName="compNode" presStyleCnt="0"/>
      <dgm:spPr/>
    </dgm:pt>
    <dgm:pt modelId="{6F930871-B70C-44D1-8C0F-1D7F31F1D62F}" type="pres">
      <dgm:prSet presAssocID="{71A57203-F2E5-432C-90A5-BE8F46C7B764}" presName="dummyConnPt" presStyleCnt="0"/>
      <dgm:spPr/>
    </dgm:pt>
    <dgm:pt modelId="{046894E6-C784-4449-AB89-CF1A3C5162AF}" type="pres">
      <dgm:prSet presAssocID="{71A57203-F2E5-432C-90A5-BE8F46C7B764}" presName="node" presStyleLbl="node1" presStyleIdx="7" presStyleCnt="8">
        <dgm:presLayoutVars>
          <dgm:bulletEnabled val="1"/>
        </dgm:presLayoutVars>
      </dgm:prSet>
      <dgm:spPr/>
    </dgm:pt>
  </dgm:ptLst>
  <dgm:cxnLst>
    <dgm:cxn modelId="{D90ABA03-FCA7-4399-BBF7-219DA1655C2A}" type="presOf" srcId="{C0C330C2-F3C0-4327-8272-29BA655F59FC}" destId="{F652ECC8-589D-4D9F-A7A7-0A45EB884524}" srcOrd="0" destOrd="0" presId="urn:microsoft.com/office/officeart/2005/8/layout/bProcess4"/>
    <dgm:cxn modelId="{42B7FA15-3AFA-4B0A-AAAD-D0FA003951E8}" srcId="{5632CAF7-691F-466A-800C-46A14EFFE1FF}" destId="{7562903B-D574-4F28-AF72-527174C4C9C2}" srcOrd="3" destOrd="0" parTransId="{16822C52-2685-4F73-BF73-16FEA234AA7F}" sibTransId="{30F43F8F-F2A2-45DB-B44D-5039D0E418A3}"/>
    <dgm:cxn modelId="{0BE8A91E-2BD9-4CE6-88ED-6789CD1837CF}" type="presOf" srcId="{3274208B-E389-4B15-99F6-D328833D6AFF}" destId="{20BABDF7-2AC9-4B97-A367-C29A0CE788C4}" srcOrd="0" destOrd="0" presId="urn:microsoft.com/office/officeart/2005/8/layout/bProcess4"/>
    <dgm:cxn modelId="{A2F88230-968E-4D6B-A679-0A179D60935F}" srcId="{5632CAF7-691F-466A-800C-46A14EFFE1FF}" destId="{07B212F7-382F-4569-BF0F-D3170EF2E0C4}" srcOrd="5" destOrd="0" parTransId="{4B4C605F-FBE7-4AC1-BD49-BAA75CFB96EF}" sibTransId="{DBF63FB9-EC59-4ECE-BA1D-1D17D95768B8}"/>
    <dgm:cxn modelId="{E731AD3D-9CCF-46D0-96CE-0A6A78C399E5}" type="presOf" srcId="{FA7EFD69-6374-4150-81B7-BABD3A7F6207}" destId="{E414DD03-23F7-4379-B628-A365D818619C}" srcOrd="0" destOrd="0" presId="urn:microsoft.com/office/officeart/2005/8/layout/bProcess4"/>
    <dgm:cxn modelId="{9659E03D-DC5D-44CF-8045-A8E9A6C8CC64}" type="presOf" srcId="{71A57203-F2E5-432C-90A5-BE8F46C7B764}" destId="{046894E6-C784-4449-AB89-CF1A3C5162AF}" srcOrd="0" destOrd="0" presId="urn:microsoft.com/office/officeart/2005/8/layout/bProcess4"/>
    <dgm:cxn modelId="{80F6A03F-2B36-42A6-931F-ED1B8335B494}" srcId="{5632CAF7-691F-466A-800C-46A14EFFE1FF}" destId="{17AFE6B7-0212-47AF-92FD-0C87417EA062}" srcOrd="1" destOrd="0" parTransId="{CF67B353-B3E1-4CDD-B732-17EA35C77B95}" sibTransId="{3274208B-E389-4B15-99F6-D328833D6AFF}"/>
    <dgm:cxn modelId="{D1B17360-9145-492B-9143-9589A561CCEC}" srcId="{5632CAF7-691F-466A-800C-46A14EFFE1FF}" destId="{CEEB3A1D-F124-4EF4-9541-B35392FC2CF1}" srcOrd="6" destOrd="0" parTransId="{6831064B-99E1-4BAA-B47E-A7C5DD6CFABC}" sibTransId="{B3C9FD73-7F1D-4530-A8EA-BD7685AD21CA}"/>
    <dgm:cxn modelId="{5589F367-A9AB-463E-94A1-DBD2820D5602}" type="presOf" srcId="{5632CAF7-691F-466A-800C-46A14EFFE1FF}" destId="{39CCA9B2-A17C-4070-84BA-98BA8F64CBD4}" srcOrd="0" destOrd="0" presId="urn:microsoft.com/office/officeart/2005/8/layout/bProcess4"/>
    <dgm:cxn modelId="{6D5D1C73-7DA1-4DED-9A6E-2930385D9C8D}" type="presOf" srcId="{7562903B-D574-4F28-AF72-527174C4C9C2}" destId="{85D1FF8A-9443-4A36-9254-CC2B13243877}" srcOrd="0" destOrd="0" presId="urn:microsoft.com/office/officeart/2005/8/layout/bProcess4"/>
    <dgm:cxn modelId="{F05A9B9E-6B71-4FDE-AC58-B6DF67424CB2}" type="presOf" srcId="{CFB866FC-0DCC-4567-83C7-B89DD63257B0}" destId="{E3BD7D79-E2E2-4B4C-944F-2C7B96E91CE5}" srcOrd="0" destOrd="0" presId="urn:microsoft.com/office/officeart/2005/8/layout/bProcess4"/>
    <dgm:cxn modelId="{38182BA2-079A-4DEE-B1BF-511D82E1F445}" type="presOf" srcId="{B0D77142-EB04-46A6-A98A-1D4829954A14}" destId="{8E5784A4-D02B-4AB9-81D1-46C599ED578E}" srcOrd="0" destOrd="0" presId="urn:microsoft.com/office/officeart/2005/8/layout/bProcess4"/>
    <dgm:cxn modelId="{D28B57A6-AA55-4FBB-82EE-07D6E3EB0AC1}" srcId="{5632CAF7-691F-466A-800C-46A14EFFE1FF}" destId="{B0D77142-EB04-46A6-A98A-1D4829954A14}" srcOrd="0" destOrd="0" parTransId="{94884CD1-8033-40DB-BBAD-B5F824665119}" sibTransId="{FA7EFD69-6374-4150-81B7-BABD3A7F6207}"/>
    <dgm:cxn modelId="{1EDFEBA8-2BFA-476C-979C-8D7404BDEECD}" type="presOf" srcId="{07B212F7-382F-4569-BF0F-D3170EF2E0C4}" destId="{0F1AFD3F-136C-4C82-B93C-1CFDC564F239}" srcOrd="0" destOrd="0" presId="urn:microsoft.com/office/officeart/2005/8/layout/bProcess4"/>
    <dgm:cxn modelId="{901B3CAE-BFC4-4C8C-AB32-CFA31B783B9C}" type="presOf" srcId="{CEEB3A1D-F124-4EF4-9541-B35392FC2CF1}" destId="{C9CEB9BA-49FB-424E-9C90-5A0DFC610DBA}" srcOrd="0" destOrd="0" presId="urn:microsoft.com/office/officeart/2005/8/layout/bProcess4"/>
    <dgm:cxn modelId="{222F19B1-283B-4C8C-9D1B-D85E2C835E9C}" type="presOf" srcId="{30F43F8F-F2A2-45DB-B44D-5039D0E418A3}" destId="{F27A2130-71A3-4607-98BA-BF80BF638F39}" srcOrd="0" destOrd="0" presId="urn:microsoft.com/office/officeart/2005/8/layout/bProcess4"/>
    <dgm:cxn modelId="{A313AFB3-F1D7-4A5C-B59F-D36497DC5D5B}" type="presOf" srcId="{780CB483-4F84-488C-8C4B-7E795AA39496}" destId="{AE24A8D9-0728-4A91-B122-183736B0DF10}" srcOrd="0" destOrd="0" presId="urn:microsoft.com/office/officeart/2005/8/layout/bProcess4"/>
    <dgm:cxn modelId="{171D5ABC-9F2F-46B9-A06A-63EF048F808A}" type="presOf" srcId="{17AFE6B7-0212-47AF-92FD-0C87417EA062}" destId="{2D8FA93C-E0A0-474B-A3CF-0FF61D319C13}" srcOrd="0" destOrd="0" presId="urn:microsoft.com/office/officeart/2005/8/layout/bProcess4"/>
    <dgm:cxn modelId="{C20973C3-E84B-43B6-A702-A8C770DE6268}" type="presOf" srcId="{6EA971DF-DFBC-46B4-8FBE-D49A1DF507F8}" destId="{34629A0A-6451-4A55-BBBD-0B733A4B18E3}" srcOrd="0" destOrd="0" presId="urn:microsoft.com/office/officeart/2005/8/layout/bProcess4"/>
    <dgm:cxn modelId="{0E3EF8C7-081D-45A5-9D68-B777549518CB}" type="presOf" srcId="{DBF63FB9-EC59-4ECE-BA1D-1D17D95768B8}" destId="{61A04EFE-8FCD-4818-B6C7-EDF51D8DC245}" srcOrd="0" destOrd="0" presId="urn:microsoft.com/office/officeart/2005/8/layout/bProcess4"/>
    <dgm:cxn modelId="{4EDDC8CD-A2E3-40E2-A32D-06EA597E17A4}" srcId="{5632CAF7-691F-466A-800C-46A14EFFE1FF}" destId="{6EA971DF-DFBC-46B4-8FBE-D49A1DF507F8}" srcOrd="2" destOrd="0" parTransId="{325FB2AB-17A0-472E-BC61-A5D355191EDD}" sibTransId="{780CB483-4F84-488C-8C4B-7E795AA39496}"/>
    <dgm:cxn modelId="{7D2D44E6-44FF-48D3-97F3-715A862DA4D4}" srcId="{5632CAF7-691F-466A-800C-46A14EFFE1FF}" destId="{CFB866FC-0DCC-4567-83C7-B89DD63257B0}" srcOrd="4" destOrd="0" parTransId="{69073C58-48B0-492D-96F3-66C96A2A9ECF}" sibTransId="{C0C330C2-F3C0-4327-8272-29BA655F59FC}"/>
    <dgm:cxn modelId="{DD438EEB-DA06-4976-A70B-79376720C539}" type="presOf" srcId="{B3C9FD73-7F1D-4530-A8EA-BD7685AD21CA}" destId="{057E0C86-3A97-434E-829A-5A413C119507}" srcOrd="0" destOrd="0" presId="urn:microsoft.com/office/officeart/2005/8/layout/bProcess4"/>
    <dgm:cxn modelId="{121427FA-21C0-4931-BA59-0B2E8AE61231}" srcId="{5632CAF7-691F-466A-800C-46A14EFFE1FF}" destId="{71A57203-F2E5-432C-90A5-BE8F46C7B764}" srcOrd="7" destOrd="0" parTransId="{1D5F0D0A-6A1B-463D-9F3D-48E429BB9439}" sibTransId="{3A90ADF1-D9C8-42F2-9B06-886F353974C1}"/>
    <dgm:cxn modelId="{BF3B54D2-8AD1-4215-A31D-0524AFD30406}" type="presParOf" srcId="{39CCA9B2-A17C-4070-84BA-98BA8F64CBD4}" destId="{FBB1B9F9-99F9-4061-A55E-5B4B54FB3BB2}" srcOrd="0" destOrd="0" presId="urn:microsoft.com/office/officeart/2005/8/layout/bProcess4"/>
    <dgm:cxn modelId="{A4391DD1-53B4-484A-BC28-095F7B5A8680}" type="presParOf" srcId="{FBB1B9F9-99F9-4061-A55E-5B4B54FB3BB2}" destId="{EC6CFFCE-3E59-44C7-A81C-4B6E5B048F1E}" srcOrd="0" destOrd="0" presId="urn:microsoft.com/office/officeart/2005/8/layout/bProcess4"/>
    <dgm:cxn modelId="{DA274DB9-51CF-46BC-ACE2-CC3EBA7EBDE9}" type="presParOf" srcId="{FBB1B9F9-99F9-4061-A55E-5B4B54FB3BB2}" destId="{8E5784A4-D02B-4AB9-81D1-46C599ED578E}" srcOrd="1" destOrd="0" presId="urn:microsoft.com/office/officeart/2005/8/layout/bProcess4"/>
    <dgm:cxn modelId="{9865EC17-ABEA-425E-9CCA-232F02422D05}" type="presParOf" srcId="{39CCA9B2-A17C-4070-84BA-98BA8F64CBD4}" destId="{E414DD03-23F7-4379-B628-A365D818619C}" srcOrd="1" destOrd="0" presId="urn:microsoft.com/office/officeart/2005/8/layout/bProcess4"/>
    <dgm:cxn modelId="{EEF07625-2B63-4052-B6E9-EC3AC6ABEBD0}" type="presParOf" srcId="{39CCA9B2-A17C-4070-84BA-98BA8F64CBD4}" destId="{AF6C9320-ED7D-4688-B50C-FBBBF29E5CBF}" srcOrd="2" destOrd="0" presId="urn:microsoft.com/office/officeart/2005/8/layout/bProcess4"/>
    <dgm:cxn modelId="{30AA1318-9051-468D-8937-2E26CC12ED16}" type="presParOf" srcId="{AF6C9320-ED7D-4688-B50C-FBBBF29E5CBF}" destId="{C326BBA8-77A1-4BE4-819D-0EDB6E9A2F03}" srcOrd="0" destOrd="0" presId="urn:microsoft.com/office/officeart/2005/8/layout/bProcess4"/>
    <dgm:cxn modelId="{AEEC27FB-326C-43E8-A434-54AE72274D03}" type="presParOf" srcId="{AF6C9320-ED7D-4688-B50C-FBBBF29E5CBF}" destId="{2D8FA93C-E0A0-474B-A3CF-0FF61D319C13}" srcOrd="1" destOrd="0" presId="urn:microsoft.com/office/officeart/2005/8/layout/bProcess4"/>
    <dgm:cxn modelId="{F6D97CE0-D1FD-43AF-AF73-CDD2B2A97E0D}" type="presParOf" srcId="{39CCA9B2-A17C-4070-84BA-98BA8F64CBD4}" destId="{20BABDF7-2AC9-4B97-A367-C29A0CE788C4}" srcOrd="3" destOrd="0" presId="urn:microsoft.com/office/officeart/2005/8/layout/bProcess4"/>
    <dgm:cxn modelId="{8503DC8B-37A6-4529-8340-398696BAA73C}" type="presParOf" srcId="{39CCA9B2-A17C-4070-84BA-98BA8F64CBD4}" destId="{C9E4239E-5260-4764-8E9F-BB2CB3CCF9F8}" srcOrd="4" destOrd="0" presId="urn:microsoft.com/office/officeart/2005/8/layout/bProcess4"/>
    <dgm:cxn modelId="{97F2359E-6272-4183-AF0E-CBCAC497BA3F}" type="presParOf" srcId="{C9E4239E-5260-4764-8E9F-BB2CB3CCF9F8}" destId="{103B303A-4C5F-4B74-89D2-A561B1F37070}" srcOrd="0" destOrd="0" presId="urn:microsoft.com/office/officeart/2005/8/layout/bProcess4"/>
    <dgm:cxn modelId="{0FCCFF00-0EC1-479E-9945-62E242D51010}" type="presParOf" srcId="{C9E4239E-5260-4764-8E9F-BB2CB3CCF9F8}" destId="{34629A0A-6451-4A55-BBBD-0B733A4B18E3}" srcOrd="1" destOrd="0" presId="urn:microsoft.com/office/officeart/2005/8/layout/bProcess4"/>
    <dgm:cxn modelId="{8E81AE4F-5224-47D7-909D-250E6C275FB6}" type="presParOf" srcId="{39CCA9B2-A17C-4070-84BA-98BA8F64CBD4}" destId="{AE24A8D9-0728-4A91-B122-183736B0DF10}" srcOrd="5" destOrd="0" presId="urn:microsoft.com/office/officeart/2005/8/layout/bProcess4"/>
    <dgm:cxn modelId="{46FEFA98-4DC3-4438-B4B7-161C1B389147}" type="presParOf" srcId="{39CCA9B2-A17C-4070-84BA-98BA8F64CBD4}" destId="{F078D6B4-F6E9-4AD8-BEA4-9D19D80CB2DF}" srcOrd="6" destOrd="0" presId="urn:microsoft.com/office/officeart/2005/8/layout/bProcess4"/>
    <dgm:cxn modelId="{6C13CABE-1D49-41E7-9F53-7097CBC188A6}" type="presParOf" srcId="{F078D6B4-F6E9-4AD8-BEA4-9D19D80CB2DF}" destId="{406D4336-5321-46A4-89CA-A1C7FBB59913}" srcOrd="0" destOrd="0" presId="urn:microsoft.com/office/officeart/2005/8/layout/bProcess4"/>
    <dgm:cxn modelId="{864C288D-2D0F-4583-A8FF-338C0C760AD5}" type="presParOf" srcId="{F078D6B4-F6E9-4AD8-BEA4-9D19D80CB2DF}" destId="{85D1FF8A-9443-4A36-9254-CC2B13243877}" srcOrd="1" destOrd="0" presId="urn:microsoft.com/office/officeart/2005/8/layout/bProcess4"/>
    <dgm:cxn modelId="{C88B52A3-1887-49F2-9F85-D98709B159ED}" type="presParOf" srcId="{39CCA9B2-A17C-4070-84BA-98BA8F64CBD4}" destId="{F27A2130-71A3-4607-98BA-BF80BF638F39}" srcOrd="7" destOrd="0" presId="urn:microsoft.com/office/officeart/2005/8/layout/bProcess4"/>
    <dgm:cxn modelId="{B158087A-7779-4984-8966-B3C4ED857DB8}" type="presParOf" srcId="{39CCA9B2-A17C-4070-84BA-98BA8F64CBD4}" destId="{E74BF638-9DB8-428E-904A-3B8B6A44C788}" srcOrd="8" destOrd="0" presId="urn:microsoft.com/office/officeart/2005/8/layout/bProcess4"/>
    <dgm:cxn modelId="{3286B79D-29C4-4F9A-96B8-36FC60FF0ACE}" type="presParOf" srcId="{E74BF638-9DB8-428E-904A-3B8B6A44C788}" destId="{8B1A629B-2C33-4E6B-BA07-12F0AFD96E7F}" srcOrd="0" destOrd="0" presId="urn:microsoft.com/office/officeart/2005/8/layout/bProcess4"/>
    <dgm:cxn modelId="{A76175EA-8377-46FB-833F-BF7A9D3FAC60}" type="presParOf" srcId="{E74BF638-9DB8-428E-904A-3B8B6A44C788}" destId="{E3BD7D79-E2E2-4B4C-944F-2C7B96E91CE5}" srcOrd="1" destOrd="0" presId="urn:microsoft.com/office/officeart/2005/8/layout/bProcess4"/>
    <dgm:cxn modelId="{49D369B8-5237-4DEC-A31A-E9BE9DAD2514}" type="presParOf" srcId="{39CCA9B2-A17C-4070-84BA-98BA8F64CBD4}" destId="{F652ECC8-589D-4D9F-A7A7-0A45EB884524}" srcOrd="9" destOrd="0" presId="urn:microsoft.com/office/officeart/2005/8/layout/bProcess4"/>
    <dgm:cxn modelId="{9077F828-7F54-4064-BC22-3AE5C26AC46E}" type="presParOf" srcId="{39CCA9B2-A17C-4070-84BA-98BA8F64CBD4}" destId="{24E9792C-B50B-4B23-8B6F-C650CFCB4119}" srcOrd="10" destOrd="0" presId="urn:microsoft.com/office/officeart/2005/8/layout/bProcess4"/>
    <dgm:cxn modelId="{BB233636-9D93-4EAF-A064-58EE26262AB3}" type="presParOf" srcId="{24E9792C-B50B-4B23-8B6F-C650CFCB4119}" destId="{1F81B95B-A08E-40D5-904F-AE0B5AE6F9E0}" srcOrd="0" destOrd="0" presId="urn:microsoft.com/office/officeart/2005/8/layout/bProcess4"/>
    <dgm:cxn modelId="{C98271FA-5A0C-40A2-A027-B5A310A88550}" type="presParOf" srcId="{24E9792C-B50B-4B23-8B6F-C650CFCB4119}" destId="{0F1AFD3F-136C-4C82-B93C-1CFDC564F239}" srcOrd="1" destOrd="0" presId="urn:microsoft.com/office/officeart/2005/8/layout/bProcess4"/>
    <dgm:cxn modelId="{E0AF0482-396D-4C0A-9EFB-92572D539DB8}" type="presParOf" srcId="{39CCA9B2-A17C-4070-84BA-98BA8F64CBD4}" destId="{61A04EFE-8FCD-4818-B6C7-EDF51D8DC245}" srcOrd="11" destOrd="0" presId="urn:microsoft.com/office/officeart/2005/8/layout/bProcess4"/>
    <dgm:cxn modelId="{38FB83EF-8BBA-4AFC-9EAF-B73562D767B6}" type="presParOf" srcId="{39CCA9B2-A17C-4070-84BA-98BA8F64CBD4}" destId="{92A85748-8D7B-4F38-B85F-F5B5B1589528}" srcOrd="12" destOrd="0" presId="urn:microsoft.com/office/officeart/2005/8/layout/bProcess4"/>
    <dgm:cxn modelId="{539C8FE2-FD37-4891-B991-13B8A9CC9721}" type="presParOf" srcId="{92A85748-8D7B-4F38-B85F-F5B5B1589528}" destId="{EA5099CB-1C4B-4A4D-A832-94FA659027C8}" srcOrd="0" destOrd="0" presId="urn:microsoft.com/office/officeart/2005/8/layout/bProcess4"/>
    <dgm:cxn modelId="{82E32D2B-0DA5-4871-8DC3-B5297EBC1E93}" type="presParOf" srcId="{92A85748-8D7B-4F38-B85F-F5B5B1589528}" destId="{C9CEB9BA-49FB-424E-9C90-5A0DFC610DBA}" srcOrd="1" destOrd="0" presId="urn:microsoft.com/office/officeart/2005/8/layout/bProcess4"/>
    <dgm:cxn modelId="{9639A998-5199-40B6-909C-F9AF962DED90}" type="presParOf" srcId="{39CCA9B2-A17C-4070-84BA-98BA8F64CBD4}" destId="{057E0C86-3A97-434E-829A-5A413C119507}" srcOrd="13" destOrd="0" presId="urn:microsoft.com/office/officeart/2005/8/layout/bProcess4"/>
    <dgm:cxn modelId="{B7EB72C5-AFE3-4155-B11B-7DD68D53CCB7}" type="presParOf" srcId="{39CCA9B2-A17C-4070-84BA-98BA8F64CBD4}" destId="{91BCB1D8-81BD-4E70-8615-A56448277AA1}" srcOrd="14" destOrd="0" presId="urn:microsoft.com/office/officeart/2005/8/layout/bProcess4"/>
    <dgm:cxn modelId="{57D24B94-5222-4F39-BFA4-11D52BEF54A3}" type="presParOf" srcId="{91BCB1D8-81BD-4E70-8615-A56448277AA1}" destId="{6F930871-B70C-44D1-8C0F-1D7F31F1D62F}" srcOrd="0" destOrd="0" presId="urn:microsoft.com/office/officeart/2005/8/layout/bProcess4"/>
    <dgm:cxn modelId="{5C0AA316-692E-473A-9EA0-99BACA0ABEE2}" type="presParOf" srcId="{91BCB1D8-81BD-4E70-8615-A56448277AA1}" destId="{046894E6-C784-4449-AB89-CF1A3C5162A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F31CE-80E4-41D6-A4BE-F626512E3A9E}">
      <dsp:nvSpPr>
        <dsp:cNvPr id="0" name=""/>
        <dsp:cNvSpPr/>
      </dsp:nvSpPr>
      <dsp:spPr>
        <a:xfrm>
          <a:off x="1074" y="1661536"/>
          <a:ext cx="2095593" cy="209559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5327" tIns="20320" rIns="115327"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Verdana" panose="020B0604030504040204" pitchFamily="34" charset="0"/>
              <a:cs typeface="Arial" panose="020B0604020202020204" pitchFamily="34" charset="0"/>
            </a:rPr>
            <a:t>Juzgados Penales Municipales con Función de Control de garantías</a:t>
          </a:r>
        </a:p>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Verdana" panose="020B0604030504040204" pitchFamily="34" charset="0"/>
              <a:cs typeface="Arial" panose="020B0604020202020204" pitchFamily="34" charset="0"/>
            </a:rPr>
            <a:t>(8)</a:t>
          </a:r>
          <a:endParaRPr lang="es-CO" sz="1600" kern="1200" dirty="0">
            <a:latin typeface="Arial" panose="020B0604020202020204" pitchFamily="34" charset="0"/>
            <a:cs typeface="Arial" panose="020B0604020202020204" pitchFamily="34" charset="0"/>
          </a:endParaRPr>
        </a:p>
      </dsp:txBody>
      <dsp:txXfrm>
        <a:off x="307966" y="1968428"/>
        <a:ext cx="1481809" cy="1481809"/>
      </dsp:txXfrm>
    </dsp:sp>
    <dsp:sp modelId="{427FE6FB-2D4E-4E84-82C2-1F735A4AFC41}">
      <dsp:nvSpPr>
        <dsp:cNvPr id="0" name=""/>
        <dsp:cNvSpPr/>
      </dsp:nvSpPr>
      <dsp:spPr>
        <a:xfrm>
          <a:off x="1677549" y="1661536"/>
          <a:ext cx="2095593" cy="2095593"/>
        </a:xfrm>
        <a:prstGeom prst="ellipse">
          <a:avLst/>
        </a:prstGeom>
        <a:solidFill>
          <a:schemeClr val="accent4">
            <a:alpha val="50000"/>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5327" tIns="20320" rIns="115327"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Verdana" panose="020B0604030504040204" pitchFamily="34" charset="0"/>
              <a:cs typeface="Arial" panose="020B0604020202020204" pitchFamily="34" charset="0"/>
            </a:rPr>
            <a:t>Juzgados Penales Municipales con Función de Conocimiento y Depuración</a:t>
          </a:r>
        </a:p>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Verdana" panose="020B0604030504040204" pitchFamily="34" charset="0"/>
              <a:cs typeface="Arial" panose="020B0604020202020204" pitchFamily="34" charset="0"/>
            </a:rPr>
            <a:t>(3)</a:t>
          </a:r>
          <a:endParaRPr lang="es-CO" sz="1600" kern="1200" dirty="0">
            <a:latin typeface="Arial" panose="020B0604020202020204" pitchFamily="34" charset="0"/>
            <a:cs typeface="Arial" panose="020B0604020202020204" pitchFamily="34" charset="0"/>
          </a:endParaRPr>
        </a:p>
      </dsp:txBody>
      <dsp:txXfrm>
        <a:off x="1984441" y="1968428"/>
        <a:ext cx="1481809" cy="1481809"/>
      </dsp:txXfrm>
    </dsp:sp>
    <dsp:sp modelId="{72C654B0-FE22-4706-AEFC-38D010988926}">
      <dsp:nvSpPr>
        <dsp:cNvPr id="0" name=""/>
        <dsp:cNvSpPr/>
      </dsp:nvSpPr>
      <dsp:spPr>
        <a:xfrm>
          <a:off x="3354023" y="1661536"/>
          <a:ext cx="2095593" cy="2095593"/>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5327" tIns="20320" rIns="115327"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Verdana" panose="020B0604030504040204" pitchFamily="34" charset="0"/>
              <a:cs typeface="Arial" panose="020B0604020202020204" pitchFamily="34" charset="0"/>
            </a:rPr>
            <a:t>Juzgados Penales del Circuito</a:t>
          </a:r>
        </a:p>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Verdana" panose="020B0604030504040204" pitchFamily="34" charset="0"/>
              <a:cs typeface="Arial" panose="020B0604020202020204" pitchFamily="34" charset="0"/>
            </a:rPr>
            <a:t>(7)</a:t>
          </a:r>
          <a:endParaRPr lang="es-CO" sz="1600" kern="1200" dirty="0">
            <a:latin typeface="Arial" panose="020B0604020202020204" pitchFamily="34" charset="0"/>
            <a:cs typeface="Arial" panose="020B0604020202020204" pitchFamily="34" charset="0"/>
          </a:endParaRPr>
        </a:p>
      </dsp:txBody>
      <dsp:txXfrm>
        <a:off x="3660915" y="1968428"/>
        <a:ext cx="1481809" cy="1481809"/>
      </dsp:txXfrm>
    </dsp:sp>
    <dsp:sp modelId="{C4A8C896-4219-4C60-AF94-9CFC1DEA8676}">
      <dsp:nvSpPr>
        <dsp:cNvPr id="0" name=""/>
        <dsp:cNvSpPr/>
      </dsp:nvSpPr>
      <dsp:spPr>
        <a:xfrm>
          <a:off x="5030497" y="1661536"/>
          <a:ext cx="2095593" cy="2095593"/>
        </a:xfrm>
        <a:prstGeom prst="ellipse">
          <a:avLst/>
        </a:prstGeom>
        <a:solidFill>
          <a:schemeClr val="accent4">
            <a:alpha val="50000"/>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5327" tIns="20320" rIns="115327"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Verdana" panose="020B0604030504040204" pitchFamily="34" charset="0"/>
              <a:cs typeface="Arial" panose="020B0604020202020204" pitchFamily="34" charset="0"/>
            </a:rPr>
            <a:t>Juzgado Penal del Circuito Especializado (1)</a:t>
          </a:r>
          <a:endParaRPr lang="es-CO" sz="1600" kern="1200" dirty="0">
            <a:latin typeface="Arial" panose="020B0604020202020204" pitchFamily="34" charset="0"/>
            <a:cs typeface="Arial" panose="020B0604020202020204" pitchFamily="34" charset="0"/>
          </a:endParaRPr>
        </a:p>
      </dsp:txBody>
      <dsp:txXfrm>
        <a:off x="5337389" y="1968428"/>
        <a:ext cx="1481809" cy="1481809"/>
      </dsp:txXfrm>
    </dsp:sp>
    <dsp:sp modelId="{C5634C18-E12B-41AF-A231-1CAD416733C8}">
      <dsp:nvSpPr>
        <dsp:cNvPr id="0" name=""/>
        <dsp:cNvSpPr/>
      </dsp:nvSpPr>
      <dsp:spPr>
        <a:xfrm>
          <a:off x="6706972" y="1661536"/>
          <a:ext cx="2095593" cy="2095593"/>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5327" tIns="20320" rIns="115327"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Verdana" panose="020B0604030504040204" pitchFamily="34" charset="0"/>
              <a:cs typeface="Arial" panose="020B0604020202020204" pitchFamily="34" charset="0"/>
            </a:rPr>
            <a:t>Despachos de la </a:t>
          </a:r>
        </a:p>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Verdana" panose="020B0604030504040204" pitchFamily="34" charset="0"/>
              <a:cs typeface="Arial" panose="020B0604020202020204" pitchFamily="34" charset="0"/>
            </a:rPr>
            <a:t>Sala Penal</a:t>
          </a:r>
        </a:p>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Verdana" panose="020B0604030504040204" pitchFamily="34" charset="0"/>
              <a:cs typeface="Arial" panose="020B0604020202020204" pitchFamily="34" charset="0"/>
            </a:rPr>
            <a:t>(4)</a:t>
          </a:r>
        </a:p>
      </dsp:txBody>
      <dsp:txXfrm>
        <a:off x="7013864" y="1968428"/>
        <a:ext cx="1481809" cy="1481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9B2A8-C088-48A1-9342-34D90F33E6D5}">
      <dsp:nvSpPr>
        <dsp:cNvPr id="0" name=""/>
        <dsp:cNvSpPr/>
      </dsp:nvSpPr>
      <dsp:spPr>
        <a:xfrm>
          <a:off x="439914" y="0"/>
          <a:ext cx="7248171" cy="5418667"/>
        </a:xfrm>
        <a:prstGeom prst="triangl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A99B8-3A10-4C45-B138-95AA0EB3C999}">
      <dsp:nvSpPr>
        <dsp:cNvPr id="0" name=""/>
        <dsp:cNvSpPr/>
      </dsp:nvSpPr>
      <dsp:spPr>
        <a:xfrm>
          <a:off x="4064000" y="542395"/>
          <a:ext cx="3522133" cy="55033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a:latin typeface="Arial" panose="020B0604020202020204" pitchFamily="34" charset="0"/>
              <a:cs typeface="Arial" panose="020B0604020202020204" pitchFamily="34" charset="0"/>
            </a:rPr>
            <a:t>1. Coordinación y supervisión de las labores a cargo de la oficina.</a:t>
          </a:r>
          <a:endParaRPr lang="es-CO" sz="1200" kern="1200" dirty="0"/>
        </a:p>
      </dsp:txBody>
      <dsp:txXfrm>
        <a:off x="4090865" y="569260"/>
        <a:ext cx="3468403" cy="496603"/>
      </dsp:txXfrm>
    </dsp:sp>
    <dsp:sp modelId="{F30EB711-F2CF-43FA-99DB-967CF5595590}">
      <dsp:nvSpPr>
        <dsp:cNvPr id="0" name=""/>
        <dsp:cNvSpPr/>
      </dsp:nvSpPr>
      <dsp:spPr>
        <a:xfrm>
          <a:off x="4064000" y="1161520"/>
          <a:ext cx="3522133" cy="550333"/>
        </a:xfrm>
        <a:prstGeom prst="roundRect">
          <a:avLst/>
        </a:prstGeom>
        <a:solidFill>
          <a:schemeClr val="lt1">
            <a:alpha val="90000"/>
            <a:hueOff val="0"/>
            <a:satOff val="0"/>
            <a:lumOff val="0"/>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a:latin typeface="Arial" panose="020B0604020202020204" pitchFamily="34" charset="0"/>
              <a:cs typeface="Arial" panose="020B0604020202020204" pitchFamily="34" charset="0"/>
            </a:rPr>
            <a:t>2. Diseño e implementación de los modelos de gestión aprobados desde el Comité Coordinador.</a:t>
          </a:r>
          <a:endParaRPr lang="es-CO" sz="1200" kern="1200" dirty="0"/>
        </a:p>
      </dsp:txBody>
      <dsp:txXfrm>
        <a:off x="4090865" y="1188385"/>
        <a:ext cx="3468403" cy="496603"/>
      </dsp:txXfrm>
    </dsp:sp>
    <dsp:sp modelId="{6053D53B-AFE8-430A-9394-D84C90A0CAA7}">
      <dsp:nvSpPr>
        <dsp:cNvPr id="0" name=""/>
        <dsp:cNvSpPr/>
      </dsp:nvSpPr>
      <dsp:spPr>
        <a:xfrm>
          <a:off x="4064000" y="1780645"/>
          <a:ext cx="3522133" cy="550333"/>
        </a:xfrm>
        <a:prstGeom prst="round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a:latin typeface="Arial" panose="020B0604020202020204" pitchFamily="34" charset="0"/>
              <a:cs typeface="Arial" panose="020B0604020202020204" pitchFamily="34" charset="0"/>
            </a:rPr>
            <a:t>3. Distribución y organización de personal</a:t>
          </a:r>
          <a:endParaRPr lang="es-CO" sz="1200" kern="1200" dirty="0"/>
        </a:p>
      </dsp:txBody>
      <dsp:txXfrm>
        <a:off x="4090865" y="1807510"/>
        <a:ext cx="3468403" cy="496603"/>
      </dsp:txXfrm>
    </dsp:sp>
    <dsp:sp modelId="{05A8DA07-2E3D-437F-BF61-DBB46C909F4D}">
      <dsp:nvSpPr>
        <dsp:cNvPr id="0" name=""/>
        <dsp:cNvSpPr/>
      </dsp:nvSpPr>
      <dsp:spPr>
        <a:xfrm>
          <a:off x="4064000" y="2399770"/>
          <a:ext cx="3522133" cy="550333"/>
        </a:xfrm>
        <a:prstGeom prst="round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4. Consolidación de indicadores de gestión y establecimiento de planes de acción para su mejora y mantenimiento</a:t>
          </a:r>
          <a:endParaRPr lang="es-CO" sz="1200" kern="1200" dirty="0"/>
        </a:p>
      </dsp:txBody>
      <dsp:txXfrm>
        <a:off x="4090865" y="2426635"/>
        <a:ext cx="3468403" cy="496603"/>
      </dsp:txXfrm>
    </dsp:sp>
    <dsp:sp modelId="{AD591E5D-D2F6-4660-85D9-7159D268907A}">
      <dsp:nvSpPr>
        <dsp:cNvPr id="0" name=""/>
        <dsp:cNvSpPr/>
      </dsp:nvSpPr>
      <dsp:spPr>
        <a:xfrm>
          <a:off x="4064000" y="3018896"/>
          <a:ext cx="3522133" cy="550333"/>
        </a:xfrm>
        <a:prstGeom prst="round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a:latin typeface="Arial" panose="020B0604020202020204" pitchFamily="34" charset="0"/>
              <a:cs typeface="Arial" panose="020B0604020202020204" pitchFamily="34" charset="0"/>
            </a:rPr>
            <a:t>5. Administración del Sistema de Gestión de Calidad.</a:t>
          </a:r>
          <a:endParaRPr lang="es-CO" sz="1200" kern="1200" dirty="0"/>
        </a:p>
      </dsp:txBody>
      <dsp:txXfrm>
        <a:off x="4090865" y="3045761"/>
        <a:ext cx="3468403" cy="496603"/>
      </dsp:txXfrm>
    </dsp:sp>
    <dsp:sp modelId="{57BDB42A-F315-4F6D-8E70-56C4AC141207}">
      <dsp:nvSpPr>
        <dsp:cNvPr id="0" name=""/>
        <dsp:cNvSpPr/>
      </dsp:nvSpPr>
      <dsp:spPr>
        <a:xfrm>
          <a:off x="4064000" y="3638021"/>
          <a:ext cx="3522133" cy="550333"/>
        </a:xfrm>
        <a:prstGeom prst="roundRect">
          <a:avLst/>
        </a:prstGeom>
        <a:solidFill>
          <a:schemeClr val="lt1">
            <a:alpha val="90000"/>
            <a:hueOff val="0"/>
            <a:satOff val="0"/>
            <a:lumOff val="0"/>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6. Evaluación de desempeño del personal a cargo y diseño de planes de mejoramiento</a:t>
          </a:r>
          <a:endParaRPr lang="es-CO" sz="1200" kern="1200" dirty="0"/>
        </a:p>
      </dsp:txBody>
      <dsp:txXfrm>
        <a:off x="4090865" y="3664886"/>
        <a:ext cx="3468403" cy="496603"/>
      </dsp:txXfrm>
    </dsp:sp>
    <dsp:sp modelId="{E16F32D2-146F-401E-830E-7D637B163688}">
      <dsp:nvSpPr>
        <dsp:cNvPr id="0" name=""/>
        <dsp:cNvSpPr/>
      </dsp:nvSpPr>
      <dsp:spPr>
        <a:xfrm>
          <a:off x="4064000" y="4257146"/>
          <a:ext cx="3522133" cy="550333"/>
        </a:xfrm>
        <a:prstGeom prst="round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a:latin typeface="Arial" panose="020B0604020202020204" pitchFamily="34" charset="0"/>
              <a:cs typeface="Arial" panose="020B0604020202020204" pitchFamily="34" charset="0"/>
            </a:rPr>
            <a:t>7. Tramite a los Quejas y Reclamos de los Usuarios de los servicios de administración de justicia.</a:t>
          </a:r>
          <a:endParaRPr lang="es-CO" sz="1200" kern="1200" dirty="0"/>
        </a:p>
      </dsp:txBody>
      <dsp:txXfrm>
        <a:off x="4090865" y="4284011"/>
        <a:ext cx="3468403" cy="496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4DD03-23F7-4379-B628-A365D818619C}">
      <dsp:nvSpPr>
        <dsp:cNvPr id="0" name=""/>
        <dsp:cNvSpPr/>
      </dsp:nvSpPr>
      <dsp:spPr>
        <a:xfrm rot="5400000">
          <a:off x="-325775" y="988808"/>
          <a:ext cx="1443773" cy="17443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5784A4-D02B-4AB9-81D1-46C599ED578E}">
      <dsp:nvSpPr>
        <dsp:cNvPr id="0" name=""/>
        <dsp:cNvSpPr/>
      </dsp:nvSpPr>
      <dsp:spPr>
        <a:xfrm>
          <a:off x="3571" y="63282"/>
          <a:ext cx="1938133" cy="11628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Reparto</a:t>
          </a:r>
        </a:p>
        <a:p>
          <a:pPr marL="0" lvl="0" indent="0" algn="ctr" defTabSz="622300">
            <a:lnSpc>
              <a:spcPct val="90000"/>
            </a:lnSpc>
            <a:spcBef>
              <a:spcPct val="0"/>
            </a:spcBef>
            <a:spcAft>
              <a:spcPct val="35000"/>
            </a:spcAft>
            <a:buNone/>
          </a:pPr>
          <a:r>
            <a:rPr lang="es-ES"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  Tres (3) </a:t>
          </a:r>
        </a:p>
        <a:p>
          <a:pPr marL="0" lvl="0" indent="0" algn="ctr" defTabSz="622300">
            <a:lnSpc>
              <a:spcPct val="90000"/>
            </a:lnSpc>
            <a:spcBef>
              <a:spcPct val="0"/>
            </a:spcBef>
            <a:spcAft>
              <a:spcPct val="35000"/>
            </a:spcAft>
            <a:buNone/>
          </a:pPr>
          <a:r>
            <a:rPr lang="es-ES"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Escribientes</a:t>
          </a:r>
          <a:endParaRPr lang="es-CO" sz="1400"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lvl="0" indent="0" algn="ctr" defTabSz="622300">
            <a:lnSpc>
              <a:spcPct val="90000"/>
            </a:lnSpc>
            <a:spcBef>
              <a:spcPct val="0"/>
            </a:spcBef>
            <a:spcAft>
              <a:spcPct val="35000"/>
            </a:spcAft>
            <a:buNone/>
          </a:pPr>
          <a:endParaRPr lang="es-CO" sz="1400" kern="1200" dirty="0">
            <a:solidFill>
              <a:schemeClr val="tx1"/>
            </a:solidFill>
            <a:latin typeface="Arial" panose="020B0604020202020204" pitchFamily="34" charset="0"/>
            <a:cs typeface="Arial" panose="020B0604020202020204" pitchFamily="34" charset="0"/>
          </a:endParaRPr>
        </a:p>
      </dsp:txBody>
      <dsp:txXfrm>
        <a:off x="37631" y="97342"/>
        <a:ext cx="1870013" cy="1094759"/>
      </dsp:txXfrm>
    </dsp:sp>
    <dsp:sp modelId="{20BABDF7-2AC9-4B97-A367-C29A0CE788C4}">
      <dsp:nvSpPr>
        <dsp:cNvPr id="0" name=""/>
        <dsp:cNvSpPr/>
      </dsp:nvSpPr>
      <dsp:spPr>
        <a:xfrm rot="5400000">
          <a:off x="-325775" y="2442408"/>
          <a:ext cx="1443773" cy="174431"/>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8FA93C-E0A0-474B-A3CF-0FF61D319C13}">
      <dsp:nvSpPr>
        <dsp:cNvPr id="0" name=""/>
        <dsp:cNvSpPr/>
      </dsp:nvSpPr>
      <dsp:spPr>
        <a:xfrm>
          <a:off x="3571" y="1516882"/>
          <a:ext cx="1938133" cy="11628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Comunicaciones  y</a:t>
          </a:r>
        </a:p>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Notificaciones</a:t>
          </a:r>
        </a:p>
        <a:p>
          <a:pPr marL="0" lvl="0" indent="0" algn="ctr" defTabSz="622300">
            <a:lnSpc>
              <a:spcPct val="90000"/>
            </a:lnSpc>
            <a:spcBef>
              <a:spcPct val="0"/>
            </a:spcBef>
            <a:spcAft>
              <a:spcPct val="35000"/>
            </a:spcAft>
            <a:buNone/>
          </a:pPr>
          <a:r>
            <a:rPr lang="es-CO"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 Diez (11) Citadores</a:t>
          </a:r>
        </a:p>
        <a:p>
          <a:pPr marL="0" lvl="0" indent="0" algn="ctr" defTabSz="622300">
            <a:lnSpc>
              <a:spcPct val="90000"/>
            </a:lnSpc>
            <a:spcBef>
              <a:spcPct val="0"/>
            </a:spcBef>
            <a:spcAft>
              <a:spcPct val="35000"/>
            </a:spcAft>
            <a:buNone/>
          </a:pPr>
          <a:r>
            <a:rPr lang="es-CO"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 Cuatro (3) Escribientes</a:t>
          </a:r>
        </a:p>
        <a:p>
          <a:pPr marL="0" lvl="0" indent="0" algn="ctr" defTabSz="622300">
            <a:lnSpc>
              <a:spcPct val="90000"/>
            </a:lnSpc>
            <a:spcBef>
              <a:spcPct val="0"/>
            </a:spcBef>
            <a:spcAft>
              <a:spcPct val="35000"/>
            </a:spcAft>
            <a:buNone/>
          </a:pPr>
          <a:endParaRPr lang="es-CO" sz="1400" kern="1200" dirty="0">
            <a:solidFill>
              <a:schemeClr val="tx1"/>
            </a:solidFill>
            <a:latin typeface="Arial" panose="020B0604020202020204" pitchFamily="34" charset="0"/>
            <a:cs typeface="Arial" panose="020B0604020202020204" pitchFamily="34" charset="0"/>
          </a:endParaRPr>
        </a:p>
      </dsp:txBody>
      <dsp:txXfrm>
        <a:off x="37631" y="1550942"/>
        <a:ext cx="1870013" cy="1094759"/>
      </dsp:txXfrm>
    </dsp:sp>
    <dsp:sp modelId="{AE24A8D9-0728-4A91-B122-183736B0DF10}">
      <dsp:nvSpPr>
        <dsp:cNvPr id="0" name=""/>
        <dsp:cNvSpPr/>
      </dsp:nvSpPr>
      <dsp:spPr>
        <a:xfrm>
          <a:off x="401023" y="3169208"/>
          <a:ext cx="2567891" cy="174431"/>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629A0A-6451-4A55-BBBD-0B733A4B18E3}">
      <dsp:nvSpPr>
        <dsp:cNvPr id="0" name=""/>
        <dsp:cNvSpPr/>
      </dsp:nvSpPr>
      <dsp:spPr>
        <a:xfrm>
          <a:off x="3571" y="2970482"/>
          <a:ext cx="1938133" cy="11628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Archivo</a:t>
          </a:r>
        </a:p>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Tecnológico</a:t>
          </a:r>
        </a:p>
        <a:p>
          <a:pPr marL="0" lvl="0" indent="0" algn="ctr" defTabSz="622300">
            <a:lnSpc>
              <a:spcPct val="90000"/>
            </a:lnSpc>
            <a:spcBef>
              <a:spcPct val="0"/>
            </a:spcBef>
            <a:spcAft>
              <a:spcPct val="35000"/>
            </a:spcAft>
            <a:buNone/>
          </a:pPr>
          <a:r>
            <a:rPr lang="es-CO"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Un (1) </a:t>
          </a:r>
        </a:p>
        <a:p>
          <a:pPr marL="0" lvl="0" indent="0" algn="ctr" defTabSz="622300">
            <a:lnSpc>
              <a:spcPct val="90000"/>
            </a:lnSpc>
            <a:spcBef>
              <a:spcPct val="0"/>
            </a:spcBef>
            <a:spcAft>
              <a:spcPct val="35000"/>
            </a:spcAft>
            <a:buNone/>
          </a:pPr>
          <a:r>
            <a:rPr lang="es-CO"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Escribiente</a:t>
          </a:r>
          <a:endParaRPr lang="es-CO" sz="1400" kern="1200" dirty="0">
            <a:solidFill>
              <a:schemeClr val="tx1"/>
            </a:solidFill>
            <a:latin typeface="Arial" panose="020B0604020202020204" pitchFamily="34" charset="0"/>
            <a:cs typeface="Arial" panose="020B0604020202020204" pitchFamily="34" charset="0"/>
          </a:endParaRPr>
        </a:p>
      </dsp:txBody>
      <dsp:txXfrm>
        <a:off x="37631" y="3004542"/>
        <a:ext cx="1870013" cy="1094759"/>
      </dsp:txXfrm>
    </dsp:sp>
    <dsp:sp modelId="{F27A2130-71A3-4607-98BA-BF80BF638F39}">
      <dsp:nvSpPr>
        <dsp:cNvPr id="0" name=""/>
        <dsp:cNvSpPr/>
      </dsp:nvSpPr>
      <dsp:spPr>
        <a:xfrm rot="16200000">
          <a:off x="2251941" y="2442408"/>
          <a:ext cx="1443773" cy="17443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D1FF8A-9443-4A36-9254-CC2B13243877}">
      <dsp:nvSpPr>
        <dsp:cNvPr id="0" name=""/>
        <dsp:cNvSpPr/>
      </dsp:nvSpPr>
      <dsp:spPr>
        <a:xfrm>
          <a:off x="2581288" y="2970482"/>
          <a:ext cx="1938133" cy="11628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Administración</a:t>
          </a:r>
        </a:p>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de Salas</a:t>
          </a:r>
        </a:p>
        <a:p>
          <a:pPr marL="0" lvl="0" indent="0" algn="ctr" defTabSz="622300">
            <a:lnSpc>
              <a:spcPct val="90000"/>
            </a:lnSpc>
            <a:spcBef>
              <a:spcPct val="0"/>
            </a:spcBef>
            <a:spcAft>
              <a:spcPct val="35000"/>
            </a:spcAft>
            <a:buNone/>
          </a:pPr>
          <a:r>
            <a:rPr lang="es-CO"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Un (1) Citador </a:t>
          </a:r>
        </a:p>
        <a:p>
          <a:pPr marL="0" lvl="0" indent="0" algn="ctr" defTabSz="622300">
            <a:lnSpc>
              <a:spcPct val="90000"/>
            </a:lnSpc>
            <a:spcBef>
              <a:spcPct val="0"/>
            </a:spcBef>
            <a:spcAft>
              <a:spcPct val="35000"/>
            </a:spcAft>
            <a:buNone/>
          </a:pPr>
          <a:r>
            <a:rPr lang="es-CO"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CSJ</a:t>
          </a:r>
          <a:endParaRPr lang="es-CO" sz="1400" kern="1200" dirty="0">
            <a:solidFill>
              <a:schemeClr val="tx1"/>
            </a:solidFill>
            <a:latin typeface="Arial" panose="020B0604020202020204" pitchFamily="34" charset="0"/>
            <a:cs typeface="Arial" panose="020B0604020202020204" pitchFamily="34" charset="0"/>
          </a:endParaRPr>
        </a:p>
      </dsp:txBody>
      <dsp:txXfrm>
        <a:off x="2615348" y="3004542"/>
        <a:ext cx="1870013" cy="1094759"/>
      </dsp:txXfrm>
    </dsp:sp>
    <dsp:sp modelId="{F652ECC8-589D-4D9F-A7A7-0A45EB884524}">
      <dsp:nvSpPr>
        <dsp:cNvPr id="0" name=""/>
        <dsp:cNvSpPr/>
      </dsp:nvSpPr>
      <dsp:spPr>
        <a:xfrm rot="16200000">
          <a:off x="2251941" y="988808"/>
          <a:ext cx="1443773" cy="174431"/>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D7D79-E2E2-4B4C-944F-2C7B96E91CE5}">
      <dsp:nvSpPr>
        <dsp:cNvPr id="0" name=""/>
        <dsp:cNvSpPr/>
      </dsp:nvSpPr>
      <dsp:spPr>
        <a:xfrm>
          <a:off x="2581288" y="1516882"/>
          <a:ext cx="1938133" cy="11628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Recepción </a:t>
          </a:r>
        </a:p>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Correspondencia</a:t>
          </a:r>
        </a:p>
        <a:p>
          <a:pPr marL="0" lvl="0" indent="0" algn="ctr" defTabSz="622300">
            <a:lnSpc>
              <a:spcPct val="90000"/>
            </a:lnSpc>
            <a:spcBef>
              <a:spcPct val="0"/>
            </a:spcBef>
            <a:spcAft>
              <a:spcPct val="35000"/>
            </a:spcAft>
            <a:buNone/>
          </a:pPr>
          <a:r>
            <a:rPr lang="es-CO"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 Un (1) Citador CSJ</a:t>
          </a:r>
        </a:p>
        <a:p>
          <a:pPr marL="0" lvl="0" indent="0" algn="ctr" defTabSz="622300">
            <a:lnSpc>
              <a:spcPct val="90000"/>
            </a:lnSpc>
            <a:spcBef>
              <a:spcPct val="0"/>
            </a:spcBef>
            <a:spcAft>
              <a:spcPct val="35000"/>
            </a:spcAft>
            <a:buNone/>
          </a:pPr>
          <a:r>
            <a:rPr lang="es-CO"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 Un (2) Escribiente</a:t>
          </a:r>
          <a:endParaRPr lang="es-CO" sz="1400" kern="1200" dirty="0">
            <a:solidFill>
              <a:schemeClr val="tx1"/>
            </a:solidFill>
            <a:latin typeface="Arial" panose="020B0604020202020204" pitchFamily="34" charset="0"/>
            <a:cs typeface="Arial" panose="020B0604020202020204" pitchFamily="34" charset="0"/>
          </a:endParaRPr>
        </a:p>
      </dsp:txBody>
      <dsp:txXfrm>
        <a:off x="2615348" y="1550942"/>
        <a:ext cx="1870013" cy="1094759"/>
      </dsp:txXfrm>
    </dsp:sp>
    <dsp:sp modelId="{61A04EFE-8FCD-4818-B6C7-EDF51D8DC245}">
      <dsp:nvSpPr>
        <dsp:cNvPr id="0" name=""/>
        <dsp:cNvSpPr/>
      </dsp:nvSpPr>
      <dsp:spPr>
        <a:xfrm>
          <a:off x="2978741" y="262009"/>
          <a:ext cx="2567891" cy="17443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1AFD3F-136C-4C82-B93C-1CFDC564F239}">
      <dsp:nvSpPr>
        <dsp:cNvPr id="0" name=""/>
        <dsp:cNvSpPr/>
      </dsp:nvSpPr>
      <dsp:spPr>
        <a:xfrm>
          <a:off x="2581288" y="63282"/>
          <a:ext cx="1938133" cy="11628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Archivo</a:t>
          </a:r>
        </a:p>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Documental</a:t>
          </a:r>
        </a:p>
        <a:p>
          <a:pPr marL="0" lvl="0" indent="0" algn="ctr" defTabSz="622300">
            <a:lnSpc>
              <a:spcPct val="90000"/>
            </a:lnSpc>
            <a:spcBef>
              <a:spcPct val="0"/>
            </a:spcBef>
            <a:spcAft>
              <a:spcPct val="35000"/>
            </a:spcAft>
            <a:buNone/>
          </a:pPr>
          <a:r>
            <a:rPr lang="es-ES"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Tres (3) </a:t>
          </a:r>
        </a:p>
        <a:p>
          <a:pPr marL="0" lvl="0" indent="0" algn="ctr" defTabSz="622300">
            <a:lnSpc>
              <a:spcPct val="90000"/>
            </a:lnSpc>
            <a:spcBef>
              <a:spcPct val="0"/>
            </a:spcBef>
            <a:spcAft>
              <a:spcPct val="35000"/>
            </a:spcAft>
            <a:buNone/>
          </a:pPr>
          <a:r>
            <a:rPr lang="es-ES"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Escribientes</a:t>
          </a:r>
          <a:endParaRPr lang="es-CO" sz="1400" kern="1200" dirty="0">
            <a:solidFill>
              <a:schemeClr val="tx1"/>
            </a:solidFill>
            <a:latin typeface="Arial" panose="020B0604020202020204" pitchFamily="34" charset="0"/>
            <a:cs typeface="Arial" panose="020B0604020202020204" pitchFamily="34" charset="0"/>
          </a:endParaRPr>
        </a:p>
      </dsp:txBody>
      <dsp:txXfrm>
        <a:off x="2615348" y="97342"/>
        <a:ext cx="1870013" cy="1094759"/>
      </dsp:txXfrm>
    </dsp:sp>
    <dsp:sp modelId="{057E0C86-3A97-434E-829A-5A413C119507}">
      <dsp:nvSpPr>
        <dsp:cNvPr id="0" name=""/>
        <dsp:cNvSpPr/>
      </dsp:nvSpPr>
      <dsp:spPr>
        <a:xfrm rot="5400000">
          <a:off x="4829658" y="988808"/>
          <a:ext cx="1443773" cy="174431"/>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CEB9BA-49FB-424E-9C90-5A0DFC610DBA}">
      <dsp:nvSpPr>
        <dsp:cNvPr id="0" name=""/>
        <dsp:cNvSpPr/>
      </dsp:nvSpPr>
      <dsp:spPr>
        <a:xfrm>
          <a:off x="5159005" y="63282"/>
          <a:ext cx="1938133" cy="11628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Envío de </a:t>
          </a:r>
        </a:p>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Procesos a JEPMS</a:t>
          </a:r>
        </a:p>
        <a:p>
          <a:pPr marL="0" lvl="0" indent="0" algn="ctr" defTabSz="622300">
            <a:lnSpc>
              <a:spcPct val="90000"/>
            </a:lnSpc>
            <a:spcBef>
              <a:spcPct val="0"/>
            </a:spcBef>
            <a:spcAft>
              <a:spcPct val="35000"/>
            </a:spcAft>
            <a:buNone/>
          </a:pPr>
          <a:r>
            <a:rPr lang="es-ES"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 Tres (3) </a:t>
          </a:r>
        </a:p>
        <a:p>
          <a:pPr marL="0" lvl="0" indent="0" algn="ctr" defTabSz="622300">
            <a:lnSpc>
              <a:spcPct val="90000"/>
            </a:lnSpc>
            <a:spcBef>
              <a:spcPct val="0"/>
            </a:spcBef>
            <a:spcAft>
              <a:spcPct val="35000"/>
            </a:spcAft>
            <a:buNone/>
          </a:pPr>
          <a:r>
            <a:rPr lang="es-ES"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Escribientes</a:t>
          </a:r>
          <a:endParaRPr lang="es-CO" sz="1400" kern="1200" dirty="0">
            <a:solidFill>
              <a:schemeClr val="tx1"/>
            </a:solidFill>
            <a:latin typeface="Arial" panose="020B0604020202020204" pitchFamily="34" charset="0"/>
            <a:cs typeface="Arial" panose="020B0604020202020204" pitchFamily="34" charset="0"/>
          </a:endParaRPr>
        </a:p>
      </dsp:txBody>
      <dsp:txXfrm>
        <a:off x="5193065" y="97342"/>
        <a:ext cx="1870013" cy="1094759"/>
      </dsp:txXfrm>
    </dsp:sp>
    <dsp:sp modelId="{046894E6-C784-4449-AB89-CF1A3C5162AF}">
      <dsp:nvSpPr>
        <dsp:cNvPr id="0" name=""/>
        <dsp:cNvSpPr/>
      </dsp:nvSpPr>
      <dsp:spPr>
        <a:xfrm>
          <a:off x="5159005" y="1516882"/>
          <a:ext cx="1938133" cy="11628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Informática</a:t>
          </a:r>
        </a:p>
        <a:p>
          <a:pPr marL="0" lvl="0" indent="0" algn="ctr" defTabSz="622300">
            <a:lnSpc>
              <a:spcPct val="90000"/>
            </a:lnSpc>
            <a:spcBef>
              <a:spcPct val="0"/>
            </a:spcBef>
            <a:spcAft>
              <a:spcPct val="35000"/>
            </a:spcAft>
            <a:buNone/>
          </a:pPr>
          <a:r>
            <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rPr>
            <a:t>Y uso de </a:t>
          </a:r>
          <a:r>
            <a:rPr lang="es-CO" sz="1400" b="1" kern="1200" dirty="0" err="1">
              <a:solidFill>
                <a:schemeClr val="tx1"/>
              </a:solidFill>
              <a:latin typeface="Arial" panose="020B0604020202020204" pitchFamily="34" charset="0"/>
              <a:ea typeface="Verdana" panose="020B0604030504040204" pitchFamily="34" charset="0"/>
              <a:cs typeface="Arial" panose="020B0604020202020204" pitchFamily="34" charset="0"/>
            </a:rPr>
            <a:t>TIC´s</a:t>
          </a:r>
          <a:endParaRPr lang="es-CO" sz="14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CO" sz="1400" kern="1200" dirty="0">
              <a:solidFill>
                <a:schemeClr val="tx1"/>
              </a:solidFill>
              <a:latin typeface="Arial" panose="020B0604020202020204" pitchFamily="34" charset="0"/>
              <a:ea typeface="Verdana" panose="020B0604030504040204" pitchFamily="34" charset="0"/>
              <a:cs typeface="Arial" panose="020B0604020202020204" pitchFamily="34" charset="0"/>
            </a:rPr>
            <a:t>-Un (1) Citador CSJ      con perfil de Ingeniero13</a:t>
          </a:r>
          <a:endParaRPr lang="es-CO" sz="1400" kern="1200" dirty="0">
            <a:solidFill>
              <a:schemeClr val="tx1"/>
            </a:solidFill>
            <a:latin typeface="Arial" panose="020B0604020202020204" pitchFamily="34" charset="0"/>
            <a:cs typeface="Arial" panose="020B0604020202020204" pitchFamily="34" charset="0"/>
          </a:endParaRPr>
        </a:p>
      </dsp:txBody>
      <dsp:txXfrm>
        <a:off x="5193065" y="1550942"/>
        <a:ext cx="1870013" cy="109475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DA05C-D280-4C5A-A216-76349F646CCF}" type="datetimeFigureOut">
              <a:rPr lang="es-CO" smtClean="0"/>
              <a:t>10/08/2021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988A5-512A-45A8-92C9-2840B6B2DC7F}" type="slidenum">
              <a:rPr lang="es-CO" smtClean="0"/>
              <a:t>‹Nº›</a:t>
            </a:fld>
            <a:endParaRPr lang="es-CO"/>
          </a:p>
        </p:txBody>
      </p:sp>
    </p:spTree>
    <p:extLst>
      <p:ext uri="{BB962C8B-B14F-4D97-AF65-F5344CB8AC3E}">
        <p14:creationId xmlns:p14="http://schemas.microsoft.com/office/powerpoint/2010/main" val="308965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A8C5F3-8666-4553-8809-E42B7F8DE108}" type="slidenum">
              <a:rPr lang="es-CO" smtClean="0"/>
              <a:t>21</a:t>
            </a:fld>
            <a:endParaRPr lang="es-CO" dirty="0"/>
          </a:p>
        </p:txBody>
      </p:sp>
    </p:spTree>
    <p:extLst>
      <p:ext uri="{BB962C8B-B14F-4D97-AF65-F5344CB8AC3E}">
        <p14:creationId xmlns:p14="http://schemas.microsoft.com/office/powerpoint/2010/main" val="198204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75FDF35E-3B59-4E80-9505-B36620D6F63C}" type="datetimeFigureOut">
              <a:rPr lang="es-CO" smtClean="0"/>
              <a:t>10/08/2021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239281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5FDF35E-3B59-4E80-9505-B36620D6F63C}" type="datetimeFigureOut">
              <a:rPr lang="es-CO" smtClean="0"/>
              <a:t>10/08/2021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233564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5FDF35E-3B59-4E80-9505-B36620D6F63C}" type="datetimeFigureOut">
              <a:rPr lang="es-CO" smtClean="0"/>
              <a:t>10/08/2021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312869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5FDF35E-3B59-4E80-9505-B36620D6F63C}" type="datetimeFigureOut">
              <a:rPr lang="es-CO" smtClean="0"/>
              <a:t>10/08/2021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216212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5FDF35E-3B59-4E80-9505-B36620D6F63C}" type="datetimeFigureOut">
              <a:rPr lang="es-CO" smtClean="0"/>
              <a:t>10/08/2021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376441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75FDF35E-3B59-4E80-9505-B36620D6F63C}" type="datetimeFigureOut">
              <a:rPr lang="es-CO" smtClean="0"/>
              <a:t>10/08/2021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20378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75FDF35E-3B59-4E80-9505-B36620D6F63C}" type="datetimeFigureOut">
              <a:rPr lang="es-CO" smtClean="0"/>
              <a:t>10/08/2021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84012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75FDF35E-3B59-4E80-9505-B36620D6F63C}" type="datetimeFigureOut">
              <a:rPr lang="es-CO" smtClean="0"/>
              <a:t>10/08/2021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199529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5FDF35E-3B59-4E80-9505-B36620D6F63C}" type="datetimeFigureOut">
              <a:rPr lang="es-CO" smtClean="0"/>
              <a:t>10/08/2021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369085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5FDF35E-3B59-4E80-9505-B36620D6F63C}" type="datetimeFigureOut">
              <a:rPr lang="es-CO" smtClean="0"/>
              <a:t>10/08/2021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170003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5FDF35E-3B59-4E80-9505-B36620D6F63C}" type="datetimeFigureOut">
              <a:rPr lang="es-CO" smtClean="0"/>
              <a:t>10/08/2021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F19FD2A-FD54-48F8-A050-D03181FFF853}" type="slidenum">
              <a:rPr lang="es-CO" smtClean="0"/>
              <a:t>‹Nº›</a:t>
            </a:fld>
            <a:endParaRPr lang="es-CO"/>
          </a:p>
        </p:txBody>
      </p:sp>
    </p:spTree>
    <p:extLst>
      <p:ext uri="{BB962C8B-B14F-4D97-AF65-F5344CB8AC3E}">
        <p14:creationId xmlns:p14="http://schemas.microsoft.com/office/powerpoint/2010/main" val="403184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DF35E-3B59-4E80-9505-B36620D6F63C}" type="datetimeFigureOut">
              <a:rPr lang="es-CO" smtClean="0"/>
              <a:t>10/08/2021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9FD2A-FD54-48F8-A050-D03181FFF853}" type="slidenum">
              <a:rPr lang="es-CO" smtClean="0"/>
              <a:t>‹Nº›</a:t>
            </a:fld>
            <a:endParaRPr lang="es-CO"/>
          </a:p>
        </p:txBody>
      </p:sp>
    </p:spTree>
    <p:extLst>
      <p:ext uri="{BB962C8B-B14F-4D97-AF65-F5344CB8AC3E}">
        <p14:creationId xmlns:p14="http://schemas.microsoft.com/office/powerpoint/2010/main" val="4192544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5.wdp"/><Relationship Id="rId3" Type="http://schemas.openxmlformats.org/officeDocument/2006/relationships/image" Target="../media/image8.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diagramLayout" Target="../diagrams/layout3.xml"/><Relationship Id="rId7" Type="http://schemas.openxmlformats.org/officeDocument/2006/relationships/image" Target="../media/image3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6.png"/><Relationship Id="rId4" Type="http://schemas.openxmlformats.org/officeDocument/2006/relationships/diagramQuickStyle" Target="../diagrams/quickStyle3.xm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wmf"/><Relationship Id="rId7" Type="http://schemas.openxmlformats.org/officeDocument/2006/relationships/diagramColors" Target="../diagrams/colors1.xml"/><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microsoft.com/office/2007/relationships/hdphoto" Target="../media/hdphoto8.wdp"/></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wmf"/><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282045" y="4837927"/>
            <a:ext cx="10137910" cy="1077218"/>
          </a:xfrm>
          <a:prstGeom prst="rect">
            <a:avLst/>
          </a:prstGeom>
          <a:solidFill>
            <a:srgbClr val="002060"/>
          </a:solidFill>
          <a:ln>
            <a:solidFill>
              <a:schemeClr val="tx1"/>
            </a:solidFill>
          </a:ln>
        </p:spPr>
        <p:txBody>
          <a:bodyPr wrap="square" rtlCol="0">
            <a:spAutoFit/>
          </a:bodyPr>
          <a:lstStyle/>
          <a:p>
            <a:pPr algn="ctr"/>
            <a:r>
              <a:rPr lang="es-CO" sz="3200" b="1" dirty="0">
                <a:solidFill>
                  <a:schemeClr val="bg1"/>
                </a:solidFill>
                <a:latin typeface="Arial" panose="020B0604020202020204" pitchFamily="34" charset="0"/>
                <a:ea typeface="Verdana" panose="020B0604030504040204" pitchFamily="34" charset="0"/>
                <a:cs typeface="Arial" panose="020B0604020202020204" pitchFamily="34" charset="0"/>
              </a:rPr>
              <a:t>Centro de Servicios Judiciales de los Juzgados Penales de Manizales</a:t>
            </a:r>
          </a:p>
        </p:txBody>
      </p:sp>
      <p:sp>
        <p:nvSpPr>
          <p:cNvPr id="13" name="Rectángulo 12"/>
          <p:cNvSpPr/>
          <p:nvPr/>
        </p:nvSpPr>
        <p:spPr>
          <a:xfrm>
            <a:off x="5919219" y="2351782"/>
            <a:ext cx="5500736" cy="1077218"/>
          </a:xfrm>
          <a:prstGeom prst="rect">
            <a:avLst/>
          </a:prstGeom>
          <a:solidFill>
            <a:srgbClr val="002060"/>
          </a:solidFill>
        </p:spPr>
        <p:txBody>
          <a:bodyPr wrap="square" lIns="91440" tIns="45720" rIns="91440" bIns="45720">
            <a:spAutoFit/>
          </a:bodyPr>
          <a:lstStyle/>
          <a:p>
            <a:pPr algn="ctr"/>
            <a:r>
              <a:rPr lang="es-ES" sz="3200" b="1" cap="none" spc="0" dirty="0">
                <a:ln w="0">
                  <a:noFill/>
                </a:ln>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Informe de </a:t>
            </a:r>
          </a:p>
          <a:p>
            <a:pPr algn="ctr"/>
            <a:r>
              <a:rPr lang="es-ES" sz="3200" b="1" cap="none" spc="0" dirty="0">
                <a:ln w="0">
                  <a:noFill/>
                </a:ln>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Gestión Año de 2019</a:t>
            </a:r>
          </a:p>
        </p:txBody>
      </p:sp>
      <p:pic>
        <p:nvPicPr>
          <p:cNvPr id="3" name="Imagen 2"/>
          <p:cNvPicPr>
            <a:picLocks noChangeAspect="1"/>
          </p:cNvPicPr>
          <p:nvPr/>
        </p:nvPicPr>
        <p:blipFill>
          <a:blip r:embed="rId2"/>
          <a:stretch>
            <a:fillRect/>
          </a:stretch>
        </p:blipFill>
        <p:spPr>
          <a:xfrm>
            <a:off x="8806815" y="0"/>
            <a:ext cx="3509009" cy="1000839"/>
          </a:xfrm>
          <a:prstGeom prst="rect">
            <a:avLst/>
          </a:prstGeom>
        </p:spPr>
      </p:pic>
      <p:pic>
        <p:nvPicPr>
          <p:cNvPr id="6" name="Imagen 5"/>
          <p:cNvPicPr>
            <a:picLocks noChangeAspect="1"/>
          </p:cNvPicPr>
          <p:nvPr/>
        </p:nvPicPr>
        <p:blipFill>
          <a:blip r:embed="rId3"/>
          <a:stretch>
            <a:fillRect/>
          </a:stretch>
        </p:blipFill>
        <p:spPr>
          <a:xfrm>
            <a:off x="115421" y="0"/>
            <a:ext cx="3910584" cy="1269492"/>
          </a:xfrm>
          <a:prstGeom prst="rect">
            <a:avLst/>
          </a:prstGeom>
        </p:spPr>
      </p:pic>
      <p:pic>
        <p:nvPicPr>
          <p:cNvPr id="10" name="Picture 2" descr="DESCARGAR PLANTILLA DE PRESENTACION DE PERFIL O TESIS Y DE TRABAJOS  ACADEMICOS EN POWER POINT – METODOLOGÍA DE LA INVESTIGACIÓN">
            <a:extLst>
              <a:ext uri="{FF2B5EF4-FFF2-40B4-BE49-F238E27FC236}">
                <a16:creationId xmlns:a16="http://schemas.microsoft.com/office/drawing/2014/main" id="{243A1A9F-CB39-4461-88EF-87A76B87B77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31" b="99798" l="4528" r="96457">
                        <a14:foregroundMark x1="6299" y1="18750" x2="4724" y2="49798"/>
                        <a14:foregroundMark x1="50984" y1="4032" x2="50394" y2="8871"/>
                        <a14:foregroundMark x1="93701" y1="21169" x2="96457" y2="48387"/>
                        <a14:foregroundMark x1="96457" y1="48387" x2="95079" y2="61694"/>
                        <a14:foregroundMark x1="55315" y1="81048" x2="64961" y2="90524"/>
                        <a14:foregroundMark x1="49606" y1="76815" x2="49606" y2="94556"/>
                        <a14:foregroundMark x1="27362" y1="98790" x2="31890" y2="92339"/>
                        <a14:foregroundMark x1="72244" y1="98790" x2="72244" y2="99798"/>
                      </a14:backgroundRemoval>
                    </a14:imgEffect>
                  </a14:imgLayer>
                </a14:imgProps>
              </a:ext>
              <a:ext uri="{28A0092B-C50C-407E-A947-70E740481C1C}">
                <a14:useLocalDpi xmlns:a14="http://schemas.microsoft.com/office/drawing/2010/main" val="0"/>
              </a:ext>
            </a:extLst>
          </a:blip>
          <a:srcRect/>
          <a:stretch>
            <a:fillRect/>
          </a:stretch>
        </p:blipFill>
        <p:spPr bwMode="auto">
          <a:xfrm>
            <a:off x="1150070" y="1683967"/>
            <a:ext cx="4317476" cy="315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479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486"/>
            <a:ext cx="12190476" cy="853440"/>
          </a:xfrm>
          <a:prstGeom prst="rect">
            <a:avLst/>
          </a:prstGeom>
          <a:solidFill>
            <a:schemeClr val="accent5">
              <a:lumMod val="50000"/>
            </a:schemeClr>
          </a:solidFill>
        </p:spPr>
      </p:pic>
      <p:sp>
        <p:nvSpPr>
          <p:cNvPr id="14" name="Título 1"/>
          <p:cNvSpPr>
            <a:spLocks noGrp="1"/>
          </p:cNvSpPr>
          <p:nvPr>
            <p:ph type="title"/>
          </p:nvPr>
        </p:nvSpPr>
        <p:spPr>
          <a:xfrm>
            <a:off x="0" y="0"/>
            <a:ext cx="12191999" cy="890954"/>
          </a:xfrm>
          <a:solidFill>
            <a:schemeClr val="accent5">
              <a:lumMod val="50000"/>
            </a:schemeClr>
          </a:solidFill>
        </p:spPr>
        <p:txBody>
          <a:bodyPr>
            <a:normAutofit/>
          </a:bodyPr>
          <a:lstStyle/>
          <a:p>
            <a:pPr algn="ctr"/>
            <a:r>
              <a:rPr lang="es-E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COORDINACIÓN CENTRO DE SERVICIOS JUDICIALES</a:t>
            </a:r>
            <a:br>
              <a:rPr lang="es-ES" sz="28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br>
            <a:r>
              <a:rPr lang="es-CO" sz="2800" dirty="0">
                <a:solidFill>
                  <a:schemeClr val="bg1"/>
                </a:solidFill>
                <a:latin typeface="Arial" panose="020B0604020202020204" pitchFamily="34" charset="0"/>
                <a:ea typeface="Verdana" panose="020B0604030504040204" pitchFamily="34" charset="0"/>
                <a:cs typeface="Arial" panose="020B0604020202020204" pitchFamily="34" charset="0"/>
              </a:rPr>
              <a:t>Gestión Tecnológica</a:t>
            </a:r>
            <a:endParaRPr lang="es-CO"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 name="CuadroTexto 3"/>
          <p:cNvSpPr txBox="1"/>
          <p:nvPr/>
        </p:nvSpPr>
        <p:spPr>
          <a:xfrm>
            <a:off x="494476" y="3692692"/>
            <a:ext cx="3473421" cy="2400657"/>
          </a:xfrm>
          <a:prstGeom prst="rect">
            <a:avLst/>
          </a:prstGeom>
          <a:solidFill>
            <a:schemeClr val="accent5">
              <a:lumMod val="20000"/>
              <a:lumOff val="80000"/>
            </a:schemeClr>
          </a:solidFill>
        </p:spPr>
        <p:txBody>
          <a:bodyPr wrap="square" rtlCol="0">
            <a:spAutoFit/>
          </a:bodyPr>
          <a:lstStyle/>
          <a:p>
            <a:pPr algn="ctr"/>
            <a:r>
              <a:rPr lang="es-CO" sz="1500" b="1" dirty="0">
                <a:latin typeface="Arial" panose="020B0604020202020204" pitchFamily="34" charset="0"/>
                <a:ea typeface="Verdana" panose="020B0604030504040204" pitchFamily="34" charset="0"/>
                <a:cs typeface="Arial" panose="020B0604020202020204" pitchFamily="34" charset="0"/>
              </a:rPr>
              <a:t>Mejoras Aplicativo CS PENALES</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Diseño de procedimiento y modulo para el envío de procesos a los Juzgados de Ejecución de Penas y Medidas de Seguridad.</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Ajuste al modulo de archivo de procesos.</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Creación de modulo de consulta de personas detenidas en las estaciones de policía.</a:t>
            </a:r>
          </a:p>
        </p:txBody>
      </p:sp>
      <p:sp>
        <p:nvSpPr>
          <p:cNvPr id="11" name="CuadroTexto 10"/>
          <p:cNvSpPr txBox="1"/>
          <p:nvPr/>
        </p:nvSpPr>
        <p:spPr>
          <a:xfrm>
            <a:off x="4281378" y="1227260"/>
            <a:ext cx="3531870" cy="2400657"/>
          </a:xfrm>
          <a:prstGeom prst="rect">
            <a:avLst/>
          </a:prstGeom>
          <a:solidFill>
            <a:schemeClr val="accent2">
              <a:lumMod val="60000"/>
              <a:lumOff val="40000"/>
            </a:schemeClr>
          </a:solidFill>
        </p:spPr>
        <p:txBody>
          <a:bodyPr wrap="square" rtlCol="0">
            <a:spAutoFit/>
          </a:bodyPr>
          <a:lstStyle/>
          <a:p>
            <a:pPr algn="ctr"/>
            <a:r>
              <a:rPr lang="es-CO" sz="1500" b="1" dirty="0">
                <a:latin typeface="Arial" panose="020B0604020202020204" pitchFamily="34" charset="0"/>
                <a:ea typeface="Verdana" panose="020B0604030504040204" pitchFamily="34" charset="0"/>
                <a:cs typeface="Arial" panose="020B0604020202020204" pitchFamily="34" charset="0"/>
              </a:rPr>
              <a:t>Apoyo Sala Penal del Tribunal Superior de Manizales</a:t>
            </a:r>
          </a:p>
          <a:p>
            <a:pPr algn="ctr"/>
            <a:endParaRPr lang="es-CO" sz="1500" b="1"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Modulo Programación de Audiencias y Agenda Virtual.</a:t>
            </a: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y Rediseño del modulo de radicación de memoriales y seguimiento a las respuestas.</a:t>
            </a:r>
            <a:endParaRPr lang="es-CO" sz="1700" dirty="0">
              <a:latin typeface="Arial" panose="020B0604020202020204" pitchFamily="34" charset="0"/>
              <a:cs typeface="Arial" panose="020B0604020202020204" pitchFamily="34" charset="0"/>
            </a:endParaRPr>
          </a:p>
        </p:txBody>
      </p:sp>
      <p:sp>
        <p:nvSpPr>
          <p:cNvPr id="12" name="CuadroTexto 11"/>
          <p:cNvSpPr txBox="1"/>
          <p:nvPr/>
        </p:nvSpPr>
        <p:spPr>
          <a:xfrm>
            <a:off x="8126731" y="3674438"/>
            <a:ext cx="3680460" cy="2400657"/>
          </a:xfrm>
          <a:prstGeom prst="rect">
            <a:avLst/>
          </a:prstGeom>
          <a:solidFill>
            <a:schemeClr val="accent6">
              <a:lumMod val="60000"/>
              <a:lumOff val="40000"/>
            </a:schemeClr>
          </a:solidFill>
        </p:spPr>
        <p:txBody>
          <a:bodyPr wrap="square" rtlCol="0">
            <a:spAutoFit/>
          </a:bodyPr>
          <a:lstStyle/>
          <a:p>
            <a:pPr algn="ctr"/>
            <a:r>
              <a:rPr lang="es-CO" sz="1500" b="1" dirty="0">
                <a:latin typeface="Arial" panose="020B0604020202020204" pitchFamily="34" charset="0"/>
                <a:ea typeface="Verdana" panose="020B0604030504040204" pitchFamily="34" charset="0"/>
                <a:cs typeface="Arial" panose="020B0604020202020204" pitchFamily="34" charset="0"/>
              </a:rPr>
              <a:t>Apoyo al Centro de Servicios Administrativo de los Juzgados Penales de Adolescentes</a:t>
            </a:r>
          </a:p>
          <a:p>
            <a:pPr algn="ctr"/>
            <a:endParaRPr lang="es-CO" sz="1500" b="1"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Modulo Programación de Audiencias y Agenda Virtual.</a:t>
            </a: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y Rediseño del modulo de radicación de memoriales y seguimiento a las respuestas.</a:t>
            </a:r>
            <a:endParaRPr lang="es-CO" sz="1700" dirty="0">
              <a:latin typeface="Arial" panose="020B0604020202020204" pitchFamily="34" charset="0"/>
              <a:cs typeface="Arial" panose="020B0604020202020204" pitchFamily="34" charset="0"/>
            </a:endParaRPr>
          </a:p>
        </p:txBody>
      </p:sp>
      <p:pic>
        <p:nvPicPr>
          <p:cNvPr id="13"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4655" y="0"/>
            <a:ext cx="1967345" cy="844474"/>
          </a:xfrm>
          <a:prstGeom prst="rect">
            <a:avLst/>
          </a:prstGeom>
          <a:solidFill>
            <a:schemeClr val="bg2"/>
          </a:solidFill>
        </p:spPr>
      </p:pic>
      <p:pic>
        <p:nvPicPr>
          <p:cNvPr id="15"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182091" cy="812270"/>
          </a:xfrm>
          <a:prstGeom prst="rect">
            <a:avLst/>
          </a:prstGeom>
          <a:solidFill>
            <a:schemeClr val="bg2"/>
          </a:solidFill>
        </p:spPr>
      </p:pic>
      <p:pic>
        <p:nvPicPr>
          <p:cNvPr id="2" name="Imagen 1"/>
          <p:cNvPicPr>
            <a:picLocks noChangeAspect="1"/>
          </p:cNvPicPr>
          <p:nvPr/>
        </p:nvPicPr>
        <p:blipFill>
          <a:blip r:embed="rId5"/>
          <a:stretch>
            <a:fillRect/>
          </a:stretch>
        </p:blipFill>
        <p:spPr>
          <a:xfrm>
            <a:off x="439014" y="1111053"/>
            <a:ext cx="3584344" cy="2403445"/>
          </a:xfrm>
          <a:prstGeom prst="rect">
            <a:avLst/>
          </a:prstGeom>
        </p:spPr>
      </p:pic>
      <p:pic>
        <p:nvPicPr>
          <p:cNvPr id="1026" name="Picture 2" descr="Resultado de imagen para aplicativos"/>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72453" y1="27368" x2="75849" y2="53684"/>
                        <a14:foregroundMark x1="53208" y1="24737" x2="55849" y2="33684"/>
                        <a14:foregroundMark x1="79623" y1="53158" x2="80755" y2="65263"/>
                        <a14:foregroundMark x1="80755" y1="65263" x2="80755" y2="65263"/>
                        <a14:foregroundMark x1="72453" y1="67368" x2="81887" y2="67368"/>
                        <a14:foregroundMark x1="67547" y1="27895" x2="68302" y2="48947"/>
                        <a14:foregroundMark x1="91698" y1="44211" x2="93585" y2="51053"/>
                        <a14:foregroundMark x1="96604" y1="29474" x2="96604" y2="35263"/>
                        <a14:foregroundMark x1="90566" y1="11053" x2="90566" y2="17895"/>
                        <a14:foregroundMark x1="93208" y1="11579" x2="94340" y2="16316"/>
                        <a14:foregroundMark x1="94340" y1="16316" x2="94340" y2="16316"/>
                        <a14:foregroundMark x1="80000" y1="2632" x2="80377" y2="6842"/>
                        <a14:foregroundMark x1="76981" y1="3684" x2="80755" y2="5263"/>
                        <a14:foregroundMark x1="63396" y1="5263" x2="68302" y2="10526"/>
                        <a14:foregroundMark x1="38491" y1="34211" x2="40000" y2="40000"/>
                        <a14:foregroundMark x1="60000" y1="72632" x2="61132" y2="83158"/>
                        <a14:foregroundMark x1="21132" y1="96842" x2="40000" y2="94211"/>
                        <a14:foregroundMark x1="23019" y1="89474" x2="38491" y2="92105"/>
                        <a14:foregroundMark x1="10566" y1="62632" x2="10566" y2="83158"/>
                        <a14:foregroundMark x1="13962" y1="57895" x2="45660" y2="58947"/>
                        <a14:foregroundMark x1="7925" y1="52632" x2="6792" y2="58947"/>
                        <a14:foregroundMark x1="5660" y1="67895" x2="3774" y2="76842"/>
                        <a14:foregroundMark x1="87547" y1="11053" x2="88679" y2="21053"/>
                        <a14:foregroundMark x1="69811" y1="23158" x2="80000" y2="23158"/>
                        <a14:foregroundMark x1="53208" y1="67895" x2="57736" y2="70000"/>
                        <a14:foregroundMark x1="50943" y1="87368" x2="57736" y2="86842"/>
                        <a14:foregroundMark x1="63396" y1="52105" x2="64906" y2="54211"/>
                        <a14:foregroundMark x1="64906" y1="54211" x2="64906" y2="54211"/>
                      </a14:backgroundRemoval>
                    </a14:imgEffect>
                  </a14:imgLayer>
                </a14:imgProps>
              </a:ext>
              <a:ext uri="{28A0092B-C50C-407E-A947-70E740481C1C}">
                <a14:useLocalDpi xmlns:a14="http://schemas.microsoft.com/office/drawing/2010/main" val="0"/>
              </a:ext>
            </a:extLst>
          </a:blip>
          <a:srcRect/>
          <a:stretch>
            <a:fillRect/>
          </a:stretch>
        </p:blipFill>
        <p:spPr bwMode="auto">
          <a:xfrm>
            <a:off x="4281377" y="3692692"/>
            <a:ext cx="3531871" cy="2382404"/>
          </a:xfrm>
          <a:prstGeom prst="rect">
            <a:avLst/>
          </a:prstGeom>
          <a:solidFill>
            <a:schemeClr val="accent4">
              <a:lumMod val="60000"/>
              <a:lumOff val="40000"/>
            </a:schemeClr>
          </a:solidFill>
        </p:spPr>
      </p:pic>
      <p:pic>
        <p:nvPicPr>
          <p:cNvPr id="3" name="Imagen 2"/>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44444" y1="37333" x2="44444" y2="43556"/>
                        <a14:foregroundMark x1="35111" y1="44889" x2="37778" y2="48444"/>
                        <a14:foregroundMark x1="75111" y1="23111" x2="95556" y2="39111"/>
                        <a14:foregroundMark x1="76889" y1="16889" x2="85778" y2="24889"/>
                        <a14:foregroundMark x1="85778" y1="24889" x2="85778" y2="24889"/>
                        <a14:foregroundMark x1="67111" y1="21333" x2="67556" y2="35556"/>
                        <a14:foregroundMark x1="66222" y1="28444" x2="64000" y2="37333"/>
                        <a14:foregroundMark x1="74667" y1="64889" x2="88889" y2="62222"/>
                        <a14:foregroundMark x1="88889" y1="62222" x2="88889" y2="62222"/>
                        <a14:foregroundMark x1="58667" y1="85333" x2="64000" y2="85333"/>
                      </a14:backgroundRemoval>
                    </a14:imgEffect>
                  </a14:imgLayer>
                </a14:imgProps>
              </a:ext>
            </a:extLst>
          </a:blip>
          <a:stretch>
            <a:fillRect/>
          </a:stretch>
        </p:blipFill>
        <p:spPr>
          <a:xfrm>
            <a:off x="8126731" y="1211133"/>
            <a:ext cx="3680460" cy="2416784"/>
          </a:xfrm>
          <a:prstGeom prst="rect">
            <a:avLst/>
          </a:prstGeom>
          <a:solidFill>
            <a:schemeClr val="accent1">
              <a:lumMod val="60000"/>
              <a:lumOff val="40000"/>
            </a:schemeClr>
          </a:solidFill>
        </p:spPr>
      </p:pic>
    </p:spTree>
    <p:extLst>
      <p:ext uri="{BB962C8B-B14F-4D97-AF65-F5344CB8AC3E}">
        <p14:creationId xmlns:p14="http://schemas.microsoft.com/office/powerpoint/2010/main" val="272098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0"/>
            <a:ext cx="12191999" cy="839448"/>
          </a:xfrm>
          <a:solidFill>
            <a:schemeClr val="accent5">
              <a:lumMod val="50000"/>
            </a:schemeClr>
          </a:solidFill>
        </p:spPr>
        <p:txBody>
          <a:bodyPr>
            <a:normAutofit/>
          </a:bodyPr>
          <a:lstStyle/>
          <a:p>
            <a:pPr algn="ctr"/>
            <a:r>
              <a:rPr lang="es-E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COORDINACIÓN CENTRO DE SERVICIOS JUDICIALES</a:t>
            </a:r>
            <a:br>
              <a:rPr lang="es-ES" sz="28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br>
            <a:r>
              <a:rPr lang="es-CO" sz="2800" dirty="0">
                <a:solidFill>
                  <a:schemeClr val="bg1"/>
                </a:solidFill>
                <a:latin typeface="Arial" panose="020B0604020202020204" pitchFamily="34" charset="0"/>
                <a:ea typeface="Verdana" panose="020B0604030504040204" pitchFamily="34" charset="0"/>
                <a:cs typeface="Arial" panose="020B0604020202020204" pitchFamily="34" charset="0"/>
              </a:rPr>
              <a:t>Gestión Tecnológica</a:t>
            </a:r>
            <a:endParaRPr lang="es-CO"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 name="CuadroTexto 3"/>
          <p:cNvSpPr txBox="1"/>
          <p:nvPr/>
        </p:nvSpPr>
        <p:spPr>
          <a:xfrm>
            <a:off x="363681" y="1286488"/>
            <a:ext cx="6047509" cy="4708981"/>
          </a:xfrm>
          <a:prstGeom prst="rect">
            <a:avLst/>
          </a:prstGeom>
          <a:solidFill>
            <a:schemeClr val="accent4">
              <a:lumMod val="40000"/>
              <a:lumOff val="60000"/>
            </a:schemeClr>
          </a:solidFill>
        </p:spPr>
        <p:txBody>
          <a:bodyPr wrap="square" rtlCol="0">
            <a:spAutoFit/>
          </a:bodyPr>
          <a:lstStyle/>
          <a:p>
            <a:pPr algn="ctr"/>
            <a:r>
              <a:rPr lang="es-CO" sz="1500" b="1" dirty="0">
                <a:latin typeface="Arial" panose="020B0604020202020204" pitchFamily="34" charset="0"/>
                <a:ea typeface="Verdana" panose="020B0604030504040204" pitchFamily="34" charset="0"/>
                <a:cs typeface="Arial" panose="020B0604020202020204" pitchFamily="34" charset="0"/>
              </a:rPr>
              <a:t>Mejoras Aplicativo CS PENALES</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Diseño de procedimiento y modulo para el envío de procesos a los Juzgados de Ejecución de Penas y Medidas de Seguridad.</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Ajuste al modulo de archivo de procesos.</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Creación de modulo de consulta de personas detenidas en las estaciones de policía.</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Mejoras en los módulos de programación de audiencias para la consulta de audiencias programadas y aplazadas, estado actual del proceso y opción de consulta para la defensoría del pueblo.</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Ajuste modulo REPS (Situaciones Administrativas).</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Creación de modulo para orden de activación de Juzgados Penales Municipales con Función de Control de Garantías.</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Herramienta de consulta para la búsqueda de registros de grabación de audiencia.</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modulo de registro de hojas de vida.</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Modulo de seguimiento a inventario de activos a cargo de los servidores judiciales.</a:t>
            </a:r>
          </a:p>
          <a:p>
            <a:pPr marL="342900" indent="-342900" algn="jus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Modulo de Medición de Satisfacción.</a:t>
            </a:r>
          </a:p>
          <a:p>
            <a:pPr algn="just"/>
            <a:r>
              <a:rPr lang="es-CO" sz="1500" dirty="0">
                <a:latin typeface="Arial" panose="020B0604020202020204" pitchFamily="34" charset="0"/>
                <a:ea typeface="Verdana" panose="020B0604030504040204" pitchFamily="34" charset="0"/>
                <a:cs typeface="Arial" panose="020B0604020202020204" pitchFamily="34" charset="0"/>
              </a:rPr>
              <a:t>11. Mejoras en la seguridad de los registros del sistema       CS-Penales.</a:t>
            </a:r>
          </a:p>
        </p:txBody>
      </p:sp>
      <p:sp>
        <p:nvSpPr>
          <p:cNvPr id="11" name="CuadroTexto 10"/>
          <p:cNvSpPr txBox="1"/>
          <p:nvPr/>
        </p:nvSpPr>
        <p:spPr>
          <a:xfrm>
            <a:off x="6941127" y="1306993"/>
            <a:ext cx="4790209" cy="1938992"/>
          </a:xfrm>
          <a:prstGeom prst="rect">
            <a:avLst/>
          </a:prstGeom>
          <a:solidFill>
            <a:schemeClr val="accent5">
              <a:lumMod val="40000"/>
              <a:lumOff val="60000"/>
            </a:schemeClr>
          </a:solidFill>
        </p:spPr>
        <p:txBody>
          <a:bodyPr wrap="square" rtlCol="0">
            <a:spAutoFit/>
          </a:bodyPr>
          <a:lstStyle/>
          <a:p>
            <a:pPr algn="ctr"/>
            <a:r>
              <a:rPr lang="es-CO" sz="1500" b="1" dirty="0">
                <a:latin typeface="Arial" panose="020B0604020202020204" pitchFamily="34" charset="0"/>
                <a:ea typeface="Verdana" panose="020B0604030504040204" pitchFamily="34" charset="0"/>
                <a:cs typeface="Arial" panose="020B0604020202020204" pitchFamily="34" charset="0"/>
              </a:rPr>
              <a:t>Apoyo Sala Penal del Tribunal Superior de Manizales</a:t>
            </a:r>
          </a:p>
          <a:p>
            <a:pPr algn="ctr"/>
            <a:endParaRPr lang="es-CO" sz="1500" b="1"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Modulo Programación de Audiencias y Agenda Virtual.</a:t>
            </a: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y Rediseño del modulo de radicación de memoriales y seguimiento a las respuestas.</a:t>
            </a:r>
            <a:endParaRPr lang="es-CO" sz="1700" dirty="0">
              <a:latin typeface="Arial" panose="020B0604020202020204" pitchFamily="34" charset="0"/>
              <a:cs typeface="Arial" panose="020B0604020202020204" pitchFamily="34" charset="0"/>
            </a:endParaRPr>
          </a:p>
        </p:txBody>
      </p:sp>
      <p:sp>
        <p:nvSpPr>
          <p:cNvPr id="12" name="CuadroTexto 11"/>
          <p:cNvSpPr txBox="1"/>
          <p:nvPr/>
        </p:nvSpPr>
        <p:spPr>
          <a:xfrm>
            <a:off x="6941128" y="3817950"/>
            <a:ext cx="4790208" cy="2200602"/>
          </a:xfrm>
          <a:prstGeom prst="rect">
            <a:avLst/>
          </a:prstGeom>
          <a:solidFill>
            <a:schemeClr val="accent6">
              <a:lumMod val="60000"/>
              <a:lumOff val="40000"/>
            </a:schemeClr>
          </a:solidFill>
        </p:spPr>
        <p:txBody>
          <a:bodyPr wrap="square" rtlCol="0">
            <a:spAutoFit/>
          </a:bodyPr>
          <a:lstStyle/>
          <a:p>
            <a:pPr algn="ctr"/>
            <a:r>
              <a:rPr lang="es-CO" sz="1500" b="1" dirty="0">
                <a:latin typeface="Arial" panose="020B0604020202020204" pitchFamily="34" charset="0"/>
                <a:ea typeface="Verdana" panose="020B0604030504040204" pitchFamily="34" charset="0"/>
                <a:cs typeface="Arial" panose="020B0604020202020204" pitchFamily="34" charset="0"/>
              </a:rPr>
              <a:t>Centro de Servicios Administrativo de los Juzgados Penales de Adolescentes</a:t>
            </a:r>
          </a:p>
          <a:p>
            <a:pPr algn="ctr"/>
            <a:endParaRPr lang="es-CO" sz="1500" b="1"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Modulo Programación de Audiencias y Agenda Virtual.</a:t>
            </a:r>
          </a:p>
          <a:p>
            <a:pPr marL="342900" indent="-342900">
              <a:buFont typeface="+mj-lt"/>
              <a:buAutoNum type="arabicPeriod"/>
            </a:pPr>
            <a:r>
              <a:rPr lang="es-CO" sz="1500" dirty="0">
                <a:latin typeface="Arial" panose="020B0604020202020204" pitchFamily="34" charset="0"/>
                <a:ea typeface="Verdana" panose="020B0604030504040204" pitchFamily="34" charset="0"/>
                <a:cs typeface="Arial" panose="020B0604020202020204" pitchFamily="34" charset="0"/>
              </a:rPr>
              <a:t>Implementación y Rediseño del modulo de radicación de memoriales y seguimiento a las respuestas.</a:t>
            </a:r>
          </a:p>
          <a:p>
            <a:pPr marL="342900" indent="-342900">
              <a:buFont typeface="+mj-lt"/>
              <a:buAutoNum type="arabicPeriod"/>
            </a:pPr>
            <a:endParaRPr lang="es-CO" sz="1700" dirty="0">
              <a:latin typeface="Arial" panose="020B0604020202020204" pitchFamily="34" charset="0"/>
              <a:cs typeface="Arial" panose="020B0604020202020204" pitchFamily="34" charset="0"/>
            </a:endParaRPr>
          </a:p>
        </p:txBody>
      </p:sp>
      <p:pic>
        <p:nvPicPr>
          <p:cNvPr id="13"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5853" y="0"/>
            <a:ext cx="2256148" cy="844474"/>
          </a:xfrm>
          <a:prstGeom prst="rect">
            <a:avLst/>
          </a:prstGeom>
          <a:solidFill>
            <a:schemeClr val="bg2"/>
          </a:solidFill>
        </p:spPr>
      </p:pic>
      <p:pic>
        <p:nvPicPr>
          <p:cNvPr id="15"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47274" cy="839448"/>
          </a:xfrm>
          <a:prstGeom prst="rect">
            <a:avLst/>
          </a:prstGeom>
          <a:solidFill>
            <a:schemeClr val="bg2"/>
          </a:solidFill>
        </p:spPr>
      </p:pic>
    </p:spTree>
    <p:extLst>
      <p:ext uri="{BB962C8B-B14F-4D97-AF65-F5344CB8AC3E}">
        <p14:creationId xmlns:p14="http://schemas.microsoft.com/office/powerpoint/2010/main" val="5757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1" y="12518"/>
            <a:ext cx="12192000" cy="800219"/>
          </a:xfrm>
          <a:prstGeom prst="rect">
            <a:avLst/>
          </a:prstGeom>
          <a:solidFill>
            <a:schemeClr val="accent5">
              <a:lumMod val="50000"/>
            </a:schemeClr>
          </a:solidFill>
        </p:spPr>
        <p:txBody>
          <a:bodyPr wrap="square" lIns="91440" tIns="45720" rIns="91440" bIns="45720">
            <a:spAutoFit/>
          </a:bodyPr>
          <a:lstStyle/>
          <a:p>
            <a:pPr algn="ctr"/>
            <a:r>
              <a:rPr lang="es-E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COORDINACIÓN CENTRO DE SERVICIOS JUDICIALES</a:t>
            </a:r>
            <a:br>
              <a:rPr lang="es-E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br>
            <a:r>
              <a:rPr lang="es-ES" sz="2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Actualización Protocolos Operativos</a:t>
            </a:r>
          </a:p>
        </p:txBody>
      </p:sp>
      <p:pic>
        <p:nvPicPr>
          <p:cNvPr id="8"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4655" y="0"/>
            <a:ext cx="1967345" cy="755178"/>
          </a:xfrm>
          <a:prstGeom prst="rect">
            <a:avLst/>
          </a:prstGeom>
          <a:solidFill>
            <a:schemeClr val="bg2"/>
          </a:solidFill>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69127" cy="755178"/>
          </a:xfrm>
          <a:prstGeom prst="rect">
            <a:avLst/>
          </a:prstGeom>
          <a:solidFill>
            <a:schemeClr val="bg2"/>
          </a:solidFill>
        </p:spPr>
      </p:pic>
      <p:graphicFrame>
        <p:nvGraphicFramePr>
          <p:cNvPr id="37" name="Tabla 36"/>
          <p:cNvGraphicFramePr>
            <a:graphicFrameLocks noGrp="1"/>
          </p:cNvGraphicFramePr>
          <p:nvPr>
            <p:extLst>
              <p:ext uri="{D42A27DB-BD31-4B8C-83A1-F6EECF244321}">
                <p14:modId xmlns:p14="http://schemas.microsoft.com/office/powerpoint/2010/main" val="3305572494"/>
              </p:ext>
            </p:extLst>
          </p:nvPr>
        </p:nvGraphicFramePr>
        <p:xfrm>
          <a:off x="1503219" y="2331928"/>
          <a:ext cx="9185564" cy="3701834"/>
        </p:xfrm>
        <a:graphic>
          <a:graphicData uri="http://schemas.openxmlformats.org/drawingml/2006/table">
            <a:tbl>
              <a:tblPr/>
              <a:tblGrid>
                <a:gridCol w="1194954">
                  <a:extLst>
                    <a:ext uri="{9D8B030D-6E8A-4147-A177-3AD203B41FA5}">
                      <a16:colId xmlns:a16="http://schemas.microsoft.com/office/drawing/2014/main" val="20000"/>
                    </a:ext>
                  </a:extLst>
                </a:gridCol>
                <a:gridCol w="155864">
                  <a:extLst>
                    <a:ext uri="{9D8B030D-6E8A-4147-A177-3AD203B41FA5}">
                      <a16:colId xmlns:a16="http://schemas.microsoft.com/office/drawing/2014/main" val="20001"/>
                    </a:ext>
                  </a:extLst>
                </a:gridCol>
                <a:gridCol w="3229676">
                  <a:extLst>
                    <a:ext uri="{9D8B030D-6E8A-4147-A177-3AD203B41FA5}">
                      <a16:colId xmlns:a16="http://schemas.microsoft.com/office/drawing/2014/main" val="20002"/>
                    </a:ext>
                  </a:extLst>
                </a:gridCol>
                <a:gridCol w="85024">
                  <a:extLst>
                    <a:ext uri="{9D8B030D-6E8A-4147-A177-3AD203B41FA5}">
                      <a16:colId xmlns:a16="http://schemas.microsoft.com/office/drawing/2014/main" val="20003"/>
                    </a:ext>
                  </a:extLst>
                </a:gridCol>
                <a:gridCol w="1177856">
                  <a:extLst>
                    <a:ext uri="{9D8B030D-6E8A-4147-A177-3AD203B41FA5}">
                      <a16:colId xmlns:a16="http://schemas.microsoft.com/office/drawing/2014/main" val="20004"/>
                    </a:ext>
                  </a:extLst>
                </a:gridCol>
                <a:gridCol w="110617">
                  <a:extLst>
                    <a:ext uri="{9D8B030D-6E8A-4147-A177-3AD203B41FA5}">
                      <a16:colId xmlns:a16="http://schemas.microsoft.com/office/drawing/2014/main" val="20005"/>
                    </a:ext>
                  </a:extLst>
                </a:gridCol>
                <a:gridCol w="3231573">
                  <a:extLst>
                    <a:ext uri="{9D8B030D-6E8A-4147-A177-3AD203B41FA5}">
                      <a16:colId xmlns:a16="http://schemas.microsoft.com/office/drawing/2014/main" val="20006"/>
                    </a:ext>
                  </a:extLst>
                </a:gridCol>
              </a:tblGrid>
              <a:tr h="730034">
                <a:tc>
                  <a:txBody>
                    <a:bodyPr/>
                    <a:lstStyle/>
                    <a:p>
                      <a:pPr algn="l" fontAlgn="b"/>
                      <a:r>
                        <a:rPr lang="es-CO" sz="1500" b="0" i="0" u="none" strike="noStrike" dirty="0">
                          <a:solidFill>
                            <a:srgbClr val="000000"/>
                          </a:solidFill>
                          <a:effectLst/>
                          <a:latin typeface="Arial" panose="020B0604020202020204" pitchFamily="34" charset="0"/>
                        </a:rPr>
                        <a:t> </a:t>
                      </a:r>
                      <a:endParaRPr lang="es-CO" sz="1500" b="0" i="0" u="none" strike="noStrike" dirty="0">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dirty="0">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algn="l" fontAlgn="ctr"/>
                      <a:r>
                        <a:rPr lang="pt-BR" sz="1500" b="0" i="0" u="none" strike="noStrike" dirty="0">
                          <a:solidFill>
                            <a:srgbClr val="000000"/>
                          </a:solidFill>
                          <a:effectLst/>
                          <a:latin typeface="Arial" panose="020B0604020202020204" pitchFamily="34" charset="0"/>
                        </a:rPr>
                        <a:t>Protocolo de Reparto de </a:t>
                      </a:r>
                      <a:r>
                        <a:rPr lang="pt-BR" sz="1500" b="0" i="0" u="none" strike="noStrike" dirty="0" err="1">
                          <a:solidFill>
                            <a:srgbClr val="000000"/>
                          </a:solidFill>
                          <a:effectLst/>
                          <a:latin typeface="Arial" panose="020B0604020202020204" pitchFamily="34" charset="0"/>
                        </a:rPr>
                        <a:t>Procesos</a:t>
                      </a:r>
                      <a:r>
                        <a:rPr lang="pt-BR" sz="1500" b="0" i="0" u="none" strike="noStrike" dirty="0">
                          <a:solidFill>
                            <a:srgbClr val="000000"/>
                          </a:solidFill>
                          <a:effectLst/>
                          <a:latin typeface="Arial" panose="020B0604020202020204" pitchFamily="34" charset="0"/>
                        </a:rPr>
                        <a:t> V. 1.03.</a:t>
                      </a:r>
                      <a:br>
                        <a:rPr lang="pt-BR" sz="1500" b="0" i="0" u="none" strike="noStrike" dirty="0">
                          <a:solidFill>
                            <a:srgbClr val="000000"/>
                          </a:solidFill>
                          <a:effectLst/>
                          <a:latin typeface="Arial" panose="020B0604020202020204" pitchFamily="34" charset="0"/>
                        </a:rPr>
                      </a:br>
                      <a:endParaRPr lang="pt-BR" sz="1500" b="0" i="0" u="none" strike="noStrike" dirty="0">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s-CO" sz="1500" b="0" i="0" u="none" strike="noStrike">
                          <a:solidFill>
                            <a:srgbClr val="000000"/>
                          </a:solidFill>
                          <a:effectLst/>
                          <a:latin typeface="Arial" panose="020B0604020202020204" pitchFamily="34" charset="0"/>
                        </a:rPr>
                        <a:t> </a:t>
                      </a:r>
                      <a:endParaRPr lang="es-CO" sz="1500" b="0" i="0" u="none" strike="noStrike">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algn="l" fontAlgn="ctr"/>
                      <a:r>
                        <a:rPr lang="pt-BR" sz="1500" b="0" i="0" u="none" strike="noStrike" dirty="0">
                          <a:solidFill>
                            <a:srgbClr val="000000"/>
                          </a:solidFill>
                          <a:effectLst/>
                          <a:latin typeface="Arial" panose="020B0604020202020204" pitchFamily="34" charset="0"/>
                        </a:rPr>
                        <a:t>Protocolo de </a:t>
                      </a:r>
                      <a:r>
                        <a:rPr lang="pt-BR" sz="1500" b="0" i="0" u="none" strike="noStrike" dirty="0" err="1">
                          <a:solidFill>
                            <a:srgbClr val="000000"/>
                          </a:solidFill>
                          <a:effectLst/>
                          <a:latin typeface="Arial" panose="020B0604020202020204" pitchFamily="34" charset="0"/>
                        </a:rPr>
                        <a:t>Archivo</a:t>
                      </a:r>
                      <a:r>
                        <a:rPr lang="pt-BR" sz="1500" b="0" i="0" u="none" strike="noStrike" dirty="0">
                          <a:solidFill>
                            <a:srgbClr val="000000"/>
                          </a:solidFill>
                          <a:effectLst/>
                          <a:latin typeface="Arial" panose="020B0604020202020204" pitchFamily="34" charset="0"/>
                        </a:rPr>
                        <a:t> Tecnológico V. 1.01</a:t>
                      </a:r>
                      <a:br>
                        <a:rPr lang="pt-BR" sz="1500" b="0" i="0" u="none" strike="noStrike" dirty="0">
                          <a:solidFill>
                            <a:srgbClr val="000000"/>
                          </a:solidFill>
                          <a:effectLst/>
                          <a:latin typeface="Arial" panose="020B0604020202020204" pitchFamily="34" charset="0"/>
                        </a:rPr>
                      </a:br>
                      <a:endParaRPr lang="pt-BR" sz="1500" b="0" i="0" u="none" strike="noStrike" dirty="0">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10000"/>
                  </a:ext>
                </a:extLst>
              </a:tr>
              <a:tr h="104775">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dirty="0">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3900">
                <a:tc>
                  <a:txBody>
                    <a:bodyPr/>
                    <a:lstStyle/>
                    <a:p>
                      <a:pPr algn="l" fontAlgn="b"/>
                      <a:r>
                        <a:rPr lang="es-CO" sz="1500" b="0" i="0" u="none" strike="noStrike">
                          <a:solidFill>
                            <a:srgbClr val="000000"/>
                          </a:solidFill>
                          <a:effectLst/>
                          <a:latin typeface="Arial" panose="020B0604020202020204" pitchFamily="34" charset="0"/>
                        </a:rPr>
                        <a:t> </a:t>
                      </a:r>
                      <a:endParaRPr lang="es-CO" sz="1500" b="0" i="0" u="none" strike="noStrike">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p>
                      <a:pPr algn="l" fontAlgn="ctr"/>
                      <a:r>
                        <a:rPr lang="es-CO" sz="1500" b="0" i="0" u="none" strike="noStrike">
                          <a:solidFill>
                            <a:srgbClr val="000000"/>
                          </a:solidFill>
                          <a:effectLst/>
                          <a:latin typeface="Arial" panose="020B0604020202020204" pitchFamily="34" charset="0"/>
                        </a:rPr>
                        <a:t>Protocolo de Comunicaciones y Notificaciones V. 1.02</a:t>
                      </a:r>
                      <a:br>
                        <a:rPr lang="es-CO" sz="1500" b="0" i="0" u="none" strike="noStrike">
                          <a:solidFill>
                            <a:srgbClr val="000000"/>
                          </a:solidFill>
                          <a:effectLst/>
                          <a:latin typeface="Arial" panose="020B0604020202020204" pitchFamily="34" charset="0"/>
                        </a:rPr>
                      </a:br>
                      <a:endParaRPr lang="es-CO" sz="1500" b="0" i="0" u="none" strike="noStrike">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ctr"/>
                      <a:endParaRPr lang="es-CO" sz="1500" b="0" i="0" u="none" strike="noStrike">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p>
                      <a:pPr algn="l" fontAlgn="ctr"/>
                      <a:r>
                        <a:rPr lang="es-CO" sz="1500" b="0" i="0" u="none" strike="noStrike">
                          <a:solidFill>
                            <a:srgbClr val="000000"/>
                          </a:solidFill>
                          <a:effectLst/>
                          <a:latin typeface="Arial" panose="020B0604020202020204" pitchFamily="34" charset="0"/>
                        </a:rPr>
                        <a:t>Protocolo para el Manejo y Control de los Depósitos Judiciales V.1.01</a:t>
                      </a:r>
                      <a:br>
                        <a:rPr lang="es-CO" sz="1500" b="0" i="0" u="none" strike="noStrike">
                          <a:solidFill>
                            <a:srgbClr val="000000"/>
                          </a:solidFill>
                          <a:effectLst/>
                          <a:latin typeface="Arial" panose="020B0604020202020204" pitchFamily="34" charset="0"/>
                        </a:rPr>
                      </a:br>
                      <a:endParaRPr lang="es-CO" sz="1500" b="0" i="0" u="none" strike="noStrike">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A9DB"/>
                    </a:solidFill>
                  </a:tcPr>
                </a:tc>
                <a:extLst>
                  <a:ext uri="{0D108BD9-81ED-4DB2-BD59-A6C34878D82A}">
                    <a16:rowId xmlns:a16="http://schemas.microsoft.com/office/drawing/2014/main" val="10002"/>
                  </a:ext>
                </a:extLst>
              </a:tr>
              <a:tr h="123825">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23900">
                <a:tc>
                  <a:txBody>
                    <a:bodyPr/>
                    <a:lstStyle/>
                    <a:p>
                      <a:pPr algn="l" fontAlgn="b"/>
                      <a:r>
                        <a:rPr lang="es-CO" sz="1500" b="0" i="0" u="none" strike="noStrike" dirty="0">
                          <a:solidFill>
                            <a:srgbClr val="000000"/>
                          </a:solidFill>
                          <a:effectLst/>
                          <a:latin typeface="Arial" panose="020B0604020202020204" pitchFamily="34" charset="0"/>
                        </a:rPr>
                        <a:t> </a:t>
                      </a:r>
                      <a:endParaRPr lang="es-CO" sz="1500" b="0" i="0" u="none" strike="noStrike" dirty="0">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s-CO" sz="1500" b="0" i="0" u="none" strike="noStrike">
                          <a:solidFill>
                            <a:srgbClr val="000000"/>
                          </a:solidFill>
                          <a:effectLst/>
                          <a:latin typeface="Arial" panose="020B0604020202020204" pitchFamily="34" charset="0"/>
                        </a:rPr>
                        <a:t>Protocolo de Administración Salas de Audiencia V 1.01</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s-CO" sz="1500" b="0" i="0" u="none" strike="noStrike">
                          <a:solidFill>
                            <a:srgbClr val="000000"/>
                          </a:solidFill>
                          <a:effectLst/>
                          <a:latin typeface="Arial" panose="020B0604020202020204" pitchFamily="34" charset="0"/>
                        </a:rPr>
                        <a:t> </a:t>
                      </a:r>
                      <a:endParaRPr lang="es-CO" sz="1500" b="0" i="0" u="none" strike="noStrike">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l" fontAlgn="ctr"/>
                      <a:r>
                        <a:rPr lang="es-CO" sz="1500" b="0" i="0" u="none" strike="noStrike">
                          <a:solidFill>
                            <a:srgbClr val="000000"/>
                          </a:solidFill>
                          <a:effectLst/>
                          <a:latin typeface="Arial" panose="020B0604020202020204" pitchFamily="34" charset="0"/>
                        </a:rPr>
                        <a:t>Protocolo de Archivo de Procesos Versión 1.01 </a:t>
                      </a:r>
                      <a:br>
                        <a:rPr lang="es-CO" sz="1500" b="0" i="0" u="none" strike="noStrike">
                          <a:solidFill>
                            <a:srgbClr val="000000"/>
                          </a:solidFill>
                          <a:effectLst/>
                          <a:latin typeface="Arial" panose="020B0604020202020204" pitchFamily="34" charset="0"/>
                        </a:rPr>
                      </a:br>
                      <a:endParaRPr lang="es-CO" sz="1500" b="0" i="0" u="none" strike="noStrike">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10004"/>
                  </a:ext>
                </a:extLst>
              </a:tr>
              <a:tr h="104775">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ctr"/>
                      <a:r>
                        <a:rPr lang="es-CO" sz="1500" b="0" i="0" u="none" strike="noStrike" dirty="0">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38200">
                <a:tc>
                  <a:txBody>
                    <a:bodyPr/>
                    <a:lstStyle/>
                    <a:p>
                      <a:pPr algn="l" fontAlgn="b"/>
                      <a:r>
                        <a:rPr lang="es-CO" sz="1500" b="0" i="0" u="none" strike="noStrike">
                          <a:solidFill>
                            <a:srgbClr val="000000"/>
                          </a:solidFill>
                          <a:effectLst/>
                          <a:latin typeface="Arial" panose="020B0604020202020204" pitchFamily="34" charset="0"/>
                        </a:rPr>
                        <a:t> </a:t>
                      </a:r>
                      <a:endParaRPr lang="es-CO" sz="1500" b="0" i="0" u="none" strike="noStrike">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5911"/>
                    </a:solidFill>
                  </a:tcPr>
                </a:tc>
                <a:tc>
                  <a:txBody>
                    <a:bodyPr/>
                    <a:lstStyle/>
                    <a:p>
                      <a:pPr algn="l" fontAlgn="ctr"/>
                      <a:r>
                        <a:rPr lang="es-CO" sz="1500" b="0" i="0" u="none" strike="noStrike" dirty="0">
                          <a:solidFill>
                            <a:srgbClr val="000000"/>
                          </a:solidFill>
                          <a:effectLst/>
                          <a:latin typeface="Arial" panose="020B0604020202020204" pitchFamily="34" charset="0"/>
                        </a:rPr>
                        <a:t>Protocolo de Elaboración Planillas Notificación Audiencias V.1.01</a:t>
                      </a:r>
                      <a:br>
                        <a:rPr lang="es-CO" sz="1500" b="0" i="0" u="none" strike="noStrike" dirty="0">
                          <a:solidFill>
                            <a:srgbClr val="000000"/>
                          </a:solidFill>
                          <a:effectLst/>
                          <a:latin typeface="Arial" panose="020B0604020202020204" pitchFamily="34" charset="0"/>
                        </a:rPr>
                      </a:br>
                      <a:endParaRPr lang="es-CO" sz="1500" b="0" i="0" u="none" strike="noStrike" dirty="0">
                        <a:solidFill>
                          <a:srgbClr val="000000"/>
                        </a:solidFill>
                        <a:effectLst/>
                        <a:latin typeface="Arial" panose="020B0604020202020204" pitchFamily="34" charset="0"/>
                      </a:endParaRP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5911"/>
                    </a:solidFill>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ctr"/>
                      <a:endParaRPr lang="es-CO" sz="1500" b="0"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CO" sz="1500" b="0" i="0" u="none" strike="noStrike">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5911"/>
                    </a:solidFill>
                  </a:tcPr>
                </a:tc>
                <a:tc>
                  <a:txBody>
                    <a:bodyPr/>
                    <a:lstStyle/>
                    <a:p>
                      <a:pPr algn="l" fontAlgn="ctr"/>
                      <a:r>
                        <a:rPr lang="es-CO" sz="1500" b="0" i="0" u="none" strike="noStrike" dirty="0">
                          <a:solidFill>
                            <a:srgbClr val="000000"/>
                          </a:solidFill>
                          <a:effectLst/>
                          <a:latin typeface="Arial" panose="020B0604020202020204" pitchFamily="34" charset="0"/>
                        </a:rPr>
                        <a:t>Protocolo de Envío de Procesos a los Juzgados de Ejecución de Penas y Medidas de Seguridad V. 1.01</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5911"/>
                    </a:solidFill>
                  </a:tcPr>
                </a:tc>
                <a:extLst>
                  <a:ext uri="{0D108BD9-81ED-4DB2-BD59-A6C34878D82A}">
                    <a16:rowId xmlns:a16="http://schemas.microsoft.com/office/drawing/2014/main" val="10006"/>
                  </a:ext>
                </a:extLst>
              </a:tr>
            </a:tbl>
          </a:graphicData>
        </a:graphic>
      </p:graphicFrame>
      <p:pic>
        <p:nvPicPr>
          <p:cNvPr id="38" name="Imagen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392" y="2332087"/>
            <a:ext cx="1171575" cy="725487"/>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n 38" descr="Resultado de imagen para expedient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3650" y="5175385"/>
            <a:ext cx="1188463" cy="858333"/>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n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4392" y="3307270"/>
            <a:ext cx="11811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n 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3651" y="4248843"/>
            <a:ext cx="1188462" cy="709613"/>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n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3651" y="3307270"/>
            <a:ext cx="1188462" cy="67310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n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3650" y="2332087"/>
            <a:ext cx="1198275" cy="720725"/>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8992" y="4248844"/>
            <a:ext cx="1196975" cy="709613"/>
          </a:xfrm>
          <a:prstGeom prst="rect">
            <a:avLst/>
          </a:prstGeom>
          <a:noFill/>
          <a:extLst>
            <a:ext uri="{909E8E84-426E-40DD-AFC4-6F175D3DCCD1}">
              <a14:hiddenFill xmlns:a14="http://schemas.microsoft.com/office/drawing/2010/main">
                <a:solidFill>
                  <a:srgbClr val="FFFFFF"/>
                </a:solidFill>
              </a14:hiddenFill>
            </a:ext>
          </a:extLst>
        </p:spPr>
      </p:pic>
      <p:pic>
        <p:nvPicPr>
          <p:cNvPr id="45" name="Imagen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8992" y="5195180"/>
            <a:ext cx="1171575" cy="81426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12">
            <a:extLst>
              <a:ext uri="{BEBA8EAE-BF5A-486C-A8C5-ECC9F3942E4B}">
                <a14:imgProps xmlns:a14="http://schemas.microsoft.com/office/drawing/2010/main">
                  <a14:imgLayer r:embed="rId13">
                    <a14:imgEffect>
                      <a14:backgroundRemoval t="3670" b="89450" l="1732" r="89177"/>
                    </a14:imgEffect>
                  </a14:imgLayer>
                </a14:imgProps>
              </a:ext>
            </a:extLst>
          </a:blip>
          <a:stretch>
            <a:fillRect/>
          </a:stretch>
        </p:blipFill>
        <p:spPr>
          <a:xfrm>
            <a:off x="10647639" y="2183346"/>
            <a:ext cx="1135230" cy="1071342"/>
          </a:xfrm>
          <a:prstGeom prst="rect">
            <a:avLst/>
          </a:prstGeom>
        </p:spPr>
      </p:pic>
      <p:pic>
        <p:nvPicPr>
          <p:cNvPr id="15" name="Imagen 14"/>
          <p:cNvPicPr>
            <a:picLocks noChangeAspect="1"/>
          </p:cNvPicPr>
          <p:nvPr/>
        </p:nvPicPr>
        <p:blipFill>
          <a:blip r:embed="rId12">
            <a:extLst>
              <a:ext uri="{BEBA8EAE-BF5A-486C-A8C5-ECC9F3942E4B}">
                <a14:imgProps xmlns:a14="http://schemas.microsoft.com/office/drawing/2010/main">
                  <a14:imgLayer r:embed="rId13">
                    <a14:imgEffect>
                      <a14:backgroundRemoval t="3670" b="89450" l="1732" r="89177"/>
                    </a14:imgEffect>
                  </a14:imgLayer>
                </a14:imgProps>
              </a:ext>
            </a:extLst>
          </a:blip>
          <a:stretch>
            <a:fillRect/>
          </a:stretch>
        </p:blipFill>
        <p:spPr>
          <a:xfrm>
            <a:off x="10678812" y="3187964"/>
            <a:ext cx="1135230" cy="1071342"/>
          </a:xfrm>
          <a:prstGeom prst="rect">
            <a:avLst/>
          </a:prstGeom>
        </p:spPr>
      </p:pic>
      <p:pic>
        <p:nvPicPr>
          <p:cNvPr id="16" name="Imagen 15"/>
          <p:cNvPicPr>
            <a:picLocks noChangeAspect="1"/>
          </p:cNvPicPr>
          <p:nvPr/>
        </p:nvPicPr>
        <p:blipFill>
          <a:blip r:embed="rId12">
            <a:extLst>
              <a:ext uri="{BEBA8EAE-BF5A-486C-A8C5-ECC9F3942E4B}">
                <a14:imgProps xmlns:a14="http://schemas.microsoft.com/office/drawing/2010/main">
                  <a14:imgLayer r:embed="rId13">
                    <a14:imgEffect>
                      <a14:backgroundRemoval t="3670" b="89450" l="1732" r="89177"/>
                    </a14:imgEffect>
                  </a14:imgLayer>
                </a14:imgProps>
              </a:ext>
            </a:extLst>
          </a:blip>
          <a:stretch>
            <a:fillRect/>
          </a:stretch>
        </p:blipFill>
        <p:spPr>
          <a:xfrm>
            <a:off x="10664669" y="4121167"/>
            <a:ext cx="1135230" cy="1071342"/>
          </a:xfrm>
          <a:prstGeom prst="rect">
            <a:avLst/>
          </a:prstGeom>
        </p:spPr>
      </p:pic>
      <p:pic>
        <p:nvPicPr>
          <p:cNvPr id="18" name="Imagen 17"/>
          <p:cNvPicPr>
            <a:picLocks noChangeAspect="1"/>
          </p:cNvPicPr>
          <p:nvPr/>
        </p:nvPicPr>
        <p:blipFill>
          <a:blip r:embed="rId12">
            <a:extLst>
              <a:ext uri="{BEBA8EAE-BF5A-486C-A8C5-ECC9F3942E4B}">
                <a14:imgProps xmlns:a14="http://schemas.microsoft.com/office/drawing/2010/main">
                  <a14:imgLayer r:embed="rId13">
                    <a14:imgEffect>
                      <a14:backgroundRemoval t="3670" b="89450" l="1732" r="89177"/>
                    </a14:imgEffect>
                  </a14:imgLayer>
                </a14:imgProps>
              </a:ext>
            </a:extLst>
          </a:blip>
          <a:stretch>
            <a:fillRect/>
          </a:stretch>
        </p:blipFill>
        <p:spPr>
          <a:xfrm>
            <a:off x="10671741" y="5125785"/>
            <a:ext cx="1135230" cy="1071342"/>
          </a:xfrm>
          <a:prstGeom prst="rect">
            <a:avLst/>
          </a:prstGeom>
        </p:spPr>
      </p:pic>
      <p:pic>
        <p:nvPicPr>
          <p:cNvPr id="19" name="Imagen 18"/>
          <p:cNvPicPr>
            <a:picLocks noChangeAspect="1"/>
          </p:cNvPicPr>
          <p:nvPr/>
        </p:nvPicPr>
        <p:blipFill>
          <a:blip r:embed="rId12">
            <a:extLst>
              <a:ext uri="{BEBA8EAE-BF5A-486C-A8C5-ECC9F3942E4B}">
                <a14:imgProps xmlns:a14="http://schemas.microsoft.com/office/drawing/2010/main">
                  <a14:imgLayer r:embed="rId13">
                    <a14:imgEffect>
                      <a14:backgroundRemoval t="3670" b="89450" l="1732" r="89177"/>
                    </a14:imgEffect>
                  </a14:imgLayer>
                </a14:imgProps>
              </a:ext>
            </a:extLst>
          </a:blip>
          <a:stretch>
            <a:fillRect/>
          </a:stretch>
        </p:blipFill>
        <p:spPr>
          <a:xfrm>
            <a:off x="425716" y="2206802"/>
            <a:ext cx="1135230" cy="1071342"/>
          </a:xfrm>
          <a:prstGeom prst="rect">
            <a:avLst/>
          </a:prstGeom>
        </p:spPr>
      </p:pic>
      <p:pic>
        <p:nvPicPr>
          <p:cNvPr id="20" name="Imagen 19"/>
          <p:cNvPicPr>
            <a:picLocks noChangeAspect="1"/>
          </p:cNvPicPr>
          <p:nvPr/>
        </p:nvPicPr>
        <p:blipFill>
          <a:blip r:embed="rId12">
            <a:extLst>
              <a:ext uri="{BEBA8EAE-BF5A-486C-A8C5-ECC9F3942E4B}">
                <a14:imgProps xmlns:a14="http://schemas.microsoft.com/office/drawing/2010/main">
                  <a14:imgLayer r:embed="rId13">
                    <a14:imgEffect>
                      <a14:backgroundRemoval t="3670" b="89450" l="1732" r="89177"/>
                    </a14:imgEffect>
                  </a14:imgLayer>
                </a14:imgProps>
              </a:ext>
            </a:extLst>
          </a:blip>
          <a:stretch>
            <a:fillRect/>
          </a:stretch>
        </p:blipFill>
        <p:spPr>
          <a:xfrm>
            <a:off x="436107" y="3177665"/>
            <a:ext cx="1135230" cy="1071342"/>
          </a:xfrm>
          <a:prstGeom prst="rect">
            <a:avLst/>
          </a:prstGeom>
        </p:spPr>
      </p:pic>
      <p:pic>
        <p:nvPicPr>
          <p:cNvPr id="21" name="Imagen 20"/>
          <p:cNvPicPr>
            <a:picLocks noChangeAspect="1"/>
          </p:cNvPicPr>
          <p:nvPr/>
        </p:nvPicPr>
        <p:blipFill>
          <a:blip r:embed="rId12">
            <a:extLst>
              <a:ext uri="{BEBA8EAE-BF5A-486C-A8C5-ECC9F3942E4B}">
                <a14:imgProps xmlns:a14="http://schemas.microsoft.com/office/drawing/2010/main">
                  <a14:imgLayer r:embed="rId13">
                    <a14:imgEffect>
                      <a14:backgroundRemoval t="3670" b="89450" l="1732" r="89177"/>
                    </a14:imgEffect>
                  </a14:imgLayer>
                </a14:imgProps>
              </a:ext>
            </a:extLst>
          </a:blip>
          <a:stretch>
            <a:fillRect/>
          </a:stretch>
        </p:blipFill>
        <p:spPr>
          <a:xfrm>
            <a:off x="425584" y="4110520"/>
            <a:ext cx="1135230" cy="1071342"/>
          </a:xfrm>
          <a:prstGeom prst="rect">
            <a:avLst/>
          </a:prstGeom>
        </p:spPr>
      </p:pic>
      <p:pic>
        <p:nvPicPr>
          <p:cNvPr id="22" name="Imagen 21"/>
          <p:cNvPicPr>
            <a:picLocks noChangeAspect="1"/>
          </p:cNvPicPr>
          <p:nvPr/>
        </p:nvPicPr>
        <p:blipFill>
          <a:blip r:embed="rId12">
            <a:extLst>
              <a:ext uri="{BEBA8EAE-BF5A-486C-A8C5-ECC9F3942E4B}">
                <a14:imgProps xmlns:a14="http://schemas.microsoft.com/office/drawing/2010/main">
                  <a14:imgLayer r:embed="rId13">
                    <a14:imgEffect>
                      <a14:backgroundRemoval t="3670" b="89450" l="1732" r="89177"/>
                    </a14:imgEffect>
                  </a14:imgLayer>
                </a14:imgProps>
              </a:ext>
            </a:extLst>
          </a:blip>
          <a:stretch>
            <a:fillRect/>
          </a:stretch>
        </p:blipFill>
        <p:spPr>
          <a:xfrm>
            <a:off x="404802" y="5066639"/>
            <a:ext cx="1135230" cy="1071342"/>
          </a:xfrm>
          <a:prstGeom prst="rect">
            <a:avLst/>
          </a:prstGeom>
        </p:spPr>
      </p:pic>
      <p:sp>
        <p:nvSpPr>
          <p:cNvPr id="23" name="CuadroTexto 22"/>
          <p:cNvSpPr txBox="1"/>
          <p:nvPr/>
        </p:nvSpPr>
        <p:spPr>
          <a:xfrm>
            <a:off x="651664" y="972168"/>
            <a:ext cx="11003972" cy="1200329"/>
          </a:xfrm>
          <a:prstGeom prst="rect">
            <a:avLst/>
          </a:prstGeom>
          <a:solidFill>
            <a:schemeClr val="accent5">
              <a:lumMod val="50000"/>
            </a:schemeClr>
          </a:solidFill>
        </p:spPr>
        <p:txBody>
          <a:bodyPr wrap="square" rtlCol="0">
            <a:spAutoFit/>
          </a:bodyPr>
          <a:lstStyle/>
          <a:p>
            <a:pPr algn="just"/>
            <a:r>
              <a:rPr lang="es-CO" dirty="0">
                <a:solidFill>
                  <a:schemeClr val="bg1"/>
                </a:solidFill>
                <a:latin typeface="Arial" panose="020B0604020202020204" pitchFamily="34" charset="0"/>
                <a:ea typeface="Verdana" panose="020B0604030504040204" pitchFamily="34" charset="0"/>
                <a:cs typeface="Arial" panose="020B0604020202020204" pitchFamily="34" charset="0"/>
              </a:rPr>
              <a:t>Documento mediante el cual  se consignan las normas y procedimientos del funcionamiento entre el centro de servicios, los despachos judiciales y los usuarios externos, construidos conjuntamente con los jueces  y aprobados e implementados por el Comité Coordinador mediante el respectivo acto administrativo.</a:t>
            </a:r>
          </a:p>
        </p:txBody>
      </p:sp>
    </p:spTree>
    <p:extLst>
      <p:ext uri="{BB962C8B-B14F-4D97-AF65-F5344CB8AC3E}">
        <p14:creationId xmlns:p14="http://schemas.microsoft.com/office/powerpoint/2010/main" val="208978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1"/>
            <a:ext cx="12191999" cy="863250"/>
          </a:xfrm>
          <a:solidFill>
            <a:schemeClr val="accent5">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300" dirty="0">
                <a:solidFill>
                  <a:schemeClr val="bg1"/>
                </a:solidFill>
                <a:latin typeface="Arial" panose="020B0604020202020204" pitchFamily="34" charset="0"/>
                <a:cs typeface="Arial" panose="020B0604020202020204" pitchFamily="34" charset="0"/>
              </a:rPr>
              <a:t>Otras Gestiones de la Coordinación del Centro de Servicios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cs typeface="Arial" panose="020B0604020202020204" pitchFamily="34" charset="0"/>
              </a:rPr>
              <a:t>Judiciales de los Juzgados Penales de Manizales</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3"/>
            <a:ext cx="2138290" cy="843729"/>
          </a:xfrm>
          <a:prstGeom prst="rect">
            <a:avLst/>
          </a:prstGeom>
          <a:solidFill>
            <a:schemeClr val="bg2"/>
          </a:solidFill>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077" y="8388"/>
            <a:ext cx="1992921" cy="855453"/>
          </a:xfrm>
          <a:prstGeom prst="rect">
            <a:avLst/>
          </a:prstGeom>
          <a:solidFill>
            <a:schemeClr val="bg2"/>
          </a:solidFill>
        </p:spPr>
      </p:pic>
      <p:sp>
        <p:nvSpPr>
          <p:cNvPr id="6" name="CuadroTexto 5"/>
          <p:cNvSpPr txBox="1"/>
          <p:nvPr/>
        </p:nvSpPr>
        <p:spPr>
          <a:xfrm>
            <a:off x="353292" y="1280674"/>
            <a:ext cx="6307281" cy="3124445"/>
          </a:xfrm>
          <a:prstGeom prst="rect">
            <a:avLst/>
          </a:prstGeom>
          <a:solidFill>
            <a:schemeClr val="accent1">
              <a:lumMod val="40000"/>
              <a:lumOff val="60000"/>
            </a:schemeClr>
          </a:solidFill>
        </p:spPr>
        <p:txBody>
          <a:bodyPr wrap="square" rtlCol="0">
            <a:spAutoFit/>
          </a:bodyPr>
          <a:lstStyle/>
          <a:p>
            <a:r>
              <a:rPr lang="es-CO" sz="1600" b="1" dirty="0">
                <a:latin typeface="Arial" panose="020B0604020202020204" pitchFamily="34" charset="0"/>
                <a:ea typeface="Verdana" panose="020B0604030504040204" pitchFamily="34" charset="0"/>
                <a:cs typeface="Arial" panose="020B0604020202020204" pitchFamily="34" charset="0"/>
              </a:rPr>
              <a:t>Representación en diferentes Grupos de Trabajo:</a:t>
            </a:r>
          </a:p>
          <a:p>
            <a:endParaRPr lang="es-CO" sz="1600" dirty="0">
              <a:latin typeface="Arial" panose="020B0604020202020204" pitchFamily="34" charset="0"/>
              <a:ea typeface="Verdana" panose="020B0604030504040204" pitchFamily="34" charset="0"/>
              <a:cs typeface="Arial" panose="020B0604020202020204" pitchFamily="34" charset="0"/>
            </a:endParaRPr>
          </a:p>
          <a:p>
            <a:pPr marL="342900" lvl="0" indent="-342900" algn="just">
              <a:lnSpc>
                <a:spcPct val="150000"/>
              </a:lnSpc>
              <a:buFont typeface="+mj-lt"/>
              <a:buAutoNum type="arabicPeriod"/>
            </a:pPr>
            <a:r>
              <a:rPr lang="es-CO" sz="1600" dirty="0">
                <a:latin typeface="Arial" panose="020B0604020202020204" pitchFamily="34" charset="0"/>
                <a:ea typeface="Verdana" panose="020B0604030504040204" pitchFamily="34" charset="0"/>
                <a:cs typeface="Arial" panose="020B0604020202020204" pitchFamily="34" charset="0"/>
              </a:rPr>
              <a:t>Presentación del Modelo de Gestión del Centro de Servicios Judiciales de los Juzgados Penales de Manizales a los Centros de Servicios de las ciudades de Pereira, Armenia, Florencia y Villavicencio</a:t>
            </a:r>
          </a:p>
          <a:p>
            <a:pPr marL="342900" lvl="0" indent="-342900" algn="just">
              <a:lnSpc>
                <a:spcPct val="150000"/>
              </a:lnSpc>
              <a:buFont typeface="+mj-lt"/>
              <a:buAutoNum type="arabicPeriod"/>
            </a:pPr>
            <a:r>
              <a:rPr lang="es-CO" sz="1600" dirty="0">
                <a:latin typeface="Arial" panose="020B0604020202020204" pitchFamily="34" charset="0"/>
                <a:ea typeface="Verdana" panose="020B0604030504040204" pitchFamily="34" charset="0"/>
                <a:cs typeface="Arial" panose="020B0604020202020204" pitchFamily="34" charset="0"/>
              </a:rPr>
              <a:t>Participación en dieciocho (18) reuniones de Comité Coordinador, para revisar aspectos relacionados con el funcionamiento del Centro de Servicios Judiciales.</a:t>
            </a:r>
          </a:p>
        </p:txBody>
      </p:sp>
      <p:pic>
        <p:nvPicPr>
          <p:cNvPr id="2" name="Imagen 1"/>
          <p:cNvPicPr>
            <a:picLocks noChangeAspect="1"/>
          </p:cNvPicPr>
          <p:nvPr/>
        </p:nvPicPr>
        <p:blipFill>
          <a:blip r:embed="rId4"/>
          <a:stretch>
            <a:fillRect/>
          </a:stretch>
        </p:blipFill>
        <p:spPr>
          <a:xfrm>
            <a:off x="6670961" y="1280673"/>
            <a:ext cx="5188529" cy="3121569"/>
          </a:xfrm>
          <a:prstGeom prst="rect">
            <a:avLst/>
          </a:prstGeom>
        </p:spPr>
      </p:pic>
      <p:sp>
        <p:nvSpPr>
          <p:cNvPr id="10" name="CuadroTexto 9"/>
          <p:cNvSpPr txBox="1"/>
          <p:nvPr/>
        </p:nvSpPr>
        <p:spPr>
          <a:xfrm>
            <a:off x="353292" y="4410041"/>
            <a:ext cx="11506198" cy="1893339"/>
          </a:xfrm>
          <a:prstGeom prst="rect">
            <a:avLst/>
          </a:prstGeom>
          <a:solidFill>
            <a:schemeClr val="accent1">
              <a:lumMod val="40000"/>
              <a:lumOff val="60000"/>
            </a:schemeClr>
          </a:solidFill>
        </p:spPr>
        <p:txBody>
          <a:bodyPr wrap="square" rtlCol="0">
            <a:spAutoFit/>
          </a:bodyPr>
          <a:lstStyle/>
          <a:p>
            <a:pPr marL="342900" indent="-342900" algn="just">
              <a:lnSpc>
                <a:spcPct val="150000"/>
              </a:lnSpc>
              <a:buFont typeface="+mj-lt"/>
              <a:buAutoNum type="arabicPeriod" startAt="3"/>
            </a:pPr>
            <a:r>
              <a:rPr lang="es-CO" sz="1600" dirty="0">
                <a:latin typeface="Arial" panose="020B0604020202020204" pitchFamily="34" charset="0"/>
                <a:ea typeface="Verdana" panose="020B0604030504040204" pitchFamily="34" charset="0"/>
                <a:cs typeface="Arial" panose="020B0604020202020204" pitchFamily="34" charset="0"/>
              </a:rPr>
              <a:t>Participación en diecisiete (17) reuniones con empleados del Centro de Servicios y con los Jueces Penales Municipales con Función de Control de Garantías.</a:t>
            </a:r>
          </a:p>
          <a:p>
            <a:pPr marL="342900" indent="-342900" algn="just">
              <a:lnSpc>
                <a:spcPct val="150000"/>
              </a:lnSpc>
              <a:buFont typeface="+mj-lt"/>
              <a:buAutoNum type="arabicPeriod" startAt="3"/>
            </a:pPr>
            <a:r>
              <a:rPr lang="es-CO" sz="1600" dirty="0">
                <a:latin typeface="Arial" panose="020B0604020202020204" pitchFamily="34" charset="0"/>
                <a:ea typeface="Verdana" panose="020B0604030504040204" pitchFamily="34" charset="0"/>
                <a:cs typeface="Arial" panose="020B0604020202020204" pitchFamily="34" charset="0"/>
              </a:rPr>
              <a:t>Otras Instituciones:</a:t>
            </a:r>
          </a:p>
          <a:p>
            <a:pPr marL="342900" indent="-342900" algn="just">
              <a:lnSpc>
                <a:spcPct val="150000"/>
              </a:lnSpc>
              <a:buFont typeface="Arial" panose="020B0604020202020204" pitchFamily="34" charset="0"/>
              <a:buChar char="•"/>
            </a:pPr>
            <a:r>
              <a:rPr lang="es-CO" sz="1600" dirty="0">
                <a:latin typeface="Arial" panose="020B0604020202020204" pitchFamily="34" charset="0"/>
                <a:ea typeface="Verdana" panose="020B0604030504040204" pitchFamily="34" charset="0"/>
                <a:cs typeface="Arial" panose="020B0604020202020204" pitchFamily="34" charset="0"/>
              </a:rPr>
              <a:t>Dos (2) Reuniones con directivas del INPEC, Una (1) Reunión comandante Policía Metropolitana y gestiones varias con la Dirección de Fiscalías Seccional y Defensoría del Pueblo.</a:t>
            </a:r>
          </a:p>
        </p:txBody>
      </p:sp>
    </p:spTree>
    <p:extLst>
      <p:ext uri="{BB962C8B-B14F-4D97-AF65-F5344CB8AC3E}">
        <p14:creationId xmlns:p14="http://schemas.microsoft.com/office/powerpoint/2010/main" val="59162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0"/>
            <a:ext cx="12191999" cy="855451"/>
          </a:xfrm>
          <a:solidFill>
            <a:schemeClr val="accent5">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300" dirty="0">
                <a:solidFill>
                  <a:schemeClr val="bg1"/>
                </a:solidFill>
                <a:latin typeface="Arial" panose="020B0604020202020204" pitchFamily="34" charset="0"/>
                <a:cs typeface="Arial" panose="020B0604020202020204" pitchFamily="34" charset="0"/>
              </a:rPr>
              <a:t>Otras Gestiones de la Coordinación del Centro de Servicios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cs typeface="Arial" panose="020B0604020202020204" pitchFamily="34" charset="0"/>
              </a:rPr>
              <a:t>Judiciales de los Juzgados Penales de Manizales</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
            <a:ext cx="2138290" cy="843729"/>
          </a:xfrm>
          <a:prstGeom prst="rect">
            <a:avLst/>
          </a:prstGeom>
          <a:solidFill>
            <a:schemeClr val="bg2"/>
          </a:solidFill>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077" y="-1"/>
            <a:ext cx="1992921" cy="855453"/>
          </a:xfrm>
          <a:prstGeom prst="rect">
            <a:avLst/>
          </a:prstGeom>
          <a:solidFill>
            <a:schemeClr val="bg2"/>
          </a:solidFill>
        </p:spPr>
      </p:pic>
      <p:sp>
        <p:nvSpPr>
          <p:cNvPr id="2" name="CuadroTexto 1"/>
          <p:cNvSpPr txBox="1"/>
          <p:nvPr/>
        </p:nvSpPr>
        <p:spPr>
          <a:xfrm>
            <a:off x="359815" y="1199299"/>
            <a:ext cx="11361130" cy="369332"/>
          </a:xfrm>
          <a:prstGeom prst="rect">
            <a:avLst/>
          </a:prstGeom>
          <a:solidFill>
            <a:schemeClr val="accent5">
              <a:lumMod val="50000"/>
            </a:schemeClr>
          </a:solidFill>
        </p:spPr>
        <p:txBody>
          <a:bodyPr wrap="square" rtlCol="0">
            <a:spAutoFit/>
          </a:bodyPr>
          <a:lstStyle/>
          <a:p>
            <a:r>
              <a:rPr lang="es-CO" b="1" dirty="0">
                <a:solidFill>
                  <a:schemeClr val="bg1"/>
                </a:solidFill>
                <a:latin typeface="Arial" panose="020B0604020202020204" pitchFamily="34" charset="0"/>
                <a:ea typeface="Verdana" panose="020B0604030504040204" pitchFamily="34" charset="0"/>
                <a:cs typeface="Arial" panose="020B0604020202020204" pitchFamily="34" charset="0"/>
              </a:rPr>
              <a:t>Tertulias Relacionadas con el Manejo de Acciones Constitucionales de Tutela:</a:t>
            </a:r>
            <a:endParaRPr lang="es-CO"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582314" y="1737429"/>
            <a:ext cx="2933700" cy="1562100"/>
          </a:xfrm>
          <a:prstGeom prst="rect">
            <a:avLst/>
          </a:prstGeom>
        </p:spPr>
      </p:pic>
      <p:sp>
        <p:nvSpPr>
          <p:cNvPr id="7" name="CuadroTexto 6"/>
          <p:cNvSpPr txBox="1"/>
          <p:nvPr/>
        </p:nvSpPr>
        <p:spPr>
          <a:xfrm>
            <a:off x="359815" y="3345914"/>
            <a:ext cx="3661467" cy="323165"/>
          </a:xfrm>
          <a:prstGeom prst="rect">
            <a:avLst/>
          </a:prstGeom>
          <a:solidFill>
            <a:schemeClr val="accent5">
              <a:lumMod val="50000"/>
            </a:schemeClr>
          </a:solidFill>
        </p:spPr>
        <p:txBody>
          <a:bodyPr wrap="square" rtlCol="0">
            <a:spAutoFit/>
          </a:bodyPr>
          <a:lstStyle/>
          <a:p>
            <a:pPr lvl="0"/>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1. El derecho a la salud.</a:t>
            </a:r>
            <a:endParaRPr lang="es-CO" sz="1500" dirty="0">
              <a:solidFill>
                <a:schemeClr val="bg1"/>
              </a:solidFill>
            </a:endParaRPr>
          </a:p>
        </p:txBody>
      </p:sp>
      <p:pic>
        <p:nvPicPr>
          <p:cNvPr id="8" name="Imagen 7"/>
          <p:cNvPicPr>
            <a:picLocks noChangeAspect="1"/>
          </p:cNvPicPr>
          <p:nvPr/>
        </p:nvPicPr>
        <p:blipFill>
          <a:blip r:embed="rId5"/>
          <a:stretch>
            <a:fillRect/>
          </a:stretch>
        </p:blipFill>
        <p:spPr>
          <a:xfrm>
            <a:off x="4905374" y="1717410"/>
            <a:ext cx="2851945" cy="1551458"/>
          </a:xfrm>
          <a:prstGeom prst="rect">
            <a:avLst/>
          </a:prstGeom>
        </p:spPr>
      </p:pic>
      <p:sp>
        <p:nvSpPr>
          <p:cNvPr id="12" name="CuadroTexto 11"/>
          <p:cNvSpPr txBox="1"/>
          <p:nvPr/>
        </p:nvSpPr>
        <p:spPr>
          <a:xfrm>
            <a:off x="4363342" y="3345914"/>
            <a:ext cx="3564921" cy="323165"/>
          </a:xfrm>
          <a:prstGeom prst="rect">
            <a:avLst/>
          </a:prstGeom>
          <a:solidFill>
            <a:schemeClr val="accent5">
              <a:lumMod val="50000"/>
            </a:schemeClr>
          </a:solidFill>
        </p:spPr>
        <p:txBody>
          <a:bodyPr wrap="square" rtlCol="0">
            <a:spAutoFit/>
          </a:bodyPr>
          <a:lstStyle/>
          <a:p>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2. Prestaciones Económicas.</a:t>
            </a:r>
          </a:p>
        </p:txBody>
      </p:sp>
      <p:sp>
        <p:nvSpPr>
          <p:cNvPr id="9" name="AutoShape 2" descr="Resultado de imagen para afili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 name="Imagen 9"/>
          <p:cNvPicPr>
            <a:picLocks noChangeAspect="1"/>
          </p:cNvPicPr>
          <p:nvPr/>
        </p:nvPicPr>
        <p:blipFill>
          <a:blip r:embed="rId6"/>
          <a:stretch>
            <a:fillRect/>
          </a:stretch>
        </p:blipFill>
        <p:spPr>
          <a:xfrm>
            <a:off x="8090085" y="1747197"/>
            <a:ext cx="3630860" cy="1543050"/>
          </a:xfrm>
          <a:prstGeom prst="rect">
            <a:avLst/>
          </a:prstGeom>
        </p:spPr>
      </p:pic>
      <p:sp>
        <p:nvSpPr>
          <p:cNvPr id="15" name="CuadroTexto 14"/>
          <p:cNvSpPr txBox="1"/>
          <p:nvPr/>
        </p:nvSpPr>
        <p:spPr>
          <a:xfrm>
            <a:off x="8063345" y="3323233"/>
            <a:ext cx="3657600" cy="323165"/>
          </a:xfrm>
          <a:prstGeom prst="rect">
            <a:avLst/>
          </a:prstGeom>
          <a:solidFill>
            <a:schemeClr val="accent5">
              <a:lumMod val="50000"/>
            </a:schemeClr>
          </a:solidFill>
        </p:spPr>
        <p:txBody>
          <a:bodyPr wrap="square" rtlCol="0">
            <a:spAutoFit/>
          </a:bodyPr>
          <a:lstStyle/>
          <a:p>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3. Afiliaciones</a:t>
            </a:r>
          </a:p>
        </p:txBody>
      </p:sp>
      <p:pic>
        <p:nvPicPr>
          <p:cNvPr id="11" name="Imagen 10"/>
          <p:cNvPicPr>
            <a:picLocks noChangeAspect="1"/>
          </p:cNvPicPr>
          <p:nvPr/>
        </p:nvPicPr>
        <p:blipFill>
          <a:blip r:embed="rId7"/>
          <a:stretch>
            <a:fillRect/>
          </a:stretch>
        </p:blipFill>
        <p:spPr>
          <a:xfrm>
            <a:off x="825192" y="3991441"/>
            <a:ext cx="2447944" cy="1405914"/>
          </a:xfrm>
          <a:prstGeom prst="rect">
            <a:avLst/>
          </a:prstGeom>
        </p:spPr>
      </p:pic>
      <p:sp>
        <p:nvSpPr>
          <p:cNvPr id="18" name="CuadroTexto 17"/>
          <p:cNvSpPr txBox="1"/>
          <p:nvPr/>
        </p:nvSpPr>
        <p:spPr>
          <a:xfrm>
            <a:off x="364240" y="5432363"/>
            <a:ext cx="3657042" cy="784830"/>
          </a:xfrm>
          <a:prstGeom prst="rect">
            <a:avLst/>
          </a:prstGeom>
          <a:solidFill>
            <a:schemeClr val="accent5">
              <a:lumMod val="50000"/>
            </a:schemeClr>
          </a:solidFill>
        </p:spPr>
        <p:txBody>
          <a:bodyPr wrap="square" rtlCol="0">
            <a:spAutoFit/>
          </a:bodyPr>
          <a:lstStyle/>
          <a:p>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4. Copagos, cuotas moderadoras y cuotas de recuperación</a:t>
            </a:r>
          </a:p>
          <a:p>
            <a:endParaRPr lang="es-CO" sz="1500" dirty="0">
              <a:solidFill>
                <a:schemeClr val="bg1"/>
              </a:solidFill>
            </a:endParaRPr>
          </a:p>
        </p:txBody>
      </p:sp>
      <p:pic>
        <p:nvPicPr>
          <p:cNvPr id="19" name="Imagen 18"/>
          <p:cNvPicPr>
            <a:picLocks noChangeAspect="1"/>
          </p:cNvPicPr>
          <p:nvPr/>
        </p:nvPicPr>
        <p:blipFill>
          <a:blip r:embed="rId8"/>
          <a:stretch>
            <a:fillRect/>
          </a:stretch>
        </p:blipFill>
        <p:spPr>
          <a:xfrm>
            <a:off x="5260971" y="3737244"/>
            <a:ext cx="1769661" cy="1660111"/>
          </a:xfrm>
          <a:prstGeom prst="rect">
            <a:avLst/>
          </a:prstGeom>
        </p:spPr>
      </p:pic>
      <p:sp>
        <p:nvSpPr>
          <p:cNvPr id="20" name="CuadroTexto 19"/>
          <p:cNvSpPr txBox="1"/>
          <p:nvPr/>
        </p:nvSpPr>
        <p:spPr>
          <a:xfrm>
            <a:off x="4363342" y="5445672"/>
            <a:ext cx="3564920" cy="784830"/>
          </a:xfrm>
          <a:prstGeom prst="rect">
            <a:avLst/>
          </a:prstGeom>
          <a:solidFill>
            <a:schemeClr val="accent5">
              <a:lumMod val="50000"/>
            </a:schemeClr>
          </a:solidFill>
        </p:spPr>
        <p:txBody>
          <a:bodyPr wrap="square" rtlCol="0">
            <a:spAutoFit/>
          </a:bodyPr>
          <a:lstStyle/>
          <a:p>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5. Generalidades del Sistema de Riesgos de Riesgos Laborales.</a:t>
            </a:r>
          </a:p>
          <a:p>
            <a:endParaRPr lang="es-CO" sz="1500" dirty="0">
              <a:solidFill>
                <a:schemeClr val="bg1"/>
              </a:solidFill>
            </a:endParaRPr>
          </a:p>
        </p:txBody>
      </p:sp>
      <p:pic>
        <p:nvPicPr>
          <p:cNvPr id="21" name="Imagen 20"/>
          <p:cNvPicPr>
            <a:picLocks noChangeAspect="1"/>
          </p:cNvPicPr>
          <p:nvPr/>
        </p:nvPicPr>
        <p:blipFill>
          <a:blip r:embed="rId9"/>
          <a:stretch>
            <a:fillRect/>
          </a:stretch>
        </p:blipFill>
        <p:spPr>
          <a:xfrm>
            <a:off x="9096330" y="3776313"/>
            <a:ext cx="1618369" cy="1625593"/>
          </a:xfrm>
          <a:prstGeom prst="rect">
            <a:avLst/>
          </a:prstGeom>
        </p:spPr>
      </p:pic>
      <p:sp>
        <p:nvSpPr>
          <p:cNvPr id="22" name="CuadroTexto 21"/>
          <p:cNvSpPr txBox="1"/>
          <p:nvPr/>
        </p:nvSpPr>
        <p:spPr>
          <a:xfrm>
            <a:off x="8063345" y="5432363"/>
            <a:ext cx="3796145" cy="784830"/>
          </a:xfrm>
          <a:prstGeom prst="rect">
            <a:avLst/>
          </a:prstGeom>
          <a:solidFill>
            <a:schemeClr val="accent5">
              <a:lumMod val="50000"/>
            </a:schemeClr>
          </a:solidFill>
        </p:spPr>
        <p:txBody>
          <a:bodyPr wrap="square" rtlCol="0">
            <a:spAutoFit/>
          </a:bodyPr>
          <a:lstStyle/>
          <a:p>
            <a:r>
              <a:rPr lang="es-CO" sz="1500" dirty="0">
                <a:solidFill>
                  <a:schemeClr val="bg1"/>
                </a:solidFill>
                <a:latin typeface="Arial" panose="020B0604020202020204" pitchFamily="34" charset="0"/>
                <a:ea typeface="Verdana" panose="020B0604030504040204" pitchFamily="34" charset="0"/>
                <a:cs typeface="Arial" panose="020B0604020202020204" pitchFamily="34" charset="0"/>
              </a:rPr>
              <a:t>6. herramientas cerebrales para ser más felices, eficientes y sanos en la gestión de las acciones de tutelas y en la vida.</a:t>
            </a:r>
            <a:endParaRPr lang="es-CO" sz="1500" dirty="0">
              <a:solidFill>
                <a:schemeClr val="bg1"/>
              </a:solidFill>
            </a:endParaRPr>
          </a:p>
        </p:txBody>
      </p:sp>
    </p:spTree>
    <p:extLst>
      <p:ext uri="{BB962C8B-B14F-4D97-AF65-F5344CB8AC3E}">
        <p14:creationId xmlns:p14="http://schemas.microsoft.com/office/powerpoint/2010/main" val="390572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1"/>
            <a:ext cx="12191999" cy="827314"/>
          </a:xfrm>
          <a:solidFill>
            <a:schemeClr val="accent5">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200" b="1" dirty="0">
                <a:solidFill>
                  <a:schemeClr val="bg1"/>
                </a:solidFill>
                <a:latin typeface="Arial" panose="020B0604020202020204" pitchFamily="34" charset="0"/>
                <a:cs typeface="Arial" panose="020B0604020202020204" pitchFamily="34" charset="0"/>
              </a:rPr>
              <a:t>Otras Gestiones de la Coordinación del Centro de </a:t>
            </a:r>
            <a:br>
              <a:rPr lang="es-CO" sz="2200" b="1" dirty="0">
                <a:solidFill>
                  <a:schemeClr val="bg1"/>
                </a:solidFill>
                <a:latin typeface="Arial" panose="020B0604020202020204" pitchFamily="34" charset="0"/>
                <a:cs typeface="Arial" panose="020B0604020202020204" pitchFamily="34" charset="0"/>
              </a:rPr>
            </a:br>
            <a:r>
              <a:rPr lang="es-CO" sz="2200" b="1" dirty="0">
                <a:solidFill>
                  <a:schemeClr val="bg1"/>
                </a:solidFill>
                <a:latin typeface="Arial" panose="020B0604020202020204" pitchFamily="34" charset="0"/>
                <a:cs typeface="Arial" panose="020B0604020202020204" pitchFamily="34" charset="0"/>
              </a:rPr>
              <a:t>Servicios Judiciales de los Juzgados Penales de Manizales</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
            <a:ext cx="2138290" cy="843729"/>
          </a:xfrm>
          <a:prstGeom prst="rect">
            <a:avLst/>
          </a:prstGeom>
          <a:solidFill>
            <a:schemeClr val="bg2"/>
          </a:solidFill>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077" y="8388"/>
            <a:ext cx="1992921" cy="835705"/>
          </a:xfrm>
          <a:prstGeom prst="rect">
            <a:avLst/>
          </a:prstGeom>
          <a:solidFill>
            <a:schemeClr val="bg2"/>
          </a:solidFill>
        </p:spPr>
      </p:pic>
      <p:graphicFrame>
        <p:nvGraphicFramePr>
          <p:cNvPr id="3" name="Tabla 2"/>
          <p:cNvGraphicFramePr>
            <a:graphicFrameLocks noGrp="1"/>
          </p:cNvGraphicFramePr>
          <p:nvPr>
            <p:extLst>
              <p:ext uri="{D42A27DB-BD31-4B8C-83A1-F6EECF244321}">
                <p14:modId xmlns:p14="http://schemas.microsoft.com/office/powerpoint/2010/main" val="1380896257"/>
              </p:ext>
            </p:extLst>
          </p:nvPr>
        </p:nvGraphicFramePr>
        <p:xfrm>
          <a:off x="1372176" y="1404519"/>
          <a:ext cx="9361632" cy="4410075"/>
        </p:xfrm>
        <a:graphic>
          <a:graphicData uri="http://schemas.openxmlformats.org/drawingml/2006/table">
            <a:tbl>
              <a:tblPr/>
              <a:tblGrid>
                <a:gridCol w="5901480">
                  <a:extLst>
                    <a:ext uri="{9D8B030D-6E8A-4147-A177-3AD203B41FA5}">
                      <a16:colId xmlns:a16="http://schemas.microsoft.com/office/drawing/2014/main" val="20000"/>
                    </a:ext>
                  </a:extLst>
                </a:gridCol>
                <a:gridCol w="1153384">
                  <a:extLst>
                    <a:ext uri="{9D8B030D-6E8A-4147-A177-3AD203B41FA5}">
                      <a16:colId xmlns:a16="http://schemas.microsoft.com/office/drawing/2014/main" val="20001"/>
                    </a:ext>
                  </a:extLst>
                </a:gridCol>
                <a:gridCol w="1153384">
                  <a:extLst>
                    <a:ext uri="{9D8B030D-6E8A-4147-A177-3AD203B41FA5}">
                      <a16:colId xmlns:a16="http://schemas.microsoft.com/office/drawing/2014/main" val="20002"/>
                    </a:ext>
                  </a:extLst>
                </a:gridCol>
                <a:gridCol w="1153384">
                  <a:extLst>
                    <a:ext uri="{9D8B030D-6E8A-4147-A177-3AD203B41FA5}">
                      <a16:colId xmlns:a16="http://schemas.microsoft.com/office/drawing/2014/main" val="20003"/>
                    </a:ext>
                  </a:extLst>
                </a:gridCol>
              </a:tblGrid>
              <a:tr h="200025">
                <a:tc gridSpan="4">
                  <a:txBody>
                    <a:bodyPr/>
                    <a:lstStyle/>
                    <a:p>
                      <a:pPr algn="ctr" fontAlgn="b"/>
                      <a:r>
                        <a:rPr lang="es-CO" sz="1500" b="1" i="0" u="none" strike="noStrike" dirty="0">
                          <a:solidFill>
                            <a:srgbClr val="FFFFFF"/>
                          </a:solidFill>
                          <a:effectLst/>
                          <a:latin typeface="Arial" panose="020B0604020202020204" pitchFamily="34" charset="0"/>
                        </a:rPr>
                        <a:t>Respuesta</a:t>
                      </a:r>
                      <a:r>
                        <a:rPr lang="es-CO" sz="1500" b="1" i="0" u="none" strike="noStrike" baseline="0" dirty="0">
                          <a:solidFill>
                            <a:srgbClr val="FFFFFF"/>
                          </a:solidFill>
                          <a:effectLst/>
                          <a:latin typeface="Arial" panose="020B0604020202020204" pitchFamily="34" charset="0"/>
                        </a:rPr>
                        <a:t> a Peticiones </a:t>
                      </a:r>
                      <a:r>
                        <a:rPr lang="es-CO" sz="1500" b="1" i="0" u="none" strike="noStrike" dirty="0">
                          <a:solidFill>
                            <a:srgbClr val="FFFFFF"/>
                          </a:solidFill>
                          <a:effectLst/>
                          <a:latin typeface="Arial" panose="020B0604020202020204" pitchFamily="34" charset="0"/>
                        </a:rPr>
                        <a:t>Centro de Servicios Judiciales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600075">
                <a:tc>
                  <a:txBody>
                    <a:bodyPr/>
                    <a:lstStyle/>
                    <a:p>
                      <a:pPr algn="ctr" fontAlgn="ctr"/>
                      <a:r>
                        <a:rPr lang="es-CO" sz="1500" b="1" i="0" u="none" strike="noStrike" dirty="0">
                          <a:solidFill>
                            <a:srgbClr val="FFFFFF"/>
                          </a:solidFill>
                          <a:effectLst/>
                          <a:latin typeface="Arial" panose="020B0604020202020204" pitchFamily="34" charset="0"/>
                        </a:rPr>
                        <a:t>Descripción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500" b="1" i="0" u="none" strike="noStrike" dirty="0">
                          <a:solidFill>
                            <a:srgbClr val="FFFFFF"/>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500" b="1" i="0" u="none" strike="noStrike" dirty="0">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500" b="1" i="0" u="none" strike="noStrike" dirty="0">
                          <a:solidFill>
                            <a:srgbClr val="FFFFFF"/>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1"/>
                  </a:ext>
                </a:extLst>
              </a:tr>
              <a:tr h="190500">
                <a:tc>
                  <a:txBody>
                    <a:bodyPr/>
                    <a:lstStyle/>
                    <a:p>
                      <a:pPr algn="l" fontAlgn="b"/>
                      <a:r>
                        <a:rPr lang="es-CO" sz="1500" b="0" i="0" u="none" strike="noStrike" dirty="0">
                          <a:solidFill>
                            <a:srgbClr val="000000"/>
                          </a:solidFill>
                          <a:effectLst/>
                          <a:latin typeface="Arial" panose="020B0604020202020204" pitchFamily="34" charset="0"/>
                        </a:rPr>
                        <a:t>Actos Administrativos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298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0500">
                <a:tc>
                  <a:txBody>
                    <a:bodyPr/>
                    <a:lstStyle/>
                    <a:p>
                      <a:pPr algn="l" fontAlgn="b"/>
                      <a:r>
                        <a:rPr lang="es-CO" sz="1500" b="0" i="0" u="none" strike="noStrike" dirty="0">
                          <a:solidFill>
                            <a:srgbClr val="000000"/>
                          </a:solidFill>
                          <a:effectLst/>
                          <a:latin typeface="Arial" panose="020B0604020202020204" pitchFamily="34" charset="0"/>
                        </a:rPr>
                        <a:t>Peticiones de la Fiscalía y de otros Despachos Judiciales del País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0500">
                <a:tc>
                  <a:txBody>
                    <a:bodyPr/>
                    <a:lstStyle/>
                    <a:p>
                      <a:pPr algn="l" fontAlgn="b"/>
                      <a:r>
                        <a:rPr lang="es-CO" sz="1500" b="0" i="0" u="none" strike="noStrike" dirty="0">
                          <a:solidFill>
                            <a:srgbClr val="000000"/>
                          </a:solidFill>
                          <a:effectLst/>
                          <a:latin typeface="Arial" panose="020B0604020202020204" pitchFamily="34" charset="0"/>
                        </a:rPr>
                        <a:t>Actos Administrativos Comité Coordinador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0500">
                <a:tc>
                  <a:txBody>
                    <a:bodyPr/>
                    <a:lstStyle/>
                    <a:p>
                      <a:pPr algn="l" fontAlgn="b"/>
                      <a:r>
                        <a:rPr lang="es-CO" sz="1500" b="0" i="0" u="none" strike="noStrike" dirty="0">
                          <a:solidFill>
                            <a:srgbClr val="000000"/>
                          </a:solidFill>
                          <a:effectLst/>
                          <a:latin typeface="Arial" panose="020B0604020202020204" pitchFamily="34" charset="0"/>
                        </a:rPr>
                        <a:t>Derechos de Petición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0500">
                <a:tc>
                  <a:txBody>
                    <a:bodyPr/>
                    <a:lstStyle/>
                    <a:p>
                      <a:pPr algn="l" fontAlgn="b"/>
                      <a:r>
                        <a:rPr lang="es-CO" sz="1500" b="0" i="0" u="none" strike="noStrike" dirty="0">
                          <a:solidFill>
                            <a:srgbClr val="000000"/>
                          </a:solidFill>
                          <a:effectLst/>
                          <a:latin typeface="Arial" panose="020B0604020202020204" pitchFamily="34" charset="0"/>
                        </a:rPr>
                        <a:t>Peticiones Personas Privadas de la Libertad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0500">
                <a:tc>
                  <a:txBody>
                    <a:bodyPr/>
                    <a:lstStyle/>
                    <a:p>
                      <a:pPr algn="l" fontAlgn="b"/>
                      <a:r>
                        <a:rPr lang="es-CO" sz="1500" b="0" i="0" u="none" strike="noStrike" dirty="0">
                          <a:solidFill>
                            <a:srgbClr val="000000"/>
                          </a:solidFill>
                          <a:effectLst/>
                          <a:latin typeface="Arial" panose="020B0604020202020204" pitchFamily="34" charset="0"/>
                        </a:rPr>
                        <a:t>Respuesta Tramite de Tutelas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 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0500">
                <a:tc>
                  <a:txBody>
                    <a:bodyPr/>
                    <a:lstStyle/>
                    <a:p>
                      <a:pPr algn="l" fontAlgn="b"/>
                      <a:r>
                        <a:rPr lang="es-CO" sz="1500" b="0" i="0" u="none" strike="noStrike" dirty="0">
                          <a:solidFill>
                            <a:srgbClr val="000000"/>
                          </a:solidFill>
                          <a:effectLst/>
                          <a:latin typeface="Arial" panose="020B0604020202020204" pitchFamily="34" charset="0"/>
                        </a:rPr>
                        <a:t>Solicitudes de Abogados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CO" sz="15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0500">
                <a:tc>
                  <a:txBody>
                    <a:bodyPr/>
                    <a:lstStyle/>
                    <a:p>
                      <a:pPr algn="l" fontAlgn="b"/>
                      <a:r>
                        <a:rPr lang="es-CO" sz="1500" b="0" i="0" u="none" strike="noStrike" dirty="0">
                          <a:solidFill>
                            <a:srgbClr val="000000"/>
                          </a:solidFill>
                          <a:effectLst/>
                          <a:latin typeface="Arial" panose="020B0604020202020204" pitchFamily="34" charset="0"/>
                        </a:rPr>
                        <a:t>Solicitud Designación Defensores Públicos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0500">
                <a:tc>
                  <a:txBody>
                    <a:bodyPr/>
                    <a:lstStyle/>
                    <a:p>
                      <a:pPr algn="l" fontAlgn="b"/>
                      <a:r>
                        <a:rPr lang="es-CO" sz="1500" b="0" i="0" u="none" strike="noStrike" dirty="0">
                          <a:solidFill>
                            <a:srgbClr val="000000"/>
                          </a:solidFill>
                          <a:effectLst/>
                          <a:latin typeface="Arial" panose="020B0604020202020204" pitchFamily="34" charset="0"/>
                        </a:rPr>
                        <a:t>Oficios Recursos Humanos y Presupuesto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90500">
                <a:tc>
                  <a:txBody>
                    <a:bodyPr/>
                    <a:lstStyle/>
                    <a:p>
                      <a:pPr algn="l" fontAlgn="b"/>
                      <a:r>
                        <a:rPr lang="es-CO" sz="1500" b="0" i="0" u="none" strike="noStrike" dirty="0">
                          <a:solidFill>
                            <a:srgbClr val="000000"/>
                          </a:solidFill>
                          <a:effectLst/>
                          <a:latin typeface="Arial" panose="020B0604020202020204" pitchFamily="34" charset="0"/>
                        </a:rPr>
                        <a:t>Circulares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90500">
                <a:tc>
                  <a:txBody>
                    <a:bodyPr/>
                    <a:lstStyle/>
                    <a:p>
                      <a:pPr algn="l" fontAlgn="b"/>
                      <a:r>
                        <a:rPr lang="es-CO" sz="1500" b="0" i="0" u="none" strike="noStrike" dirty="0">
                          <a:solidFill>
                            <a:srgbClr val="000000"/>
                          </a:solidFill>
                          <a:effectLst/>
                          <a:latin typeface="Arial" panose="020B0604020202020204" pitchFamily="34" charset="0"/>
                        </a:rPr>
                        <a:t>Autos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90500">
                <a:tc>
                  <a:txBody>
                    <a:bodyPr/>
                    <a:lstStyle/>
                    <a:p>
                      <a:pPr algn="l" fontAlgn="b"/>
                      <a:r>
                        <a:rPr lang="es-CO" sz="1500" b="0" i="0" u="none" strike="noStrike" dirty="0">
                          <a:solidFill>
                            <a:srgbClr val="000000"/>
                          </a:solidFill>
                          <a:effectLst/>
                          <a:latin typeface="Arial" panose="020B0604020202020204" pitchFamily="34" charset="0"/>
                        </a:rPr>
                        <a:t>Cancelación de Anotaciones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 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0500">
                <a:tc>
                  <a:txBody>
                    <a:bodyPr/>
                    <a:lstStyle/>
                    <a:p>
                      <a:pPr algn="l" fontAlgn="b"/>
                      <a:r>
                        <a:rPr lang="es-CO" sz="1500" b="0" i="0" u="none" strike="noStrike" dirty="0">
                          <a:solidFill>
                            <a:srgbClr val="000000"/>
                          </a:solidFill>
                          <a:effectLst/>
                          <a:latin typeface="Arial" panose="020B0604020202020204" pitchFamily="34" charset="0"/>
                        </a:rPr>
                        <a:t>Oficios Consejos Seccional y Dirección Ejecutiva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0" i="0" u="none" strike="noStrike" dirty="0">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00025">
                <a:tc>
                  <a:txBody>
                    <a:bodyPr/>
                    <a:lstStyle/>
                    <a:p>
                      <a:pPr algn="ctr" fontAlgn="b"/>
                      <a:r>
                        <a:rPr lang="es-CO" sz="1500" b="1" i="0" u="none" strike="noStrike" dirty="0">
                          <a:solidFill>
                            <a:srgbClr val="FFFFFF"/>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b"/>
                      <a:r>
                        <a:rPr lang="es-CO" sz="1500" b="1" i="0" u="none" strike="noStrike" dirty="0">
                          <a:solidFill>
                            <a:srgbClr val="FFFFFF"/>
                          </a:solidFill>
                          <a:effectLst/>
                          <a:latin typeface="Arial" panose="020B0604020202020204" pitchFamily="34" charset="0"/>
                        </a:rPr>
                        <a:t>1062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b"/>
                      <a:r>
                        <a:rPr lang="es-CO" sz="1500" b="1" i="0" u="none" strike="noStrike" dirty="0">
                          <a:solidFill>
                            <a:srgbClr val="FFFFFF"/>
                          </a:solidFill>
                          <a:effectLst/>
                          <a:latin typeface="Arial" panose="020B0604020202020204" pitchFamily="34" charset="0"/>
                        </a:rPr>
                        <a:t>1197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b"/>
                      <a:r>
                        <a:rPr lang="es-CO" sz="1500" b="1" i="0" u="none" strike="noStrike" dirty="0">
                          <a:solidFill>
                            <a:srgbClr val="FFFFFF"/>
                          </a:solidFill>
                          <a:effectLst/>
                          <a:latin typeface="Arial" panose="020B0604020202020204" pitchFamily="34" charset="0"/>
                        </a:rPr>
                        <a:t>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15"/>
                  </a:ext>
                </a:extLst>
              </a:tr>
              <a:tr h="200025">
                <a:tc>
                  <a:txBody>
                    <a:bodyPr/>
                    <a:lstStyle/>
                    <a:p>
                      <a:pPr algn="ctr" fontAlgn="b"/>
                      <a:r>
                        <a:rPr lang="es-CO" sz="1500" b="1" i="0" u="none" strike="noStrike" dirty="0">
                          <a:solidFill>
                            <a:srgbClr val="FFFFFF"/>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b"/>
                      <a:r>
                        <a:rPr lang="es-CO" sz="1500" b="1" i="0" u="none" strike="noStrike" dirty="0">
                          <a:solidFill>
                            <a:srgbClr val="FFFFFF"/>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b"/>
                      <a:r>
                        <a:rPr lang="es-CO" sz="1500" b="1" i="0" u="none" strike="noStrike" dirty="0">
                          <a:solidFill>
                            <a:srgbClr val="FFFFFF"/>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b"/>
                      <a:r>
                        <a:rPr lang="es-CO" sz="1500" b="1" i="0" u="none" strike="noStrike" dirty="0">
                          <a:solidFill>
                            <a:srgbClr val="FFFFFF"/>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6628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8585"/>
            <a:ext cx="12192000" cy="769441"/>
          </a:xfrm>
          <a:prstGeom prst="rect">
            <a:avLst/>
          </a:prstGeom>
          <a:solidFill>
            <a:schemeClr val="accent5">
              <a:lumMod val="50000"/>
            </a:schemeClr>
          </a:solidFill>
        </p:spPr>
        <p:txBody>
          <a:bodyPr wrap="square" lIns="91440" tIns="45720" rIns="91440" bIns="45720" anchor="t">
            <a:spAutoFit/>
          </a:bodyPr>
          <a:lstStyle/>
          <a:p>
            <a:pPr algn="ctr">
              <a:lnSpc>
                <a:spcPct val="200000"/>
              </a:lnSpc>
            </a:pPr>
            <a:r>
              <a:rPr lang="es-E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COORDINACIÓN CENTRO DE SERVICIOS JUDICIALES</a:t>
            </a:r>
            <a:endParaRPr lang="es-ES" sz="2200" b="0" cap="none" spc="0" dirty="0">
              <a:ln w="0">
                <a:noFill/>
              </a:ln>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ángulo 2"/>
          <p:cNvSpPr/>
          <p:nvPr/>
        </p:nvSpPr>
        <p:spPr>
          <a:xfrm>
            <a:off x="544006" y="1122019"/>
            <a:ext cx="11103988" cy="338554"/>
          </a:xfrm>
          <a:prstGeom prst="rect">
            <a:avLst/>
          </a:prstGeom>
          <a:solidFill>
            <a:schemeClr val="accent5">
              <a:lumMod val="50000"/>
            </a:schemeClr>
          </a:solidFill>
        </p:spPr>
        <p:txBody>
          <a:bodyPr wrap="square" lIns="91440" tIns="45720" rIns="91440" bIns="45720">
            <a:spAutoFit/>
          </a:bodyPr>
          <a:lstStyle/>
          <a:p>
            <a:pPr algn="ctr"/>
            <a:r>
              <a:rPr lang="es-ES" sz="16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Administración de Insumos de Papelería y de Computo</a:t>
            </a:r>
          </a:p>
        </p:txBody>
      </p:sp>
      <p:pic>
        <p:nvPicPr>
          <p:cNvPr id="8"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4655" y="0"/>
            <a:ext cx="1967345" cy="781959"/>
          </a:xfrm>
          <a:prstGeom prst="rect">
            <a:avLst/>
          </a:prstGeom>
          <a:solidFill>
            <a:schemeClr val="bg2"/>
          </a:solidFill>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58736" cy="781959"/>
          </a:xfrm>
          <a:prstGeom prst="rect">
            <a:avLst/>
          </a:prstGeom>
          <a:solidFill>
            <a:schemeClr val="bg2"/>
          </a:solidFill>
        </p:spPr>
      </p:pic>
      <p:sp>
        <p:nvSpPr>
          <p:cNvPr id="2" name="AutoShape 2" descr="Resultado de imagen para resm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5" name="Tabla 4"/>
          <p:cNvGraphicFramePr>
            <a:graphicFrameLocks noGrp="1"/>
          </p:cNvGraphicFramePr>
          <p:nvPr>
            <p:extLst>
              <p:ext uri="{D42A27DB-BD31-4B8C-83A1-F6EECF244321}">
                <p14:modId xmlns:p14="http://schemas.microsoft.com/office/powerpoint/2010/main" val="1294832265"/>
              </p:ext>
            </p:extLst>
          </p:nvPr>
        </p:nvGraphicFramePr>
        <p:xfrm>
          <a:off x="544005" y="3481919"/>
          <a:ext cx="11090532" cy="1976647"/>
        </p:xfrm>
        <a:graphic>
          <a:graphicData uri="http://schemas.openxmlformats.org/drawingml/2006/table">
            <a:tbl>
              <a:tblPr/>
              <a:tblGrid>
                <a:gridCol w="4398590">
                  <a:extLst>
                    <a:ext uri="{9D8B030D-6E8A-4147-A177-3AD203B41FA5}">
                      <a16:colId xmlns:a16="http://schemas.microsoft.com/office/drawing/2014/main" val="20000"/>
                    </a:ext>
                  </a:extLst>
                </a:gridCol>
                <a:gridCol w="2254875">
                  <a:extLst>
                    <a:ext uri="{9D8B030D-6E8A-4147-A177-3AD203B41FA5}">
                      <a16:colId xmlns:a16="http://schemas.microsoft.com/office/drawing/2014/main" val="20001"/>
                    </a:ext>
                  </a:extLst>
                </a:gridCol>
                <a:gridCol w="2350149">
                  <a:extLst>
                    <a:ext uri="{9D8B030D-6E8A-4147-A177-3AD203B41FA5}">
                      <a16:colId xmlns:a16="http://schemas.microsoft.com/office/drawing/2014/main" val="20002"/>
                    </a:ext>
                  </a:extLst>
                </a:gridCol>
                <a:gridCol w="2086918">
                  <a:extLst>
                    <a:ext uri="{9D8B030D-6E8A-4147-A177-3AD203B41FA5}">
                      <a16:colId xmlns:a16="http://schemas.microsoft.com/office/drawing/2014/main" val="20003"/>
                    </a:ext>
                  </a:extLst>
                </a:gridCol>
              </a:tblGrid>
              <a:tr h="257175">
                <a:tc>
                  <a:txBody>
                    <a:bodyPr/>
                    <a:lstStyle/>
                    <a:p>
                      <a:pPr algn="ctr" rtl="0" fontAlgn="ctr"/>
                      <a:r>
                        <a:rPr lang="es-CO" sz="1500" b="1" i="0" u="none" strike="noStrike" dirty="0">
                          <a:solidFill>
                            <a:srgbClr val="FFFFFF"/>
                          </a:solidFill>
                          <a:effectLst/>
                          <a:latin typeface="Arial" panose="020B0604020202020204" pitchFamily="34" charset="0"/>
                        </a:rPr>
                        <a:t>ELEMENTO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96976">
                <a:tc>
                  <a:txBody>
                    <a:bodyPr/>
                    <a:lstStyle/>
                    <a:p>
                      <a:pPr algn="l" rtl="0" fontAlgn="ctr"/>
                      <a:r>
                        <a:rPr lang="es-CO" sz="1500" b="0" i="0" u="none" strike="noStrike" dirty="0" err="1">
                          <a:solidFill>
                            <a:srgbClr val="000000"/>
                          </a:solidFill>
                          <a:effectLst/>
                          <a:latin typeface="Arial" panose="020B0604020202020204" pitchFamily="34" charset="0"/>
                        </a:rPr>
                        <a:t>Toner</a:t>
                      </a:r>
                      <a:r>
                        <a:rPr lang="es-CO" sz="1500" b="0" i="0" u="none" strike="noStrike" dirty="0">
                          <a:solidFill>
                            <a:srgbClr val="000000"/>
                          </a:solidFill>
                          <a:effectLst/>
                          <a:latin typeface="Arial" panose="020B0604020202020204" pitchFamily="34" charset="0"/>
                        </a:rPr>
                        <a:t> Impresora </a:t>
                      </a:r>
                      <a:r>
                        <a:rPr lang="es-CO" sz="1500" b="0" i="0" u="none" strike="noStrike" dirty="0" err="1">
                          <a:solidFill>
                            <a:srgbClr val="000000"/>
                          </a:solidFill>
                          <a:effectLst/>
                          <a:latin typeface="Arial" panose="020B0604020202020204" pitchFamily="34" charset="0"/>
                        </a:rPr>
                        <a:t>Lexmark</a:t>
                      </a:r>
                      <a:r>
                        <a:rPr lang="es-CO" sz="1500" b="0" i="0" u="none" strike="noStrike" dirty="0">
                          <a:solidFill>
                            <a:srgbClr val="000000"/>
                          </a:solidFill>
                          <a:effectLst/>
                          <a:latin typeface="Arial" panose="020B0604020202020204" pitchFamily="34" charset="0"/>
                        </a:rPr>
                        <a:t> E360dn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dirty="0">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dirty="0">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2147">
                <a:tc>
                  <a:txBody>
                    <a:bodyPr/>
                    <a:lstStyle/>
                    <a:p>
                      <a:pPr algn="l" rtl="0" fontAlgn="ctr"/>
                      <a:r>
                        <a:rPr lang="es-CO" sz="1500" b="0" i="0" u="none" strike="noStrike" dirty="0" err="1">
                          <a:solidFill>
                            <a:srgbClr val="000000"/>
                          </a:solidFill>
                          <a:effectLst/>
                          <a:latin typeface="Arial" panose="020B0604020202020204" pitchFamily="34" charset="0"/>
                        </a:rPr>
                        <a:t>Toner</a:t>
                      </a:r>
                      <a:r>
                        <a:rPr lang="es-CO" sz="1500" b="0" i="0" u="none" strike="noStrike" dirty="0">
                          <a:solidFill>
                            <a:srgbClr val="000000"/>
                          </a:solidFill>
                          <a:effectLst/>
                          <a:latin typeface="Arial" panose="020B0604020202020204" pitchFamily="34" charset="0"/>
                        </a:rPr>
                        <a:t> Negro Impresora </a:t>
                      </a:r>
                      <a:r>
                        <a:rPr lang="es-CO" sz="1500" b="0" i="0" u="none" strike="noStrike" dirty="0" err="1">
                          <a:solidFill>
                            <a:srgbClr val="000000"/>
                          </a:solidFill>
                          <a:effectLst/>
                          <a:latin typeface="Arial" panose="020B0604020202020204" pitchFamily="34" charset="0"/>
                        </a:rPr>
                        <a:t>Oki</a:t>
                      </a:r>
                      <a:r>
                        <a:rPr lang="es-CO" sz="1500" b="0" i="0" u="none" strike="noStrike" dirty="0">
                          <a:solidFill>
                            <a:srgbClr val="000000"/>
                          </a:solidFill>
                          <a:effectLst/>
                          <a:latin typeface="Arial" panose="020B0604020202020204" pitchFamily="34" charset="0"/>
                        </a:rPr>
                        <a:t> 5501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dirty="0">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2030">
                <a:tc>
                  <a:txBody>
                    <a:bodyPr/>
                    <a:lstStyle/>
                    <a:p>
                      <a:pPr algn="l" rtl="0" fontAlgn="ctr"/>
                      <a:r>
                        <a:rPr lang="es-CO" sz="1500" b="0" i="0" u="none" strike="noStrike" dirty="0" err="1">
                          <a:solidFill>
                            <a:srgbClr val="000000"/>
                          </a:solidFill>
                          <a:effectLst/>
                          <a:latin typeface="Arial" panose="020B0604020202020204" pitchFamily="34" charset="0"/>
                        </a:rPr>
                        <a:t>Toner</a:t>
                      </a:r>
                      <a:r>
                        <a:rPr lang="es-CO" sz="1500" b="0" i="0" u="none" strike="noStrike" dirty="0">
                          <a:solidFill>
                            <a:srgbClr val="000000"/>
                          </a:solidFill>
                          <a:effectLst/>
                          <a:latin typeface="Arial" panose="020B0604020202020204" pitchFamily="34" charset="0"/>
                        </a:rPr>
                        <a:t> </a:t>
                      </a:r>
                      <a:r>
                        <a:rPr lang="es-CO" sz="1500" b="0" i="0" u="none" strike="noStrike" dirty="0" err="1">
                          <a:solidFill>
                            <a:srgbClr val="000000"/>
                          </a:solidFill>
                          <a:effectLst/>
                          <a:latin typeface="Arial" panose="020B0604020202020204" pitchFamily="34" charset="0"/>
                        </a:rPr>
                        <a:t>Okidata</a:t>
                      </a:r>
                      <a:r>
                        <a:rPr lang="es-CO" sz="1500" b="0" i="0" u="none" strike="noStrike" dirty="0">
                          <a:solidFill>
                            <a:srgbClr val="000000"/>
                          </a:solidFill>
                          <a:effectLst/>
                          <a:latin typeface="Arial" panose="020B0604020202020204" pitchFamily="34" charset="0"/>
                        </a:rPr>
                        <a:t> 45807129 Para Es5112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7650">
                <a:tc>
                  <a:txBody>
                    <a:bodyPr/>
                    <a:lstStyle/>
                    <a:p>
                      <a:pPr algn="l" rtl="0" fontAlgn="ctr"/>
                      <a:r>
                        <a:rPr lang="es-CO" sz="1500" b="0" i="0" u="none" strike="noStrike" dirty="0" err="1">
                          <a:solidFill>
                            <a:srgbClr val="000000"/>
                          </a:solidFill>
                          <a:effectLst/>
                          <a:latin typeface="Arial" panose="020B0604020202020204" pitchFamily="34" charset="0"/>
                        </a:rPr>
                        <a:t>Toner</a:t>
                      </a:r>
                      <a:r>
                        <a:rPr lang="es-CO" sz="1500" b="0" i="0" u="none" strike="noStrike" dirty="0">
                          <a:solidFill>
                            <a:srgbClr val="000000"/>
                          </a:solidFill>
                          <a:effectLst/>
                          <a:latin typeface="Arial" panose="020B0604020202020204" pitchFamily="34" charset="0"/>
                        </a:rPr>
                        <a:t> </a:t>
                      </a:r>
                      <a:r>
                        <a:rPr lang="es-CO" sz="1500" b="0" i="0" u="none" strike="noStrike" dirty="0" err="1">
                          <a:solidFill>
                            <a:srgbClr val="000000"/>
                          </a:solidFill>
                          <a:effectLst/>
                          <a:latin typeface="Arial" panose="020B0604020202020204" pitchFamily="34" charset="0"/>
                        </a:rPr>
                        <a:t>Okidata</a:t>
                      </a:r>
                      <a:r>
                        <a:rPr lang="es-CO" sz="1500" b="0" i="0" u="none" strike="noStrike" dirty="0">
                          <a:solidFill>
                            <a:srgbClr val="000000"/>
                          </a:solidFill>
                          <a:effectLst/>
                          <a:latin typeface="Arial" panose="020B0604020202020204" pitchFamily="34" charset="0"/>
                        </a:rPr>
                        <a:t> Impresora B431 </a:t>
                      </a:r>
                      <a:r>
                        <a:rPr lang="es-CO" sz="1500" b="0" i="0" u="none" strike="noStrike" dirty="0" err="1">
                          <a:solidFill>
                            <a:srgbClr val="000000"/>
                          </a:solidFill>
                          <a:effectLst/>
                          <a:latin typeface="Arial" panose="020B0604020202020204" pitchFamily="34" charset="0"/>
                        </a:rPr>
                        <a:t>Dn</a:t>
                      </a:r>
                      <a:endParaRPr lang="es-CO" sz="15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1265">
                <a:tc>
                  <a:txBody>
                    <a:bodyPr/>
                    <a:lstStyle/>
                    <a:p>
                      <a:pPr algn="l" rtl="0" fontAlgn="ctr"/>
                      <a:r>
                        <a:rPr lang="es-CO" sz="1500" b="0" i="0" u="none" strike="noStrike" dirty="0" err="1">
                          <a:solidFill>
                            <a:srgbClr val="000000"/>
                          </a:solidFill>
                          <a:effectLst/>
                          <a:latin typeface="Arial" panose="020B0604020202020204" pitchFamily="34" charset="0"/>
                        </a:rPr>
                        <a:t>Toner</a:t>
                      </a:r>
                      <a:r>
                        <a:rPr lang="es-CO" sz="1500" b="0" i="0" u="none" strike="noStrike" dirty="0">
                          <a:solidFill>
                            <a:srgbClr val="000000"/>
                          </a:solidFill>
                          <a:effectLst/>
                          <a:latin typeface="Arial" panose="020B0604020202020204" pitchFamily="34" charset="0"/>
                        </a:rPr>
                        <a:t> Hp Ref. Q7551a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dirty="0">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7650">
                <a:tc>
                  <a:txBody>
                    <a:bodyPr/>
                    <a:lstStyle/>
                    <a:p>
                      <a:pPr algn="l" rtl="0" fontAlgn="ctr"/>
                      <a:r>
                        <a:rPr lang="es-CO" sz="1500" b="0" i="0" u="none" strike="noStrike" dirty="0">
                          <a:solidFill>
                            <a:srgbClr val="000000"/>
                          </a:solidFill>
                          <a:effectLst/>
                          <a:latin typeface="Arial" panose="020B0604020202020204" pitchFamily="34" charset="0"/>
                        </a:rPr>
                        <a:t>Totales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7650">
                <a:tc>
                  <a:txBody>
                    <a:bodyPr/>
                    <a:lstStyle/>
                    <a:p>
                      <a:pPr algn="l" rtl="0" fontAlgn="ctr"/>
                      <a:r>
                        <a:rPr lang="es-CO" sz="1500" b="1" i="0" u="none" strike="noStrike" dirty="0">
                          <a:solidFill>
                            <a:srgbClr val="000000"/>
                          </a:solidFill>
                          <a:effectLst/>
                          <a:latin typeface="Arial" panose="020B0604020202020204" pitchFamily="34" charset="0"/>
                        </a:rPr>
                        <a:t>Variación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dirty="0">
                          <a:solidFill>
                            <a:srgbClr val="000000"/>
                          </a:solidFill>
                          <a:effectLst/>
                          <a:latin typeface="Arial" panose="020B0604020202020204" pitchFamily="34"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3574023280"/>
              </p:ext>
            </p:extLst>
          </p:nvPr>
        </p:nvGraphicFramePr>
        <p:xfrm>
          <a:off x="544006" y="1769829"/>
          <a:ext cx="11103989" cy="1483319"/>
        </p:xfrm>
        <a:graphic>
          <a:graphicData uri="http://schemas.openxmlformats.org/drawingml/2006/table">
            <a:tbl>
              <a:tblPr/>
              <a:tblGrid>
                <a:gridCol w="2768957">
                  <a:extLst>
                    <a:ext uri="{9D8B030D-6E8A-4147-A177-3AD203B41FA5}">
                      <a16:colId xmlns:a16="http://schemas.microsoft.com/office/drawing/2014/main" val="20000"/>
                    </a:ext>
                  </a:extLst>
                </a:gridCol>
                <a:gridCol w="1041879">
                  <a:extLst>
                    <a:ext uri="{9D8B030D-6E8A-4147-A177-3AD203B41FA5}">
                      <a16:colId xmlns:a16="http://schemas.microsoft.com/office/drawing/2014/main" val="20001"/>
                    </a:ext>
                  </a:extLst>
                </a:gridCol>
                <a:gridCol w="1041879">
                  <a:extLst>
                    <a:ext uri="{9D8B030D-6E8A-4147-A177-3AD203B41FA5}">
                      <a16:colId xmlns:a16="http://schemas.microsoft.com/office/drawing/2014/main" val="20002"/>
                    </a:ext>
                  </a:extLst>
                </a:gridCol>
                <a:gridCol w="1041879">
                  <a:extLst>
                    <a:ext uri="{9D8B030D-6E8A-4147-A177-3AD203B41FA5}">
                      <a16:colId xmlns:a16="http://schemas.microsoft.com/office/drawing/2014/main" val="20003"/>
                    </a:ext>
                  </a:extLst>
                </a:gridCol>
                <a:gridCol w="1041879">
                  <a:extLst>
                    <a:ext uri="{9D8B030D-6E8A-4147-A177-3AD203B41FA5}">
                      <a16:colId xmlns:a16="http://schemas.microsoft.com/office/drawing/2014/main" val="20004"/>
                    </a:ext>
                  </a:extLst>
                </a:gridCol>
                <a:gridCol w="1041879">
                  <a:extLst>
                    <a:ext uri="{9D8B030D-6E8A-4147-A177-3AD203B41FA5}">
                      <a16:colId xmlns:a16="http://schemas.microsoft.com/office/drawing/2014/main" val="20005"/>
                    </a:ext>
                  </a:extLst>
                </a:gridCol>
                <a:gridCol w="1041879">
                  <a:extLst>
                    <a:ext uri="{9D8B030D-6E8A-4147-A177-3AD203B41FA5}">
                      <a16:colId xmlns:a16="http://schemas.microsoft.com/office/drawing/2014/main" val="20006"/>
                    </a:ext>
                  </a:extLst>
                </a:gridCol>
                <a:gridCol w="1041879">
                  <a:extLst>
                    <a:ext uri="{9D8B030D-6E8A-4147-A177-3AD203B41FA5}">
                      <a16:colId xmlns:a16="http://schemas.microsoft.com/office/drawing/2014/main" val="20007"/>
                    </a:ext>
                  </a:extLst>
                </a:gridCol>
                <a:gridCol w="1041879">
                  <a:extLst>
                    <a:ext uri="{9D8B030D-6E8A-4147-A177-3AD203B41FA5}">
                      <a16:colId xmlns:a16="http://schemas.microsoft.com/office/drawing/2014/main" val="20008"/>
                    </a:ext>
                  </a:extLst>
                </a:gridCol>
              </a:tblGrid>
              <a:tr h="472311">
                <a:tc>
                  <a:txBody>
                    <a:bodyPr/>
                    <a:lstStyle/>
                    <a:p>
                      <a:pPr algn="ctr" rtl="0" fontAlgn="ctr"/>
                      <a:r>
                        <a:rPr lang="es-CO" sz="1400" b="1" i="0" u="none" strike="noStrike" dirty="0">
                          <a:solidFill>
                            <a:srgbClr val="FFFFFF"/>
                          </a:solidFill>
                          <a:effectLst/>
                          <a:latin typeface="Arial" panose="020B0604020202020204" pitchFamily="34" charset="0"/>
                        </a:rPr>
                        <a:t>ELEMENTO</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2016</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Promedio mes</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2017</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Promedio mes</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2018</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Promedio mes</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2019</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Promedio mes</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31700">
                <a:tc>
                  <a:txBody>
                    <a:bodyPr/>
                    <a:lstStyle/>
                    <a:p>
                      <a:pPr algn="l" rtl="0" fontAlgn="ctr"/>
                      <a:r>
                        <a:rPr lang="es-CO" sz="1600" b="0" i="0" u="none" strike="noStrike">
                          <a:solidFill>
                            <a:srgbClr val="000000"/>
                          </a:solidFill>
                          <a:effectLst/>
                          <a:latin typeface="Arial" panose="020B0604020202020204" pitchFamily="34" charset="0"/>
                        </a:rPr>
                        <a:t>Disco Compacto CD–R </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N.R.</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3100</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258</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2500</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208</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2548</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212</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1700">
                <a:tc>
                  <a:txBody>
                    <a:bodyPr/>
                    <a:lstStyle/>
                    <a:p>
                      <a:pPr algn="l" rtl="0" fontAlgn="ctr"/>
                      <a:r>
                        <a:rPr lang="es-CO" sz="1600" b="0" i="0" u="none" strike="noStrike" dirty="0">
                          <a:solidFill>
                            <a:srgbClr val="000000"/>
                          </a:solidFill>
                          <a:effectLst/>
                          <a:latin typeface="Arial" panose="020B0604020202020204" pitchFamily="34" charset="0"/>
                        </a:rPr>
                        <a:t>Disco Compacto DVD–R</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N.R.</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1550</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129</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600</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50</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800</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67</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1700">
                <a:tc>
                  <a:txBody>
                    <a:bodyPr/>
                    <a:lstStyle/>
                    <a:p>
                      <a:pPr algn="l" rtl="0" fontAlgn="ctr"/>
                      <a:r>
                        <a:rPr lang="es-CO" sz="1600" b="0" i="0" u="none" strike="noStrike">
                          <a:solidFill>
                            <a:srgbClr val="000000"/>
                          </a:solidFill>
                          <a:effectLst/>
                          <a:latin typeface="Arial" panose="020B0604020202020204" pitchFamily="34" charset="0"/>
                        </a:rPr>
                        <a:t>Papel Bond</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185</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15</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155</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13</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113</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10</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133</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Arial" panose="020B0604020202020204" pitchFamily="34" charset="0"/>
                        </a:rPr>
                        <a:t>11</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0611">
                <a:tc>
                  <a:txBody>
                    <a:bodyPr/>
                    <a:lstStyle/>
                    <a:p>
                      <a:pPr algn="l" rtl="0" fontAlgn="ctr"/>
                      <a:r>
                        <a:rPr lang="es-CO" sz="1600" b="1" i="0" u="none" strike="noStrike">
                          <a:solidFill>
                            <a:srgbClr val="000000"/>
                          </a:solidFill>
                          <a:effectLst/>
                          <a:latin typeface="Arial" panose="020B0604020202020204" pitchFamily="34" charset="0"/>
                        </a:rPr>
                        <a:t>Variación</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1" i="0" u="none" strike="noStrike" dirty="0">
                          <a:solidFill>
                            <a:srgbClr val="000000"/>
                          </a:solidFill>
                          <a:effectLst/>
                          <a:latin typeface="Arial" panose="020B0604020202020204" pitchFamily="34" charset="0"/>
                        </a:rPr>
                        <a:t> </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1" i="0" u="none" strike="noStrike">
                          <a:solidFill>
                            <a:srgbClr val="000000"/>
                          </a:solidFill>
                          <a:effectLst/>
                          <a:latin typeface="Arial" panose="020B0604020202020204" pitchFamily="34" charset="0"/>
                        </a:rPr>
                        <a:t> </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1" i="0" u="none" strike="noStrike">
                          <a:solidFill>
                            <a:srgbClr val="000000"/>
                          </a:solidFill>
                          <a:effectLst/>
                          <a:latin typeface="Arial" panose="020B0604020202020204" pitchFamily="34" charset="0"/>
                        </a:rPr>
                        <a:t>-19%</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1" i="0" u="none" strike="noStrike">
                          <a:solidFill>
                            <a:srgbClr val="000000"/>
                          </a:solidFill>
                          <a:effectLst/>
                          <a:latin typeface="Arial" panose="020B0604020202020204" pitchFamily="34" charset="0"/>
                        </a:rPr>
                        <a:t>-15%</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1" i="0" u="none" strike="noStrike">
                          <a:solidFill>
                            <a:srgbClr val="000000"/>
                          </a:solidFill>
                          <a:effectLst/>
                          <a:latin typeface="Arial" panose="020B0604020202020204" pitchFamily="34" charset="0"/>
                        </a:rPr>
                        <a:t> </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1" i="0" u="none" strike="noStrike">
                          <a:solidFill>
                            <a:srgbClr val="000000"/>
                          </a:solidFill>
                          <a:effectLst/>
                          <a:latin typeface="Arial" panose="020B0604020202020204" pitchFamily="34" charset="0"/>
                        </a:rPr>
                        <a:t>-30%</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1" i="0" u="none" strike="noStrike" dirty="0">
                          <a:solidFill>
                            <a:srgbClr val="000000"/>
                          </a:solidFill>
                          <a:effectLst/>
                          <a:latin typeface="Arial" panose="020B0604020202020204" pitchFamily="34" charset="0"/>
                        </a:rPr>
                        <a:t> </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600" b="1" i="0" u="none" strike="noStrike" dirty="0">
                          <a:solidFill>
                            <a:srgbClr val="000000"/>
                          </a:solidFill>
                          <a:effectLst/>
                          <a:latin typeface="Arial" panose="020B0604020202020204" pitchFamily="34" charset="0"/>
                        </a:rPr>
                        <a:t>10%</a:t>
                      </a:r>
                    </a:p>
                  </a:txBody>
                  <a:tcPr marL="8912" marR="8912"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0370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15263"/>
            <a:ext cx="12192000" cy="861774"/>
          </a:xfrm>
          <a:prstGeom prst="rect">
            <a:avLst/>
          </a:prstGeom>
          <a:solidFill>
            <a:schemeClr val="accent5">
              <a:lumMod val="50000"/>
            </a:schemeClr>
          </a:solidFill>
        </p:spPr>
        <p:txBody>
          <a:bodyPr wrap="square" lIns="91440" tIns="45720" rIns="91440" bIns="45720" anchor="t">
            <a:sp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ES" sz="2500" b="1" cap="none" spc="0" dirty="0">
              <a:ln w="0">
                <a:noFill/>
              </a:ln>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ángulo 2"/>
          <p:cNvSpPr/>
          <p:nvPr/>
        </p:nvSpPr>
        <p:spPr>
          <a:xfrm>
            <a:off x="0" y="3615160"/>
            <a:ext cx="7057291" cy="707886"/>
          </a:xfrm>
          <a:prstGeom prst="rect">
            <a:avLst/>
          </a:prstGeom>
          <a:solidFill>
            <a:schemeClr val="accent5">
              <a:lumMod val="50000"/>
            </a:schemeClr>
          </a:solidFill>
        </p:spPr>
        <p:txBody>
          <a:bodyPr wrap="square" lIns="91440" tIns="45720" rIns="91440" bIns="45720">
            <a:spAutoFit/>
          </a:bodyPr>
          <a:lstStyle/>
          <a:p>
            <a:pPr algn="ctr"/>
            <a:r>
              <a:rPr lang="es-ES" sz="400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ÁREAS DE GESTIÓN</a:t>
            </a:r>
          </a:p>
        </p:txBody>
      </p:sp>
      <p:pic>
        <p:nvPicPr>
          <p:cNvPr id="2050" name="Picture 2" descr="Resultado de imagen para emple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986" y="1967020"/>
            <a:ext cx="5561922" cy="459414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0209"/>
            <a:ext cx="2579077" cy="876827"/>
          </a:xfrm>
          <a:prstGeom prst="rect">
            <a:avLst/>
          </a:prstGeom>
          <a:solidFill>
            <a:schemeClr val="bg2"/>
          </a:solidFill>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048" y="515263"/>
            <a:ext cx="2409952" cy="861774"/>
          </a:xfrm>
          <a:prstGeom prst="rect">
            <a:avLst/>
          </a:prstGeom>
          <a:solidFill>
            <a:schemeClr val="bg2"/>
          </a:solidFill>
        </p:spPr>
      </p:pic>
    </p:spTree>
    <p:extLst>
      <p:ext uri="{BB962C8B-B14F-4D97-AF65-F5344CB8AC3E}">
        <p14:creationId xmlns:p14="http://schemas.microsoft.com/office/powerpoint/2010/main" val="266105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92920155"/>
              </p:ext>
            </p:extLst>
          </p:nvPr>
        </p:nvGraphicFramePr>
        <p:xfrm>
          <a:off x="3443112" y="2291644"/>
          <a:ext cx="7100710" cy="419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exposiciÃ³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65974">
                        <a14:foregroundMark x1="32268" y1="32109" x2="31789" y2="39776"/>
                        <a14:foregroundMark x1="17891" y1="32907" x2="17891" y2="41054"/>
                      </a14:backgroundRemoval>
                    </a14:imgEffect>
                  </a14:imgLayer>
                </a14:imgProps>
              </a:ext>
              <a:ext uri="{28A0092B-C50C-407E-A947-70E740481C1C}">
                <a14:useLocalDpi xmlns:a14="http://schemas.microsoft.com/office/drawing/2010/main" val="0"/>
              </a:ext>
            </a:extLst>
          </a:blip>
          <a:srcRect/>
          <a:stretch>
            <a:fillRect/>
          </a:stretch>
        </p:blipFill>
        <p:spPr bwMode="auto">
          <a:xfrm>
            <a:off x="866599" y="1823797"/>
            <a:ext cx="4064705" cy="4064705"/>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p:cNvSpPr/>
          <p:nvPr/>
        </p:nvSpPr>
        <p:spPr>
          <a:xfrm>
            <a:off x="0" y="0"/>
            <a:ext cx="12191999" cy="861774"/>
          </a:xfrm>
          <a:prstGeom prst="rect">
            <a:avLst/>
          </a:prstGeom>
          <a:solidFill>
            <a:schemeClr val="accent5">
              <a:lumMod val="50000"/>
            </a:schemeClr>
          </a:solidFill>
        </p:spPr>
        <p:txBody>
          <a:bodyPr wrap="square" lIns="91440" tIns="45720" rIns="91440" bIns="45720" anchor="t">
            <a:spAutoFit/>
          </a:bodyPr>
          <a:lstStyle/>
          <a:p>
            <a:pPr algn="ctr">
              <a:lnSpc>
                <a:spcPct val="200000"/>
              </a:lnSpc>
            </a:pP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ÁREAS DE GESTIÓN</a:t>
            </a:r>
            <a:endParaRPr lang="es-ES" sz="260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29" name="Imagen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2632622" cy="855452"/>
          </a:xfrm>
          <a:prstGeom prst="rect">
            <a:avLst/>
          </a:prstGeom>
          <a:solidFill>
            <a:schemeClr val="bg2"/>
          </a:solidFill>
        </p:spPr>
      </p:pic>
      <p:pic>
        <p:nvPicPr>
          <p:cNvPr id="30" name="Imagen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67481" y="-1"/>
            <a:ext cx="2324519" cy="855453"/>
          </a:xfrm>
          <a:prstGeom prst="rect">
            <a:avLst/>
          </a:prstGeom>
          <a:solidFill>
            <a:schemeClr val="bg2"/>
          </a:solidFill>
        </p:spPr>
      </p:pic>
      <p:sp>
        <p:nvSpPr>
          <p:cNvPr id="5" name="CuadroTexto 4"/>
          <p:cNvSpPr txBox="1"/>
          <p:nvPr/>
        </p:nvSpPr>
        <p:spPr>
          <a:xfrm>
            <a:off x="3064933" y="1079014"/>
            <a:ext cx="7766755" cy="923330"/>
          </a:xfrm>
          <a:prstGeom prst="rect">
            <a:avLst/>
          </a:prstGeom>
          <a:solidFill>
            <a:schemeClr val="accent6">
              <a:lumMod val="75000"/>
            </a:schemeClr>
          </a:solidFill>
        </p:spPr>
        <p:txBody>
          <a:bodyPr wrap="square" rtlCol="0">
            <a:spAutoFit/>
          </a:bodyPr>
          <a:lstStyle/>
          <a:p>
            <a:pPr algn="ctr"/>
            <a:r>
              <a:rPr lang="es-CO" b="1" dirty="0"/>
              <a:t>Coordinación Centro de Servicios Judiciales de los Juzgados Penales</a:t>
            </a:r>
          </a:p>
          <a:p>
            <a:pPr algn="ctr"/>
            <a:r>
              <a:rPr lang="es-CO" b="1" dirty="0"/>
              <a:t>-Un (1) Profesional Universitarios.</a:t>
            </a:r>
          </a:p>
          <a:p>
            <a:pPr algn="ctr"/>
            <a:r>
              <a:rPr lang="es-CO" b="1" dirty="0"/>
              <a:t>- Un Oficial Mayor.</a:t>
            </a:r>
          </a:p>
        </p:txBody>
      </p:sp>
      <p:sp>
        <p:nvSpPr>
          <p:cNvPr id="6" name="Flecha abajo 5"/>
          <p:cNvSpPr/>
          <p:nvPr/>
        </p:nvSpPr>
        <p:spPr>
          <a:xfrm>
            <a:off x="4255910" y="1998132"/>
            <a:ext cx="316088" cy="383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1" name="Flecha abajo 30"/>
          <p:cNvSpPr/>
          <p:nvPr/>
        </p:nvSpPr>
        <p:spPr>
          <a:xfrm>
            <a:off x="6948311" y="2002344"/>
            <a:ext cx="316088" cy="383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Flecha abajo 31"/>
          <p:cNvSpPr/>
          <p:nvPr/>
        </p:nvSpPr>
        <p:spPr>
          <a:xfrm>
            <a:off x="9355314" y="1994594"/>
            <a:ext cx="316088" cy="383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57288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865085" y="1616567"/>
            <a:ext cx="8461829" cy="1246495"/>
          </a:xfrm>
          <a:prstGeom prst="rect">
            <a:avLst/>
          </a:prstGeom>
          <a:solidFill>
            <a:schemeClr val="accent5">
              <a:lumMod val="50000"/>
            </a:schemeClr>
          </a:solidFill>
          <a:ln>
            <a:solidFill>
              <a:schemeClr val="accent1">
                <a:shade val="50000"/>
              </a:schemeClr>
            </a:solidFill>
          </a:ln>
        </p:spPr>
        <p:txBody>
          <a:bodyPr wrap="square" lIns="91440" tIns="45720" rIns="91440" bIns="45720">
            <a:sp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Reparto de Solicitudes de</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Audiencias Para los Juzgados Penales Municipales con Función de Control de Garantías</a:t>
            </a:r>
          </a:p>
        </p:txBody>
      </p:sp>
      <p:pic>
        <p:nvPicPr>
          <p:cNvPr id="3" name="Imagen 2"/>
          <p:cNvPicPr>
            <a:picLocks noChangeAspect="1"/>
          </p:cNvPicPr>
          <p:nvPr/>
        </p:nvPicPr>
        <p:blipFill>
          <a:blip r:embed="rId2"/>
          <a:stretch>
            <a:fillRect/>
          </a:stretch>
        </p:blipFill>
        <p:spPr>
          <a:xfrm>
            <a:off x="3431109" y="3106616"/>
            <a:ext cx="5329782" cy="2664892"/>
          </a:xfrm>
          <a:prstGeom prst="rect">
            <a:avLst/>
          </a:prstGeom>
        </p:spPr>
      </p:pic>
      <p:sp>
        <p:nvSpPr>
          <p:cNvPr id="11" name="Rectángulo 10"/>
          <p:cNvSpPr/>
          <p:nvPr/>
        </p:nvSpPr>
        <p:spPr>
          <a:xfrm>
            <a:off x="0" y="5735"/>
            <a:ext cx="12192000" cy="861774"/>
          </a:xfrm>
          <a:prstGeom prst="rect">
            <a:avLst/>
          </a:prstGeom>
          <a:solidFill>
            <a:schemeClr val="accent5">
              <a:lumMod val="50000"/>
            </a:schemeClr>
          </a:solidFill>
        </p:spPr>
        <p:txBody>
          <a:bodyPr wrap="square" lIns="91440" tIns="45720" rIns="91440" bIns="45720" anchor="t">
            <a:sp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ES" sz="2500" b="1" cap="none" spc="0" dirty="0">
              <a:ln w="0">
                <a:noFill/>
              </a:ln>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319"/>
            <a:ext cx="2579077" cy="876827"/>
          </a:xfrm>
          <a:prstGeom prst="rect">
            <a:avLst/>
          </a:prstGeom>
          <a:solidFill>
            <a:schemeClr val="bg2"/>
          </a:solidFill>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048" y="5735"/>
            <a:ext cx="2409952" cy="861774"/>
          </a:xfrm>
          <a:prstGeom prst="rect">
            <a:avLst/>
          </a:prstGeom>
          <a:solidFill>
            <a:schemeClr val="bg2"/>
          </a:solidFill>
        </p:spPr>
      </p:pic>
    </p:spTree>
    <p:extLst>
      <p:ext uri="{BB962C8B-B14F-4D97-AF65-F5344CB8AC3E}">
        <p14:creationId xmlns:p14="http://schemas.microsoft.com/office/powerpoint/2010/main" val="46172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n 5"/>
          <p:cNvPicPr/>
          <p:nvPr/>
        </p:nvPicPr>
        <p:blipFill>
          <a:blip r:embed="rId2"/>
          <a:stretch/>
        </p:blipFill>
        <p:spPr>
          <a:xfrm>
            <a:off x="37561" y="4758705"/>
            <a:ext cx="1512000" cy="1801080"/>
          </a:xfrm>
          <a:prstGeom prst="rect">
            <a:avLst/>
          </a:prstGeom>
          <a:ln>
            <a:noFill/>
          </a:ln>
        </p:spPr>
      </p:pic>
      <p:sp>
        <p:nvSpPr>
          <p:cNvPr id="131" name="CustomShape 2"/>
          <p:cNvSpPr/>
          <p:nvPr/>
        </p:nvSpPr>
        <p:spPr>
          <a:xfrm>
            <a:off x="1760400" y="2437560"/>
            <a:ext cx="1398240" cy="1396800"/>
          </a:xfrm>
          <a:prstGeom prst="ellipse">
            <a:avLst/>
          </a:prstGeom>
          <a:noFill/>
          <a:ln w="22320">
            <a:noFill/>
          </a:ln>
        </p:spPr>
        <p:style>
          <a:lnRef idx="2">
            <a:schemeClr val="accent1">
              <a:shade val="50000"/>
            </a:schemeClr>
          </a:lnRef>
          <a:fillRef idx="1">
            <a:schemeClr val="accent1"/>
          </a:fillRef>
          <a:effectRef idx="0">
            <a:schemeClr val="accent1"/>
          </a:effectRef>
          <a:fontRef idx="minor"/>
        </p:style>
      </p:sp>
      <p:grpSp>
        <p:nvGrpSpPr>
          <p:cNvPr id="132" name="Group 3"/>
          <p:cNvGrpSpPr/>
          <p:nvPr/>
        </p:nvGrpSpPr>
        <p:grpSpPr>
          <a:xfrm>
            <a:off x="1851120" y="2222118"/>
            <a:ext cx="1215720" cy="1184040"/>
            <a:chOff x="1851120" y="2543400"/>
            <a:chExt cx="1215720" cy="1184040"/>
          </a:xfrm>
        </p:grpSpPr>
        <p:sp>
          <p:nvSpPr>
            <p:cNvPr id="133" name="CustomShape 4"/>
            <p:cNvSpPr/>
            <p:nvPr/>
          </p:nvSpPr>
          <p:spPr>
            <a:xfrm>
              <a:off x="1851120" y="2543400"/>
              <a:ext cx="1215720" cy="1184040"/>
            </a:xfrm>
            <a:prstGeom prst="ellipse">
              <a:avLst/>
            </a:prstGeom>
            <a:solidFill>
              <a:srgbClr val="2E393F"/>
            </a:solidFill>
            <a:ln>
              <a:noFill/>
            </a:ln>
          </p:spPr>
          <p:style>
            <a:lnRef idx="0">
              <a:scrgbClr r="0" g="0" b="0"/>
            </a:lnRef>
            <a:fillRef idx="0">
              <a:scrgbClr r="0" g="0" b="0"/>
            </a:fillRef>
            <a:effectRef idx="0">
              <a:scrgbClr r="0" g="0" b="0"/>
            </a:effectRef>
            <a:fontRef idx="minor"/>
          </p:style>
        </p:sp>
        <p:sp>
          <p:nvSpPr>
            <p:cNvPr id="134" name="CustomShape 5"/>
            <p:cNvSpPr/>
            <p:nvPr/>
          </p:nvSpPr>
          <p:spPr>
            <a:xfrm>
              <a:off x="2063880" y="2736360"/>
              <a:ext cx="790200" cy="777960"/>
            </a:xfrm>
            <a:custGeom>
              <a:avLst/>
              <a:gdLst/>
              <a:ahLst/>
              <a:cxnLst/>
              <a:rect l="l" t="t"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3" y="26"/>
                  </a:moveTo>
                  <a:cubicBezTo>
                    <a:pt x="11" y="26"/>
                    <a:pt x="11" y="26"/>
                    <a:pt x="11" y="26"/>
                  </a:cubicBezTo>
                  <a:cubicBezTo>
                    <a:pt x="11" y="29"/>
                    <a:pt x="12" y="31"/>
                    <a:pt x="12" y="33"/>
                  </a:cubicBezTo>
                  <a:cubicBezTo>
                    <a:pt x="5" y="33"/>
                    <a:pt x="5" y="33"/>
                    <a:pt x="5" y="33"/>
                  </a:cubicBezTo>
                  <a:cubicBezTo>
                    <a:pt x="4" y="31"/>
                    <a:pt x="4" y="29"/>
                    <a:pt x="3" y="26"/>
                  </a:cubicBezTo>
                  <a:close/>
                  <a:moveTo>
                    <a:pt x="26" y="12"/>
                  </a:moveTo>
                  <a:cubicBezTo>
                    <a:pt x="26" y="5"/>
                    <a:pt x="26" y="5"/>
                    <a:pt x="26" y="5"/>
                  </a:cubicBezTo>
                  <a:cubicBezTo>
                    <a:pt x="27" y="5"/>
                    <a:pt x="29" y="7"/>
                    <a:pt x="30" y="10"/>
                  </a:cubicBezTo>
                  <a:cubicBezTo>
                    <a:pt x="31" y="10"/>
                    <a:pt x="31" y="11"/>
                    <a:pt x="31" y="12"/>
                  </a:cubicBezTo>
                  <a:lnTo>
                    <a:pt x="26" y="12"/>
                  </a:lnTo>
                  <a:close/>
                  <a:moveTo>
                    <a:pt x="32" y="15"/>
                  </a:moveTo>
                  <a:cubicBezTo>
                    <a:pt x="33" y="17"/>
                    <a:pt x="33" y="20"/>
                    <a:pt x="33" y="23"/>
                  </a:cubicBezTo>
                  <a:cubicBezTo>
                    <a:pt x="26" y="23"/>
                    <a:pt x="26" y="23"/>
                    <a:pt x="26" y="23"/>
                  </a:cubicBezTo>
                  <a:cubicBezTo>
                    <a:pt x="26" y="15"/>
                    <a:pt x="26" y="15"/>
                    <a:pt x="26" y="15"/>
                  </a:cubicBezTo>
                  <a:lnTo>
                    <a:pt x="32" y="15"/>
                  </a:lnTo>
                  <a:close/>
                  <a:moveTo>
                    <a:pt x="22" y="5"/>
                  </a:moveTo>
                  <a:cubicBezTo>
                    <a:pt x="22" y="12"/>
                    <a:pt x="22" y="12"/>
                    <a:pt x="22" y="12"/>
                  </a:cubicBezTo>
                  <a:cubicBezTo>
                    <a:pt x="17" y="12"/>
                    <a:pt x="17" y="12"/>
                    <a:pt x="17" y="12"/>
                  </a:cubicBezTo>
                  <a:cubicBezTo>
                    <a:pt x="17" y="11"/>
                    <a:pt x="17" y="10"/>
                    <a:pt x="18" y="10"/>
                  </a:cubicBezTo>
                  <a:cubicBezTo>
                    <a:pt x="19" y="7"/>
                    <a:pt x="21" y="5"/>
                    <a:pt x="22" y="5"/>
                  </a:cubicBezTo>
                  <a:close/>
                  <a:moveTo>
                    <a:pt x="22" y="15"/>
                  </a:moveTo>
                  <a:cubicBezTo>
                    <a:pt x="22" y="23"/>
                    <a:pt x="22" y="23"/>
                    <a:pt x="22" y="23"/>
                  </a:cubicBezTo>
                  <a:cubicBezTo>
                    <a:pt x="15" y="23"/>
                    <a:pt x="15" y="23"/>
                    <a:pt x="15" y="23"/>
                  </a:cubicBezTo>
                  <a:cubicBezTo>
                    <a:pt x="15" y="20"/>
                    <a:pt x="15" y="17"/>
                    <a:pt x="16" y="15"/>
                  </a:cubicBezTo>
                  <a:lnTo>
                    <a:pt x="22" y="15"/>
                  </a:lnTo>
                  <a:close/>
                  <a:moveTo>
                    <a:pt x="11" y="23"/>
                  </a:moveTo>
                  <a:cubicBezTo>
                    <a:pt x="3" y="23"/>
                    <a:pt x="3" y="23"/>
                    <a:pt x="3" y="23"/>
                  </a:cubicBezTo>
                  <a:cubicBezTo>
                    <a:pt x="4" y="20"/>
                    <a:pt x="4" y="17"/>
                    <a:pt x="6" y="15"/>
                  </a:cubicBezTo>
                  <a:cubicBezTo>
                    <a:pt x="12" y="15"/>
                    <a:pt x="12" y="15"/>
                    <a:pt x="12" y="15"/>
                  </a:cubicBezTo>
                  <a:cubicBezTo>
                    <a:pt x="12" y="17"/>
                    <a:pt x="11" y="20"/>
                    <a:pt x="11" y="23"/>
                  </a:cubicBezTo>
                  <a:close/>
                  <a:moveTo>
                    <a:pt x="15" y="26"/>
                  </a:moveTo>
                  <a:cubicBezTo>
                    <a:pt x="22" y="26"/>
                    <a:pt x="22" y="26"/>
                    <a:pt x="22" y="26"/>
                  </a:cubicBezTo>
                  <a:cubicBezTo>
                    <a:pt x="22" y="33"/>
                    <a:pt x="22" y="33"/>
                    <a:pt x="22" y="33"/>
                  </a:cubicBezTo>
                  <a:cubicBezTo>
                    <a:pt x="16" y="33"/>
                    <a:pt x="16" y="33"/>
                    <a:pt x="16" y="33"/>
                  </a:cubicBezTo>
                  <a:cubicBezTo>
                    <a:pt x="15" y="31"/>
                    <a:pt x="15" y="29"/>
                    <a:pt x="15" y="26"/>
                  </a:cubicBezTo>
                  <a:close/>
                  <a:moveTo>
                    <a:pt x="22" y="37"/>
                  </a:moveTo>
                  <a:cubicBezTo>
                    <a:pt x="22" y="44"/>
                    <a:pt x="22" y="44"/>
                    <a:pt x="22" y="44"/>
                  </a:cubicBezTo>
                  <a:cubicBezTo>
                    <a:pt x="21" y="43"/>
                    <a:pt x="19" y="42"/>
                    <a:pt x="18" y="39"/>
                  </a:cubicBezTo>
                  <a:cubicBezTo>
                    <a:pt x="17" y="38"/>
                    <a:pt x="17" y="38"/>
                    <a:pt x="17" y="37"/>
                  </a:cubicBezTo>
                  <a:lnTo>
                    <a:pt x="22" y="37"/>
                  </a:lnTo>
                  <a:close/>
                  <a:moveTo>
                    <a:pt x="26" y="44"/>
                  </a:moveTo>
                  <a:cubicBezTo>
                    <a:pt x="26" y="37"/>
                    <a:pt x="26" y="37"/>
                    <a:pt x="26" y="37"/>
                  </a:cubicBezTo>
                  <a:cubicBezTo>
                    <a:pt x="31" y="37"/>
                    <a:pt x="31" y="37"/>
                    <a:pt x="31" y="37"/>
                  </a:cubicBezTo>
                  <a:cubicBezTo>
                    <a:pt x="31" y="38"/>
                    <a:pt x="31" y="38"/>
                    <a:pt x="30" y="39"/>
                  </a:cubicBezTo>
                  <a:cubicBezTo>
                    <a:pt x="29" y="42"/>
                    <a:pt x="27" y="43"/>
                    <a:pt x="26" y="44"/>
                  </a:cubicBezTo>
                  <a:close/>
                  <a:moveTo>
                    <a:pt x="26" y="33"/>
                  </a:moveTo>
                  <a:cubicBezTo>
                    <a:pt x="26" y="26"/>
                    <a:pt x="26" y="26"/>
                    <a:pt x="26" y="26"/>
                  </a:cubicBezTo>
                  <a:cubicBezTo>
                    <a:pt x="33" y="26"/>
                    <a:pt x="33" y="26"/>
                    <a:pt x="33" y="26"/>
                  </a:cubicBezTo>
                  <a:cubicBezTo>
                    <a:pt x="33" y="29"/>
                    <a:pt x="33" y="31"/>
                    <a:pt x="32" y="33"/>
                  </a:cubicBezTo>
                  <a:lnTo>
                    <a:pt x="26" y="33"/>
                  </a:lnTo>
                  <a:close/>
                  <a:moveTo>
                    <a:pt x="37" y="26"/>
                  </a:moveTo>
                  <a:cubicBezTo>
                    <a:pt x="45" y="26"/>
                    <a:pt x="45" y="26"/>
                    <a:pt x="45" y="26"/>
                  </a:cubicBezTo>
                  <a:cubicBezTo>
                    <a:pt x="44" y="29"/>
                    <a:pt x="44" y="31"/>
                    <a:pt x="43" y="33"/>
                  </a:cubicBezTo>
                  <a:cubicBezTo>
                    <a:pt x="36" y="33"/>
                    <a:pt x="36" y="33"/>
                    <a:pt x="36" y="33"/>
                  </a:cubicBezTo>
                  <a:cubicBezTo>
                    <a:pt x="36" y="31"/>
                    <a:pt x="37" y="29"/>
                    <a:pt x="37" y="26"/>
                  </a:cubicBezTo>
                  <a:close/>
                  <a:moveTo>
                    <a:pt x="37" y="23"/>
                  </a:moveTo>
                  <a:cubicBezTo>
                    <a:pt x="37" y="20"/>
                    <a:pt x="36" y="17"/>
                    <a:pt x="36" y="15"/>
                  </a:cubicBezTo>
                  <a:cubicBezTo>
                    <a:pt x="42" y="15"/>
                    <a:pt x="42" y="15"/>
                    <a:pt x="42" y="15"/>
                  </a:cubicBezTo>
                  <a:cubicBezTo>
                    <a:pt x="44" y="17"/>
                    <a:pt x="44" y="20"/>
                    <a:pt x="45" y="23"/>
                  </a:cubicBezTo>
                  <a:lnTo>
                    <a:pt x="37" y="23"/>
                  </a:lnTo>
                  <a:close/>
                  <a:moveTo>
                    <a:pt x="40" y="12"/>
                  </a:moveTo>
                  <a:cubicBezTo>
                    <a:pt x="35" y="12"/>
                    <a:pt x="35" y="12"/>
                    <a:pt x="35" y="12"/>
                  </a:cubicBezTo>
                  <a:cubicBezTo>
                    <a:pt x="34" y="9"/>
                    <a:pt x="33" y="7"/>
                    <a:pt x="31" y="5"/>
                  </a:cubicBezTo>
                  <a:cubicBezTo>
                    <a:pt x="35" y="6"/>
                    <a:pt x="38" y="9"/>
                    <a:pt x="40" y="12"/>
                  </a:cubicBezTo>
                  <a:close/>
                  <a:moveTo>
                    <a:pt x="17" y="5"/>
                  </a:moveTo>
                  <a:cubicBezTo>
                    <a:pt x="15" y="7"/>
                    <a:pt x="14" y="9"/>
                    <a:pt x="13" y="12"/>
                  </a:cubicBezTo>
                  <a:cubicBezTo>
                    <a:pt x="8" y="12"/>
                    <a:pt x="8" y="12"/>
                    <a:pt x="8" y="12"/>
                  </a:cubicBezTo>
                  <a:cubicBezTo>
                    <a:pt x="10" y="9"/>
                    <a:pt x="13" y="6"/>
                    <a:pt x="17" y="5"/>
                  </a:cubicBezTo>
                  <a:close/>
                  <a:moveTo>
                    <a:pt x="8" y="37"/>
                  </a:moveTo>
                  <a:cubicBezTo>
                    <a:pt x="13" y="37"/>
                    <a:pt x="13" y="37"/>
                    <a:pt x="13" y="37"/>
                  </a:cubicBezTo>
                  <a:cubicBezTo>
                    <a:pt x="14" y="40"/>
                    <a:pt x="15" y="42"/>
                    <a:pt x="16" y="44"/>
                  </a:cubicBezTo>
                  <a:cubicBezTo>
                    <a:pt x="13" y="42"/>
                    <a:pt x="10" y="40"/>
                    <a:pt x="8" y="37"/>
                  </a:cubicBezTo>
                  <a:close/>
                  <a:moveTo>
                    <a:pt x="32" y="44"/>
                  </a:moveTo>
                  <a:cubicBezTo>
                    <a:pt x="33" y="42"/>
                    <a:pt x="34" y="40"/>
                    <a:pt x="35" y="37"/>
                  </a:cubicBezTo>
                  <a:cubicBezTo>
                    <a:pt x="40" y="37"/>
                    <a:pt x="40" y="37"/>
                    <a:pt x="40" y="37"/>
                  </a:cubicBezTo>
                  <a:cubicBezTo>
                    <a:pt x="38" y="40"/>
                    <a:pt x="35" y="42"/>
                    <a:pt x="32" y="44"/>
                  </a:cubicBezTo>
                  <a:close/>
                </a:path>
              </a:pathLst>
            </a:custGeom>
            <a:solidFill>
              <a:srgbClr val="2E393F"/>
            </a:solidFill>
            <a:ln>
              <a:noFill/>
            </a:ln>
          </p:spPr>
          <p:style>
            <a:lnRef idx="0">
              <a:scrgbClr r="0" g="0" b="0"/>
            </a:lnRef>
            <a:fillRef idx="0">
              <a:scrgbClr r="0" g="0" b="0"/>
            </a:fillRef>
            <a:effectRef idx="0">
              <a:scrgbClr r="0" g="0" b="0"/>
            </a:effectRef>
            <a:fontRef idx="minor"/>
          </p:style>
        </p:sp>
      </p:grpSp>
      <p:grpSp>
        <p:nvGrpSpPr>
          <p:cNvPr id="135" name="Group 6"/>
          <p:cNvGrpSpPr/>
          <p:nvPr/>
        </p:nvGrpSpPr>
        <p:grpSpPr>
          <a:xfrm>
            <a:off x="5616720" y="2194398"/>
            <a:ext cx="1267920" cy="1239480"/>
            <a:chOff x="5616720" y="2515680"/>
            <a:chExt cx="1267920" cy="1239480"/>
          </a:xfrm>
        </p:grpSpPr>
        <p:sp>
          <p:nvSpPr>
            <p:cNvPr id="136" name="CustomShape 7"/>
            <p:cNvSpPr/>
            <p:nvPr/>
          </p:nvSpPr>
          <p:spPr>
            <a:xfrm>
              <a:off x="5616720" y="2515680"/>
              <a:ext cx="1267920" cy="1239480"/>
            </a:xfrm>
            <a:prstGeom prst="ellipse">
              <a:avLst/>
            </a:prstGeom>
            <a:solidFill>
              <a:srgbClr val="2E393F"/>
            </a:solidFill>
            <a:ln>
              <a:noFill/>
            </a:ln>
          </p:spPr>
          <p:style>
            <a:lnRef idx="0">
              <a:scrgbClr r="0" g="0" b="0"/>
            </a:lnRef>
            <a:fillRef idx="0">
              <a:scrgbClr r="0" g="0" b="0"/>
            </a:fillRef>
            <a:effectRef idx="0">
              <a:scrgbClr r="0" g="0" b="0"/>
            </a:effectRef>
            <a:fontRef idx="minor"/>
          </p:style>
        </p:sp>
        <p:sp>
          <p:nvSpPr>
            <p:cNvPr id="137" name="CustomShape 8"/>
            <p:cNvSpPr/>
            <p:nvPr/>
          </p:nvSpPr>
          <p:spPr>
            <a:xfrm>
              <a:off x="5954760" y="3153600"/>
              <a:ext cx="169560" cy="27072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38" name="CustomShape 9"/>
            <p:cNvSpPr/>
            <p:nvPr/>
          </p:nvSpPr>
          <p:spPr>
            <a:xfrm>
              <a:off x="6176880" y="3087360"/>
              <a:ext cx="169560" cy="33696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39" name="CustomShape 10"/>
            <p:cNvSpPr/>
            <p:nvPr/>
          </p:nvSpPr>
          <p:spPr>
            <a:xfrm>
              <a:off x="6399000" y="2934720"/>
              <a:ext cx="155160" cy="48996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40" name="CustomShape 11"/>
            <p:cNvSpPr/>
            <p:nvPr/>
          </p:nvSpPr>
          <p:spPr>
            <a:xfrm>
              <a:off x="5799240" y="2712600"/>
              <a:ext cx="754920" cy="527400"/>
            </a:xfrm>
            <a:custGeom>
              <a:avLst/>
              <a:gdLst/>
              <a:ahLst/>
              <a:cxnLst/>
              <a:rect l="l" t="t" r="r" b="b"/>
              <a:pathLst>
                <a:path w="262" h="183">
                  <a:moveTo>
                    <a:pt x="262" y="0"/>
                  </a:moveTo>
                  <a:lnTo>
                    <a:pt x="214" y="6"/>
                  </a:lnTo>
                  <a:lnTo>
                    <a:pt x="226" y="24"/>
                  </a:lnTo>
                  <a:lnTo>
                    <a:pt x="143" y="94"/>
                  </a:lnTo>
                  <a:lnTo>
                    <a:pt x="113" y="65"/>
                  </a:lnTo>
                  <a:lnTo>
                    <a:pt x="0" y="171"/>
                  </a:lnTo>
                  <a:lnTo>
                    <a:pt x="6" y="183"/>
                  </a:lnTo>
                  <a:lnTo>
                    <a:pt x="113" y="83"/>
                  </a:lnTo>
                  <a:lnTo>
                    <a:pt x="143" y="118"/>
                  </a:lnTo>
                  <a:lnTo>
                    <a:pt x="238" y="30"/>
                  </a:lnTo>
                  <a:lnTo>
                    <a:pt x="250" y="47"/>
                  </a:lnTo>
                  <a:lnTo>
                    <a:pt x="262" y="0"/>
                  </a:lnTo>
                  <a:close/>
                </a:path>
              </a:pathLst>
            </a:custGeom>
            <a:solidFill>
              <a:srgbClr val="FFFFFF"/>
            </a:solidFill>
            <a:ln>
              <a:noFill/>
            </a:ln>
          </p:spPr>
          <p:style>
            <a:lnRef idx="0">
              <a:scrgbClr r="0" g="0" b="0"/>
            </a:lnRef>
            <a:fillRef idx="0">
              <a:scrgbClr r="0" g="0" b="0"/>
            </a:fillRef>
            <a:effectRef idx="0">
              <a:scrgbClr r="0" g="0" b="0"/>
            </a:effectRef>
            <a:fontRef idx="minor"/>
          </p:style>
        </p:sp>
      </p:grpSp>
      <p:grpSp>
        <p:nvGrpSpPr>
          <p:cNvPr id="141" name="Group 12"/>
          <p:cNvGrpSpPr/>
          <p:nvPr/>
        </p:nvGrpSpPr>
        <p:grpSpPr>
          <a:xfrm>
            <a:off x="9429840" y="2194398"/>
            <a:ext cx="1261800" cy="1247400"/>
            <a:chOff x="9429840" y="2515680"/>
            <a:chExt cx="1261800" cy="1247400"/>
          </a:xfrm>
        </p:grpSpPr>
        <p:sp>
          <p:nvSpPr>
            <p:cNvPr id="142" name="CustomShape 13"/>
            <p:cNvSpPr/>
            <p:nvPr/>
          </p:nvSpPr>
          <p:spPr>
            <a:xfrm>
              <a:off x="9429840" y="2515680"/>
              <a:ext cx="1261800" cy="1247400"/>
            </a:xfrm>
            <a:prstGeom prst="ellipse">
              <a:avLst/>
            </a:prstGeom>
            <a:solidFill>
              <a:srgbClr val="2E393F"/>
            </a:solidFill>
            <a:ln>
              <a:noFill/>
            </a:ln>
          </p:spPr>
          <p:style>
            <a:lnRef idx="0">
              <a:scrgbClr r="0" g="0" b="0"/>
            </a:lnRef>
            <a:fillRef idx="0">
              <a:scrgbClr r="0" g="0" b="0"/>
            </a:fillRef>
            <a:effectRef idx="0">
              <a:scrgbClr r="0" g="0" b="0"/>
            </a:effectRef>
            <a:fontRef idx="minor"/>
          </p:style>
        </p:sp>
        <p:sp>
          <p:nvSpPr>
            <p:cNvPr id="143" name="CustomShape 14"/>
            <p:cNvSpPr/>
            <p:nvPr/>
          </p:nvSpPr>
          <p:spPr>
            <a:xfrm>
              <a:off x="10043640" y="3089160"/>
              <a:ext cx="409680" cy="403920"/>
            </a:xfrm>
            <a:custGeom>
              <a:avLst/>
              <a:gdLst/>
              <a:ahLst/>
              <a:cxnLst/>
              <a:rect l="l" t="t" r="r" b="b"/>
              <a:pathLst>
                <a:path w="24" h="24">
                  <a:moveTo>
                    <a:pt x="21" y="16"/>
                  </a:moveTo>
                  <a:cubicBezTo>
                    <a:pt x="21" y="16"/>
                    <a:pt x="21" y="16"/>
                    <a:pt x="21" y="16"/>
                  </a:cubicBezTo>
                  <a:cubicBezTo>
                    <a:pt x="23" y="16"/>
                    <a:pt x="23" y="16"/>
                    <a:pt x="23" y="16"/>
                  </a:cubicBezTo>
                  <a:cubicBezTo>
                    <a:pt x="24" y="13"/>
                    <a:pt x="24" y="13"/>
                    <a:pt x="24" y="13"/>
                  </a:cubicBezTo>
                  <a:cubicBezTo>
                    <a:pt x="21" y="12"/>
                    <a:pt x="21" y="12"/>
                    <a:pt x="21" y="12"/>
                  </a:cubicBezTo>
                  <a:cubicBezTo>
                    <a:pt x="21" y="11"/>
                    <a:pt x="21" y="11"/>
                    <a:pt x="21" y="11"/>
                  </a:cubicBezTo>
                  <a:cubicBezTo>
                    <a:pt x="21" y="11"/>
                    <a:pt x="21" y="10"/>
                    <a:pt x="21" y="9"/>
                  </a:cubicBezTo>
                  <a:cubicBezTo>
                    <a:pt x="21" y="9"/>
                    <a:pt x="21" y="9"/>
                    <a:pt x="21" y="9"/>
                  </a:cubicBezTo>
                  <a:cubicBezTo>
                    <a:pt x="21" y="9"/>
                    <a:pt x="21" y="9"/>
                    <a:pt x="21" y="9"/>
                  </a:cubicBezTo>
                  <a:cubicBezTo>
                    <a:pt x="23" y="7"/>
                    <a:pt x="23" y="7"/>
                    <a:pt x="23" y="7"/>
                  </a:cubicBezTo>
                  <a:cubicBezTo>
                    <a:pt x="21" y="4"/>
                    <a:pt x="21" y="4"/>
                    <a:pt x="21" y="4"/>
                  </a:cubicBezTo>
                  <a:cubicBezTo>
                    <a:pt x="18" y="5"/>
                    <a:pt x="18" y="5"/>
                    <a:pt x="18" y="5"/>
                  </a:cubicBezTo>
                  <a:cubicBezTo>
                    <a:pt x="18" y="5"/>
                    <a:pt x="18" y="5"/>
                    <a:pt x="18" y="5"/>
                  </a:cubicBezTo>
                  <a:cubicBezTo>
                    <a:pt x="18" y="5"/>
                    <a:pt x="18" y="5"/>
                    <a:pt x="18" y="5"/>
                  </a:cubicBezTo>
                  <a:cubicBezTo>
                    <a:pt x="17" y="4"/>
                    <a:pt x="17" y="4"/>
                    <a:pt x="16" y="4"/>
                  </a:cubicBezTo>
                  <a:cubicBezTo>
                    <a:pt x="16" y="4"/>
                    <a:pt x="16" y="4"/>
                    <a:pt x="16" y="4"/>
                  </a:cubicBezTo>
                  <a:cubicBezTo>
                    <a:pt x="16" y="1"/>
                    <a:pt x="16" y="1"/>
                    <a:pt x="16" y="1"/>
                  </a:cubicBezTo>
                  <a:cubicBezTo>
                    <a:pt x="13" y="0"/>
                    <a:pt x="13" y="0"/>
                    <a:pt x="13" y="0"/>
                  </a:cubicBezTo>
                  <a:cubicBezTo>
                    <a:pt x="11" y="3"/>
                    <a:pt x="11" y="3"/>
                    <a:pt x="11" y="3"/>
                  </a:cubicBezTo>
                  <a:cubicBezTo>
                    <a:pt x="11" y="3"/>
                    <a:pt x="11" y="3"/>
                    <a:pt x="11" y="3"/>
                  </a:cubicBezTo>
                  <a:cubicBezTo>
                    <a:pt x="11" y="3"/>
                    <a:pt x="10" y="3"/>
                    <a:pt x="9" y="3"/>
                  </a:cubicBezTo>
                  <a:cubicBezTo>
                    <a:pt x="9" y="3"/>
                    <a:pt x="9" y="3"/>
                    <a:pt x="9" y="3"/>
                  </a:cubicBezTo>
                  <a:cubicBezTo>
                    <a:pt x="7" y="1"/>
                    <a:pt x="7" y="1"/>
                    <a:pt x="7" y="1"/>
                  </a:cubicBezTo>
                  <a:cubicBezTo>
                    <a:pt x="4" y="3"/>
                    <a:pt x="4" y="3"/>
                    <a:pt x="4" y="3"/>
                  </a:cubicBezTo>
                  <a:cubicBezTo>
                    <a:pt x="5" y="6"/>
                    <a:pt x="5" y="6"/>
                    <a:pt x="5" y="6"/>
                  </a:cubicBezTo>
                  <a:cubicBezTo>
                    <a:pt x="5" y="6"/>
                    <a:pt x="5" y="6"/>
                    <a:pt x="5" y="6"/>
                  </a:cubicBezTo>
                  <a:cubicBezTo>
                    <a:pt x="4" y="6"/>
                    <a:pt x="4" y="7"/>
                    <a:pt x="3" y="8"/>
                  </a:cubicBezTo>
                  <a:cubicBezTo>
                    <a:pt x="3" y="8"/>
                    <a:pt x="3" y="8"/>
                    <a:pt x="3" y="8"/>
                  </a:cubicBezTo>
                  <a:cubicBezTo>
                    <a:pt x="1" y="8"/>
                    <a:pt x="1" y="8"/>
                    <a:pt x="1" y="8"/>
                  </a:cubicBezTo>
                  <a:cubicBezTo>
                    <a:pt x="0" y="11"/>
                    <a:pt x="0" y="11"/>
                    <a:pt x="0" y="11"/>
                  </a:cubicBezTo>
                  <a:cubicBezTo>
                    <a:pt x="2" y="12"/>
                    <a:pt x="2" y="12"/>
                    <a:pt x="2" y="12"/>
                  </a:cubicBezTo>
                  <a:cubicBezTo>
                    <a:pt x="2" y="12"/>
                    <a:pt x="2" y="12"/>
                    <a:pt x="2" y="12"/>
                  </a:cubicBezTo>
                  <a:cubicBezTo>
                    <a:pt x="2" y="13"/>
                    <a:pt x="2" y="14"/>
                    <a:pt x="3" y="15"/>
                  </a:cubicBezTo>
                  <a:cubicBezTo>
                    <a:pt x="3" y="15"/>
                    <a:pt x="3" y="15"/>
                    <a:pt x="3" y="15"/>
                  </a:cubicBezTo>
                  <a:cubicBezTo>
                    <a:pt x="1" y="17"/>
                    <a:pt x="1" y="17"/>
                    <a:pt x="1" y="17"/>
                  </a:cubicBezTo>
                  <a:cubicBezTo>
                    <a:pt x="3" y="20"/>
                    <a:pt x="3" y="20"/>
                    <a:pt x="3" y="20"/>
                  </a:cubicBezTo>
                  <a:cubicBezTo>
                    <a:pt x="5" y="19"/>
                    <a:pt x="5" y="19"/>
                    <a:pt x="5" y="19"/>
                  </a:cubicBezTo>
                  <a:cubicBezTo>
                    <a:pt x="5" y="19"/>
                    <a:pt x="5" y="19"/>
                    <a:pt x="5" y="19"/>
                  </a:cubicBezTo>
                  <a:cubicBezTo>
                    <a:pt x="6" y="20"/>
                    <a:pt x="7" y="20"/>
                    <a:pt x="8" y="21"/>
                  </a:cubicBezTo>
                  <a:cubicBezTo>
                    <a:pt x="8" y="21"/>
                    <a:pt x="8" y="21"/>
                    <a:pt x="8" y="21"/>
                  </a:cubicBezTo>
                  <a:cubicBezTo>
                    <a:pt x="8" y="23"/>
                    <a:pt x="8" y="23"/>
                    <a:pt x="8" y="23"/>
                  </a:cubicBezTo>
                  <a:cubicBezTo>
                    <a:pt x="11" y="24"/>
                    <a:pt x="11" y="24"/>
                    <a:pt x="11" y="24"/>
                  </a:cubicBezTo>
                  <a:cubicBezTo>
                    <a:pt x="12" y="22"/>
                    <a:pt x="12" y="22"/>
                    <a:pt x="12" y="22"/>
                  </a:cubicBezTo>
                  <a:cubicBezTo>
                    <a:pt x="12" y="22"/>
                    <a:pt x="12" y="22"/>
                    <a:pt x="12" y="22"/>
                  </a:cubicBezTo>
                  <a:cubicBezTo>
                    <a:pt x="13" y="22"/>
                    <a:pt x="14" y="22"/>
                    <a:pt x="15" y="21"/>
                  </a:cubicBezTo>
                  <a:cubicBezTo>
                    <a:pt x="15" y="21"/>
                    <a:pt x="15" y="21"/>
                    <a:pt x="15" y="21"/>
                  </a:cubicBezTo>
                  <a:cubicBezTo>
                    <a:pt x="17" y="23"/>
                    <a:pt x="17" y="23"/>
                    <a:pt x="17" y="23"/>
                  </a:cubicBezTo>
                  <a:cubicBezTo>
                    <a:pt x="20" y="21"/>
                    <a:pt x="20" y="21"/>
                    <a:pt x="20" y="21"/>
                  </a:cubicBezTo>
                  <a:cubicBezTo>
                    <a:pt x="19" y="19"/>
                    <a:pt x="19" y="19"/>
                    <a:pt x="19" y="19"/>
                  </a:cubicBezTo>
                  <a:cubicBezTo>
                    <a:pt x="19" y="19"/>
                    <a:pt x="19" y="19"/>
                    <a:pt x="19" y="18"/>
                  </a:cubicBezTo>
                  <a:cubicBezTo>
                    <a:pt x="20" y="18"/>
                    <a:pt x="20" y="17"/>
                    <a:pt x="21" y="16"/>
                  </a:cubicBezTo>
                  <a:close/>
                  <a:moveTo>
                    <a:pt x="17" y="13"/>
                  </a:moveTo>
                  <a:cubicBezTo>
                    <a:pt x="16" y="16"/>
                    <a:pt x="14" y="18"/>
                    <a:pt x="11" y="17"/>
                  </a:cubicBezTo>
                  <a:cubicBezTo>
                    <a:pt x="8" y="17"/>
                    <a:pt x="6" y="14"/>
                    <a:pt x="7" y="11"/>
                  </a:cubicBezTo>
                  <a:cubicBezTo>
                    <a:pt x="8" y="9"/>
                    <a:pt x="10" y="7"/>
                    <a:pt x="13" y="7"/>
                  </a:cubicBezTo>
                  <a:cubicBezTo>
                    <a:pt x="15" y="8"/>
                    <a:pt x="17" y="11"/>
                    <a:pt x="17" y="13"/>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44" name="CustomShape 15"/>
            <p:cNvSpPr/>
            <p:nvPr/>
          </p:nvSpPr>
          <p:spPr>
            <a:xfrm>
              <a:off x="10146960" y="2871360"/>
              <a:ext cx="203400" cy="200520"/>
            </a:xfrm>
            <a:custGeom>
              <a:avLst/>
              <a:gdLst/>
              <a:ahLst/>
              <a:cxnLst/>
              <a:rect l="l" t="t" r="r" b="b"/>
              <a:pathLst>
                <a:path w="12" h="12">
                  <a:moveTo>
                    <a:pt x="10" y="8"/>
                  </a:moveTo>
                  <a:cubicBezTo>
                    <a:pt x="10" y="8"/>
                    <a:pt x="10" y="8"/>
                    <a:pt x="10" y="8"/>
                  </a:cubicBezTo>
                  <a:cubicBezTo>
                    <a:pt x="12" y="8"/>
                    <a:pt x="12" y="8"/>
                    <a:pt x="12" y="8"/>
                  </a:cubicBezTo>
                  <a:cubicBezTo>
                    <a:pt x="12" y="6"/>
                    <a:pt x="12" y="6"/>
                    <a:pt x="12" y="6"/>
                  </a:cubicBezTo>
                  <a:cubicBezTo>
                    <a:pt x="11" y="6"/>
                    <a:pt x="11" y="6"/>
                    <a:pt x="11" y="6"/>
                  </a:cubicBezTo>
                  <a:cubicBezTo>
                    <a:pt x="11" y="6"/>
                    <a:pt x="11" y="6"/>
                    <a:pt x="11" y="6"/>
                  </a:cubicBezTo>
                  <a:cubicBezTo>
                    <a:pt x="11" y="5"/>
                    <a:pt x="11" y="5"/>
                    <a:pt x="10" y="5"/>
                  </a:cubicBezTo>
                  <a:cubicBezTo>
                    <a:pt x="10" y="5"/>
                    <a:pt x="10" y="5"/>
                    <a:pt x="10" y="5"/>
                  </a:cubicBezTo>
                  <a:cubicBezTo>
                    <a:pt x="10" y="5"/>
                    <a:pt x="10" y="5"/>
                    <a:pt x="10" y="5"/>
                  </a:cubicBezTo>
                  <a:cubicBezTo>
                    <a:pt x="11" y="4"/>
                    <a:pt x="11" y="4"/>
                    <a:pt x="11" y="4"/>
                  </a:cubicBezTo>
                  <a:cubicBezTo>
                    <a:pt x="10" y="2"/>
                    <a:pt x="10" y="2"/>
                    <a:pt x="10" y="2"/>
                  </a:cubicBezTo>
                  <a:cubicBezTo>
                    <a:pt x="9" y="3"/>
                    <a:pt x="9" y="3"/>
                    <a:pt x="9" y="3"/>
                  </a:cubicBezTo>
                  <a:cubicBezTo>
                    <a:pt x="9" y="3"/>
                    <a:pt x="9" y="3"/>
                    <a:pt x="9" y="3"/>
                  </a:cubicBezTo>
                  <a:cubicBezTo>
                    <a:pt x="9" y="3"/>
                    <a:pt x="9" y="3"/>
                    <a:pt x="9" y="3"/>
                  </a:cubicBezTo>
                  <a:cubicBezTo>
                    <a:pt x="9" y="3"/>
                    <a:pt x="8" y="2"/>
                    <a:pt x="8" y="2"/>
                  </a:cubicBezTo>
                  <a:cubicBezTo>
                    <a:pt x="8" y="2"/>
                    <a:pt x="8" y="2"/>
                    <a:pt x="8" y="2"/>
                  </a:cubicBezTo>
                  <a:cubicBezTo>
                    <a:pt x="8" y="1"/>
                    <a:pt x="8" y="1"/>
                    <a:pt x="8" y="1"/>
                  </a:cubicBezTo>
                  <a:cubicBezTo>
                    <a:pt x="6" y="0"/>
                    <a:pt x="6" y="0"/>
                    <a:pt x="6" y="0"/>
                  </a:cubicBezTo>
                  <a:cubicBezTo>
                    <a:pt x="6" y="2"/>
                    <a:pt x="6" y="2"/>
                    <a:pt x="6" y="2"/>
                  </a:cubicBezTo>
                  <a:cubicBezTo>
                    <a:pt x="6" y="2"/>
                    <a:pt x="6" y="2"/>
                    <a:pt x="6" y="2"/>
                  </a:cubicBezTo>
                  <a:cubicBezTo>
                    <a:pt x="5" y="2"/>
                    <a:pt x="5" y="2"/>
                    <a:pt x="5" y="2"/>
                  </a:cubicBezTo>
                  <a:cubicBezTo>
                    <a:pt x="5" y="2"/>
                    <a:pt x="5" y="2"/>
                    <a:pt x="5" y="2"/>
                  </a:cubicBezTo>
                  <a:cubicBezTo>
                    <a:pt x="4" y="1"/>
                    <a:pt x="4" y="1"/>
                    <a:pt x="4" y="1"/>
                  </a:cubicBezTo>
                  <a:cubicBezTo>
                    <a:pt x="2" y="2"/>
                    <a:pt x="2" y="2"/>
                    <a:pt x="2" y="2"/>
                  </a:cubicBezTo>
                  <a:cubicBezTo>
                    <a:pt x="3" y="3"/>
                    <a:pt x="3" y="3"/>
                    <a:pt x="3" y="3"/>
                  </a:cubicBezTo>
                  <a:cubicBezTo>
                    <a:pt x="3" y="3"/>
                    <a:pt x="3" y="3"/>
                    <a:pt x="3" y="3"/>
                  </a:cubicBezTo>
                  <a:cubicBezTo>
                    <a:pt x="2" y="3"/>
                    <a:pt x="2" y="4"/>
                    <a:pt x="2" y="4"/>
                  </a:cubicBezTo>
                  <a:cubicBezTo>
                    <a:pt x="2" y="4"/>
                    <a:pt x="2" y="4"/>
                    <a:pt x="2" y="4"/>
                  </a:cubicBezTo>
                  <a:cubicBezTo>
                    <a:pt x="1" y="4"/>
                    <a:pt x="1" y="4"/>
                    <a:pt x="1" y="4"/>
                  </a:cubicBezTo>
                  <a:cubicBezTo>
                    <a:pt x="0" y="6"/>
                    <a:pt x="0" y="6"/>
                    <a:pt x="0" y="6"/>
                  </a:cubicBezTo>
                  <a:cubicBezTo>
                    <a:pt x="1" y="6"/>
                    <a:pt x="1" y="6"/>
                    <a:pt x="1" y="6"/>
                  </a:cubicBezTo>
                  <a:cubicBezTo>
                    <a:pt x="1" y="6"/>
                    <a:pt x="1" y="6"/>
                    <a:pt x="1" y="6"/>
                  </a:cubicBezTo>
                  <a:cubicBezTo>
                    <a:pt x="1" y="7"/>
                    <a:pt x="1" y="7"/>
                    <a:pt x="2" y="8"/>
                  </a:cubicBezTo>
                  <a:cubicBezTo>
                    <a:pt x="2" y="8"/>
                    <a:pt x="2" y="8"/>
                    <a:pt x="2" y="8"/>
                  </a:cubicBezTo>
                  <a:cubicBezTo>
                    <a:pt x="1" y="9"/>
                    <a:pt x="1" y="9"/>
                    <a:pt x="1" y="9"/>
                  </a:cubicBezTo>
                  <a:cubicBezTo>
                    <a:pt x="2" y="10"/>
                    <a:pt x="2" y="10"/>
                    <a:pt x="2" y="10"/>
                  </a:cubicBezTo>
                  <a:cubicBezTo>
                    <a:pt x="3" y="10"/>
                    <a:pt x="3" y="10"/>
                    <a:pt x="3" y="10"/>
                  </a:cubicBezTo>
                  <a:cubicBezTo>
                    <a:pt x="3" y="10"/>
                    <a:pt x="3" y="10"/>
                    <a:pt x="3" y="10"/>
                  </a:cubicBezTo>
                  <a:cubicBezTo>
                    <a:pt x="3" y="10"/>
                    <a:pt x="4" y="10"/>
                    <a:pt x="4" y="10"/>
                  </a:cubicBezTo>
                  <a:cubicBezTo>
                    <a:pt x="4" y="11"/>
                    <a:pt x="4" y="11"/>
                    <a:pt x="4" y="11"/>
                  </a:cubicBezTo>
                  <a:cubicBezTo>
                    <a:pt x="4" y="12"/>
                    <a:pt x="4" y="12"/>
                    <a:pt x="4" y="12"/>
                  </a:cubicBezTo>
                  <a:cubicBezTo>
                    <a:pt x="6" y="12"/>
                    <a:pt x="6" y="12"/>
                    <a:pt x="6" y="12"/>
                  </a:cubicBezTo>
                  <a:cubicBezTo>
                    <a:pt x="6" y="11"/>
                    <a:pt x="6" y="11"/>
                    <a:pt x="6" y="11"/>
                  </a:cubicBezTo>
                  <a:cubicBezTo>
                    <a:pt x="6" y="11"/>
                    <a:pt x="6" y="11"/>
                    <a:pt x="6" y="11"/>
                  </a:cubicBezTo>
                  <a:cubicBezTo>
                    <a:pt x="7" y="11"/>
                    <a:pt x="7" y="11"/>
                    <a:pt x="8" y="11"/>
                  </a:cubicBezTo>
                  <a:cubicBezTo>
                    <a:pt x="8" y="11"/>
                    <a:pt x="8" y="11"/>
                    <a:pt x="8" y="11"/>
                  </a:cubicBezTo>
                  <a:cubicBezTo>
                    <a:pt x="8" y="11"/>
                    <a:pt x="8" y="11"/>
                    <a:pt x="8" y="11"/>
                  </a:cubicBezTo>
                  <a:cubicBezTo>
                    <a:pt x="10" y="10"/>
                    <a:pt x="10" y="10"/>
                    <a:pt x="10" y="10"/>
                  </a:cubicBezTo>
                  <a:cubicBezTo>
                    <a:pt x="10" y="9"/>
                    <a:pt x="10" y="9"/>
                    <a:pt x="10" y="9"/>
                  </a:cubicBezTo>
                  <a:cubicBezTo>
                    <a:pt x="10" y="9"/>
                    <a:pt x="10" y="9"/>
                    <a:pt x="10" y="9"/>
                  </a:cubicBezTo>
                  <a:cubicBezTo>
                    <a:pt x="10" y="9"/>
                    <a:pt x="10" y="9"/>
                    <a:pt x="10" y="8"/>
                  </a:cubicBezTo>
                  <a:close/>
                  <a:moveTo>
                    <a:pt x="8" y="7"/>
                  </a:moveTo>
                  <a:cubicBezTo>
                    <a:pt x="8" y="8"/>
                    <a:pt x="7" y="9"/>
                    <a:pt x="6" y="9"/>
                  </a:cubicBezTo>
                  <a:cubicBezTo>
                    <a:pt x="4" y="8"/>
                    <a:pt x="3" y="7"/>
                    <a:pt x="4" y="6"/>
                  </a:cubicBezTo>
                  <a:cubicBezTo>
                    <a:pt x="4" y="5"/>
                    <a:pt x="5" y="4"/>
                    <a:pt x="7" y="4"/>
                  </a:cubicBezTo>
                  <a:cubicBezTo>
                    <a:pt x="8" y="4"/>
                    <a:pt x="9" y="6"/>
                    <a:pt x="8" y="7"/>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45" name="CustomShape 16"/>
            <p:cNvSpPr/>
            <p:nvPr/>
          </p:nvSpPr>
          <p:spPr>
            <a:xfrm>
              <a:off x="9667800" y="2784960"/>
              <a:ext cx="478800" cy="473040"/>
            </a:xfrm>
            <a:custGeom>
              <a:avLst/>
              <a:gdLst/>
              <a:ahLst/>
              <a:cxnLst/>
              <a:rect l="l" t="t" r="r" b="b"/>
              <a:pathLst>
                <a:path w="28" h="28">
                  <a:moveTo>
                    <a:pt x="25" y="17"/>
                  </a:moveTo>
                  <a:cubicBezTo>
                    <a:pt x="25" y="17"/>
                    <a:pt x="25" y="17"/>
                    <a:pt x="25" y="17"/>
                  </a:cubicBezTo>
                  <a:cubicBezTo>
                    <a:pt x="28" y="16"/>
                    <a:pt x="28" y="16"/>
                    <a:pt x="28" y="16"/>
                  </a:cubicBezTo>
                  <a:cubicBezTo>
                    <a:pt x="28" y="12"/>
                    <a:pt x="28" y="12"/>
                    <a:pt x="28" y="12"/>
                  </a:cubicBezTo>
                  <a:cubicBezTo>
                    <a:pt x="25" y="11"/>
                    <a:pt x="25" y="11"/>
                    <a:pt x="25" y="11"/>
                  </a:cubicBezTo>
                  <a:cubicBezTo>
                    <a:pt x="25" y="11"/>
                    <a:pt x="25" y="11"/>
                    <a:pt x="25" y="11"/>
                  </a:cubicBezTo>
                  <a:cubicBezTo>
                    <a:pt x="25" y="10"/>
                    <a:pt x="24" y="9"/>
                    <a:pt x="24" y="8"/>
                  </a:cubicBezTo>
                  <a:cubicBezTo>
                    <a:pt x="24" y="8"/>
                    <a:pt x="24" y="8"/>
                    <a:pt x="24" y="8"/>
                  </a:cubicBezTo>
                  <a:cubicBezTo>
                    <a:pt x="24" y="8"/>
                    <a:pt x="24" y="8"/>
                    <a:pt x="24" y="8"/>
                  </a:cubicBezTo>
                  <a:cubicBezTo>
                    <a:pt x="26" y="6"/>
                    <a:pt x="26" y="6"/>
                    <a:pt x="26" y="6"/>
                  </a:cubicBezTo>
                  <a:cubicBezTo>
                    <a:pt x="23" y="2"/>
                    <a:pt x="23" y="2"/>
                    <a:pt x="23" y="2"/>
                  </a:cubicBezTo>
                  <a:cubicBezTo>
                    <a:pt x="20" y="4"/>
                    <a:pt x="20" y="4"/>
                    <a:pt x="20" y="4"/>
                  </a:cubicBezTo>
                  <a:cubicBezTo>
                    <a:pt x="20" y="4"/>
                    <a:pt x="20" y="4"/>
                    <a:pt x="20" y="4"/>
                  </a:cubicBezTo>
                  <a:cubicBezTo>
                    <a:pt x="20" y="4"/>
                    <a:pt x="20" y="4"/>
                    <a:pt x="20" y="4"/>
                  </a:cubicBezTo>
                  <a:cubicBezTo>
                    <a:pt x="19" y="4"/>
                    <a:pt x="18" y="4"/>
                    <a:pt x="17" y="3"/>
                  </a:cubicBezTo>
                  <a:cubicBezTo>
                    <a:pt x="17" y="3"/>
                    <a:pt x="17" y="3"/>
                    <a:pt x="17" y="3"/>
                  </a:cubicBezTo>
                  <a:cubicBezTo>
                    <a:pt x="16" y="0"/>
                    <a:pt x="16" y="0"/>
                    <a:pt x="16" y="0"/>
                  </a:cubicBezTo>
                  <a:cubicBezTo>
                    <a:pt x="12" y="0"/>
                    <a:pt x="12" y="0"/>
                    <a:pt x="12" y="0"/>
                  </a:cubicBezTo>
                  <a:cubicBezTo>
                    <a:pt x="11" y="3"/>
                    <a:pt x="11" y="3"/>
                    <a:pt x="11" y="3"/>
                  </a:cubicBezTo>
                  <a:cubicBezTo>
                    <a:pt x="11" y="3"/>
                    <a:pt x="11" y="3"/>
                    <a:pt x="11" y="3"/>
                  </a:cubicBezTo>
                  <a:cubicBezTo>
                    <a:pt x="10" y="4"/>
                    <a:pt x="10" y="4"/>
                    <a:pt x="9" y="4"/>
                  </a:cubicBezTo>
                  <a:cubicBezTo>
                    <a:pt x="9" y="4"/>
                    <a:pt x="9" y="4"/>
                    <a:pt x="9" y="5"/>
                  </a:cubicBezTo>
                  <a:cubicBezTo>
                    <a:pt x="6" y="2"/>
                    <a:pt x="6" y="2"/>
                    <a:pt x="6" y="2"/>
                  </a:cubicBezTo>
                  <a:cubicBezTo>
                    <a:pt x="3" y="6"/>
                    <a:pt x="3" y="6"/>
                    <a:pt x="3" y="6"/>
                  </a:cubicBezTo>
                  <a:cubicBezTo>
                    <a:pt x="5" y="8"/>
                    <a:pt x="5" y="8"/>
                    <a:pt x="5" y="8"/>
                  </a:cubicBezTo>
                  <a:cubicBezTo>
                    <a:pt x="5" y="8"/>
                    <a:pt x="5" y="8"/>
                    <a:pt x="4" y="8"/>
                  </a:cubicBezTo>
                  <a:cubicBezTo>
                    <a:pt x="4" y="9"/>
                    <a:pt x="4" y="10"/>
                    <a:pt x="3" y="11"/>
                  </a:cubicBezTo>
                  <a:cubicBezTo>
                    <a:pt x="3" y="11"/>
                    <a:pt x="3" y="11"/>
                    <a:pt x="3" y="11"/>
                  </a:cubicBezTo>
                  <a:cubicBezTo>
                    <a:pt x="0" y="12"/>
                    <a:pt x="0" y="12"/>
                    <a:pt x="0" y="12"/>
                  </a:cubicBezTo>
                  <a:cubicBezTo>
                    <a:pt x="0" y="16"/>
                    <a:pt x="0" y="16"/>
                    <a:pt x="0" y="16"/>
                  </a:cubicBezTo>
                  <a:cubicBezTo>
                    <a:pt x="3" y="17"/>
                    <a:pt x="3" y="17"/>
                    <a:pt x="3" y="17"/>
                  </a:cubicBezTo>
                  <a:cubicBezTo>
                    <a:pt x="3" y="17"/>
                    <a:pt x="3" y="17"/>
                    <a:pt x="3" y="17"/>
                  </a:cubicBezTo>
                  <a:cubicBezTo>
                    <a:pt x="3" y="18"/>
                    <a:pt x="4" y="19"/>
                    <a:pt x="4" y="20"/>
                  </a:cubicBezTo>
                  <a:cubicBezTo>
                    <a:pt x="4" y="20"/>
                    <a:pt x="4" y="20"/>
                    <a:pt x="4" y="20"/>
                  </a:cubicBezTo>
                  <a:cubicBezTo>
                    <a:pt x="3" y="22"/>
                    <a:pt x="3" y="22"/>
                    <a:pt x="3" y="22"/>
                  </a:cubicBezTo>
                  <a:cubicBezTo>
                    <a:pt x="6" y="25"/>
                    <a:pt x="6" y="25"/>
                    <a:pt x="6" y="25"/>
                  </a:cubicBezTo>
                  <a:cubicBezTo>
                    <a:pt x="8" y="24"/>
                    <a:pt x="8" y="24"/>
                    <a:pt x="8" y="24"/>
                  </a:cubicBezTo>
                  <a:cubicBezTo>
                    <a:pt x="8" y="24"/>
                    <a:pt x="8" y="24"/>
                    <a:pt x="8" y="24"/>
                  </a:cubicBezTo>
                  <a:cubicBezTo>
                    <a:pt x="9" y="25"/>
                    <a:pt x="10" y="25"/>
                    <a:pt x="11" y="25"/>
                  </a:cubicBezTo>
                  <a:cubicBezTo>
                    <a:pt x="11" y="25"/>
                    <a:pt x="11" y="25"/>
                    <a:pt x="11" y="25"/>
                  </a:cubicBezTo>
                  <a:cubicBezTo>
                    <a:pt x="12" y="28"/>
                    <a:pt x="12" y="28"/>
                    <a:pt x="12" y="28"/>
                  </a:cubicBezTo>
                  <a:cubicBezTo>
                    <a:pt x="16" y="28"/>
                    <a:pt x="16" y="28"/>
                    <a:pt x="16" y="28"/>
                  </a:cubicBezTo>
                  <a:cubicBezTo>
                    <a:pt x="17" y="25"/>
                    <a:pt x="17" y="25"/>
                    <a:pt x="17" y="25"/>
                  </a:cubicBezTo>
                  <a:cubicBezTo>
                    <a:pt x="17" y="25"/>
                    <a:pt x="17" y="25"/>
                    <a:pt x="17" y="25"/>
                  </a:cubicBezTo>
                  <a:cubicBezTo>
                    <a:pt x="18" y="25"/>
                    <a:pt x="19" y="25"/>
                    <a:pt x="20" y="24"/>
                  </a:cubicBezTo>
                  <a:cubicBezTo>
                    <a:pt x="20" y="24"/>
                    <a:pt x="20" y="24"/>
                    <a:pt x="20" y="24"/>
                  </a:cubicBezTo>
                  <a:cubicBezTo>
                    <a:pt x="23" y="25"/>
                    <a:pt x="23" y="25"/>
                    <a:pt x="23" y="25"/>
                  </a:cubicBezTo>
                  <a:cubicBezTo>
                    <a:pt x="26" y="22"/>
                    <a:pt x="26" y="22"/>
                    <a:pt x="26" y="22"/>
                  </a:cubicBezTo>
                  <a:cubicBezTo>
                    <a:pt x="24" y="20"/>
                    <a:pt x="24" y="20"/>
                    <a:pt x="24" y="20"/>
                  </a:cubicBezTo>
                  <a:cubicBezTo>
                    <a:pt x="24" y="20"/>
                    <a:pt x="24" y="20"/>
                    <a:pt x="24" y="20"/>
                  </a:cubicBezTo>
                  <a:cubicBezTo>
                    <a:pt x="25" y="19"/>
                    <a:pt x="25" y="18"/>
                    <a:pt x="25" y="17"/>
                  </a:cubicBezTo>
                  <a:close/>
                  <a:moveTo>
                    <a:pt x="20" y="14"/>
                  </a:moveTo>
                  <a:cubicBezTo>
                    <a:pt x="20" y="18"/>
                    <a:pt x="17" y="20"/>
                    <a:pt x="14" y="20"/>
                  </a:cubicBezTo>
                  <a:cubicBezTo>
                    <a:pt x="11" y="20"/>
                    <a:pt x="8" y="18"/>
                    <a:pt x="8" y="14"/>
                  </a:cubicBezTo>
                  <a:cubicBezTo>
                    <a:pt x="8" y="11"/>
                    <a:pt x="11" y="9"/>
                    <a:pt x="14" y="9"/>
                  </a:cubicBezTo>
                  <a:cubicBezTo>
                    <a:pt x="17" y="9"/>
                    <a:pt x="20" y="11"/>
                    <a:pt x="20" y="14"/>
                  </a:cubicBezTo>
                  <a:close/>
                </a:path>
              </a:pathLst>
            </a:custGeom>
            <a:solidFill>
              <a:srgbClr val="FFFFFF"/>
            </a:solidFill>
            <a:ln>
              <a:noFill/>
            </a:ln>
          </p:spPr>
          <p:style>
            <a:lnRef idx="0">
              <a:scrgbClr r="0" g="0" b="0"/>
            </a:lnRef>
            <a:fillRef idx="0">
              <a:scrgbClr r="0" g="0" b="0"/>
            </a:fillRef>
            <a:effectRef idx="0">
              <a:scrgbClr r="0" g="0" b="0"/>
            </a:effectRef>
            <a:fontRef idx="minor"/>
          </p:style>
        </p:sp>
      </p:grpSp>
      <p:sp>
        <p:nvSpPr>
          <p:cNvPr id="146" name="CustomShape 17"/>
          <p:cNvSpPr/>
          <p:nvPr/>
        </p:nvSpPr>
        <p:spPr>
          <a:xfrm>
            <a:off x="1863900" y="339321"/>
            <a:ext cx="7708320" cy="36896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marL="108000" algn="ctr">
              <a:lnSpc>
                <a:spcPct val="50000"/>
              </a:lnSpc>
              <a:spcBef>
                <a:spcPts val="2401"/>
              </a:spcBef>
            </a:pPr>
            <a:r>
              <a:rPr lang="en-US" sz="3200" b="1" i="1" strike="noStrike" spc="-151" dirty="0">
                <a:solidFill>
                  <a:srgbClr val="1B0B0B"/>
                </a:solidFill>
                <a:latin typeface="Arial" panose="020B0604020202020204" pitchFamily="34" charset="0"/>
                <a:cs typeface="Arial" panose="020B0604020202020204" pitchFamily="34" charset="0"/>
              </a:rPr>
              <a:t>RESEÑA HISTORICA </a:t>
            </a:r>
            <a:endParaRPr lang="en-US" sz="3200" b="0" strike="noStrike" spc="-1" dirty="0">
              <a:latin typeface="Arial" panose="020B0604020202020204" pitchFamily="34" charset="0"/>
              <a:cs typeface="Arial" panose="020B0604020202020204" pitchFamily="34" charset="0"/>
            </a:endParaRPr>
          </a:p>
        </p:txBody>
      </p:sp>
      <p:sp>
        <p:nvSpPr>
          <p:cNvPr id="147" name="CustomShape 18"/>
          <p:cNvSpPr/>
          <p:nvPr/>
        </p:nvSpPr>
        <p:spPr>
          <a:xfrm>
            <a:off x="1631880" y="1750320"/>
            <a:ext cx="8814960" cy="113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spcBef>
                <a:spcPts val="1001"/>
              </a:spcBef>
            </a:pPr>
            <a:r>
              <a:rPr lang="es-CO" sz="1600" dirty="0">
                <a:latin typeface="Arial" panose="020B0604020202020204" pitchFamily="34" charset="0"/>
                <a:cs typeface="Arial" panose="020B0604020202020204" pitchFamily="34" charset="0"/>
              </a:rPr>
              <a:t>CENTRO DE SERVICIOS JUDICIALES DE LOS JUZGADOS PENALES DE MANIZALES</a:t>
            </a:r>
            <a:endParaRPr lang="en-US" sz="1600" b="0" strike="noStrike" spc="-1" dirty="0">
              <a:latin typeface="Arial"/>
            </a:endParaRPr>
          </a:p>
        </p:txBody>
      </p:sp>
      <p:sp>
        <p:nvSpPr>
          <p:cNvPr id="148" name="CustomShape 19"/>
          <p:cNvSpPr/>
          <p:nvPr/>
        </p:nvSpPr>
        <p:spPr>
          <a:xfrm>
            <a:off x="933660" y="4147027"/>
            <a:ext cx="3050640" cy="24917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r>
              <a:rPr lang="es-CO" sz="1600" i="1" spc="-1" dirty="0">
                <a:latin typeface="Arial" panose="020B0604020202020204" pitchFamily="34" charset="0"/>
                <a:cs typeface="Arial" panose="020B0604020202020204" pitchFamily="34" charset="0"/>
              </a:rPr>
              <a:t>Creación del Centro de Servicios Judiciales de los Juzgados Penales y del cargo de Juez Coordinador, para atender el Sistema Penal Oral Acusatorio, que daba inicio a partir del 1º de enero de 2005</a:t>
            </a:r>
            <a:r>
              <a:rPr lang="es-CO" sz="1600" i="1" spc="-1" dirty="0">
                <a:latin typeface="Swis721 Cn BT"/>
              </a:rPr>
              <a:t>.</a:t>
            </a:r>
          </a:p>
          <a:p>
            <a:pPr algn="just"/>
            <a:endParaRPr lang="es-CO" sz="1600" dirty="0">
              <a:latin typeface="Arial" panose="020B0604020202020204" pitchFamily="34" charset="0"/>
              <a:cs typeface="Arial" panose="020B0604020202020204" pitchFamily="34" charset="0"/>
            </a:endParaRPr>
          </a:p>
          <a:p>
            <a:pPr algn="ctr">
              <a:lnSpc>
                <a:spcPct val="80000"/>
              </a:lnSpc>
              <a:spcBef>
                <a:spcPts val="1800"/>
              </a:spcBef>
            </a:pPr>
            <a:r>
              <a:rPr lang="en-US" sz="1600" b="0" i="1" strike="noStrike" spc="-1" dirty="0">
                <a:solidFill>
                  <a:srgbClr val="808080"/>
                </a:solidFill>
                <a:latin typeface="Swis721 Cn BT"/>
              </a:rPr>
              <a:t>.</a:t>
            </a:r>
            <a:endParaRPr lang="en-US" sz="1600" b="0" strike="noStrike" spc="-1" dirty="0">
              <a:latin typeface="Arial"/>
            </a:endParaRPr>
          </a:p>
        </p:txBody>
      </p:sp>
      <p:sp>
        <p:nvSpPr>
          <p:cNvPr id="149" name="CustomShape 20"/>
          <p:cNvSpPr/>
          <p:nvPr/>
        </p:nvSpPr>
        <p:spPr>
          <a:xfrm>
            <a:off x="4601471" y="4159828"/>
            <a:ext cx="3384299" cy="255309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es-CO" sz="1600" i="1" spc="-1" dirty="0">
                <a:latin typeface="Arial" panose="020B0604020202020204" pitchFamily="34" charset="0"/>
                <a:cs typeface="Arial" panose="020B0604020202020204" pitchFamily="34" charset="0"/>
              </a:rPr>
              <a:t>Traslado de los cargos de escribiente y citador de los Juzgados Penales Municipales al Centro de Servicios Judiciales. Mediante acuerdo 2770 del 2004 se dispuso el traslado de los cargos de escribiente y citador de los Juzgados 1°,2°,3°,5°,6°,7° Penales del Circuito a dicho Centro</a:t>
            </a:r>
          </a:p>
          <a:p>
            <a:pPr algn="just"/>
            <a:endParaRPr lang="en-US" sz="1600" i="1" spc="-1" dirty="0">
              <a:latin typeface="Arial" panose="020B0604020202020204" pitchFamily="34" charset="0"/>
              <a:cs typeface="Arial" panose="020B0604020202020204" pitchFamily="34" charset="0"/>
            </a:endParaRPr>
          </a:p>
        </p:txBody>
      </p:sp>
      <p:sp>
        <p:nvSpPr>
          <p:cNvPr id="150" name="CustomShape 21"/>
          <p:cNvSpPr/>
          <p:nvPr/>
        </p:nvSpPr>
        <p:spPr>
          <a:xfrm>
            <a:off x="8380980" y="4153131"/>
            <a:ext cx="3052440"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es-CO" sz="1600" i="1" spc="-1" dirty="0">
                <a:latin typeface="Arial" panose="020B0604020202020204" pitchFamily="34" charset="0"/>
                <a:cs typeface="Arial" panose="020B0604020202020204" pitchFamily="34" charset="0"/>
              </a:rPr>
              <a:t>Creación del cargo de profesional universitario grado 16 con funciones de Coordinador y perfil de Ingeniero Industrial o Administrador de Empresas.</a:t>
            </a:r>
          </a:p>
          <a:p>
            <a:pPr algn="just"/>
            <a:endParaRPr lang="en-US" sz="1600" i="1" spc="-1" dirty="0">
              <a:latin typeface="Arial" panose="020B0604020202020204" pitchFamily="34" charset="0"/>
              <a:cs typeface="Arial" panose="020B0604020202020204" pitchFamily="34" charset="0"/>
            </a:endParaRPr>
          </a:p>
        </p:txBody>
      </p:sp>
      <p:sp>
        <p:nvSpPr>
          <p:cNvPr id="151" name="CustomShape 22"/>
          <p:cNvSpPr/>
          <p:nvPr/>
        </p:nvSpPr>
        <p:spPr>
          <a:xfrm>
            <a:off x="2063880" y="2416407"/>
            <a:ext cx="790200" cy="777960"/>
          </a:xfrm>
          <a:custGeom>
            <a:avLst/>
            <a:gdLst/>
            <a:ahLst/>
            <a:cxnLst/>
            <a:rect l="l" t="t"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3" y="26"/>
                </a:moveTo>
                <a:cubicBezTo>
                  <a:pt x="11" y="26"/>
                  <a:pt x="11" y="26"/>
                  <a:pt x="11" y="26"/>
                </a:cubicBezTo>
                <a:cubicBezTo>
                  <a:pt x="11" y="29"/>
                  <a:pt x="12" y="31"/>
                  <a:pt x="12" y="33"/>
                </a:cubicBezTo>
                <a:cubicBezTo>
                  <a:pt x="5" y="33"/>
                  <a:pt x="5" y="33"/>
                  <a:pt x="5" y="33"/>
                </a:cubicBezTo>
                <a:cubicBezTo>
                  <a:pt x="4" y="31"/>
                  <a:pt x="4" y="29"/>
                  <a:pt x="3" y="26"/>
                </a:cubicBezTo>
                <a:close/>
                <a:moveTo>
                  <a:pt x="26" y="12"/>
                </a:moveTo>
                <a:cubicBezTo>
                  <a:pt x="26" y="5"/>
                  <a:pt x="26" y="5"/>
                  <a:pt x="26" y="5"/>
                </a:cubicBezTo>
                <a:cubicBezTo>
                  <a:pt x="27" y="5"/>
                  <a:pt x="29" y="7"/>
                  <a:pt x="30" y="10"/>
                </a:cubicBezTo>
                <a:cubicBezTo>
                  <a:pt x="31" y="10"/>
                  <a:pt x="31" y="11"/>
                  <a:pt x="31" y="12"/>
                </a:cubicBezTo>
                <a:lnTo>
                  <a:pt x="26" y="12"/>
                </a:lnTo>
                <a:close/>
                <a:moveTo>
                  <a:pt x="32" y="15"/>
                </a:moveTo>
                <a:cubicBezTo>
                  <a:pt x="33" y="17"/>
                  <a:pt x="33" y="20"/>
                  <a:pt x="33" y="23"/>
                </a:cubicBezTo>
                <a:cubicBezTo>
                  <a:pt x="26" y="23"/>
                  <a:pt x="26" y="23"/>
                  <a:pt x="26" y="23"/>
                </a:cubicBezTo>
                <a:cubicBezTo>
                  <a:pt x="26" y="15"/>
                  <a:pt x="26" y="15"/>
                  <a:pt x="26" y="15"/>
                </a:cubicBezTo>
                <a:lnTo>
                  <a:pt x="32" y="15"/>
                </a:lnTo>
                <a:close/>
                <a:moveTo>
                  <a:pt x="22" y="5"/>
                </a:moveTo>
                <a:cubicBezTo>
                  <a:pt x="22" y="12"/>
                  <a:pt x="22" y="12"/>
                  <a:pt x="22" y="12"/>
                </a:cubicBezTo>
                <a:cubicBezTo>
                  <a:pt x="17" y="12"/>
                  <a:pt x="17" y="12"/>
                  <a:pt x="17" y="12"/>
                </a:cubicBezTo>
                <a:cubicBezTo>
                  <a:pt x="17" y="11"/>
                  <a:pt x="17" y="10"/>
                  <a:pt x="18" y="10"/>
                </a:cubicBezTo>
                <a:cubicBezTo>
                  <a:pt x="19" y="7"/>
                  <a:pt x="21" y="5"/>
                  <a:pt x="22" y="5"/>
                </a:cubicBezTo>
                <a:close/>
                <a:moveTo>
                  <a:pt x="22" y="15"/>
                </a:moveTo>
                <a:cubicBezTo>
                  <a:pt x="22" y="23"/>
                  <a:pt x="22" y="23"/>
                  <a:pt x="22" y="23"/>
                </a:cubicBezTo>
                <a:cubicBezTo>
                  <a:pt x="15" y="23"/>
                  <a:pt x="15" y="23"/>
                  <a:pt x="15" y="23"/>
                </a:cubicBezTo>
                <a:cubicBezTo>
                  <a:pt x="15" y="20"/>
                  <a:pt x="15" y="17"/>
                  <a:pt x="16" y="15"/>
                </a:cubicBezTo>
                <a:lnTo>
                  <a:pt x="22" y="15"/>
                </a:lnTo>
                <a:close/>
                <a:moveTo>
                  <a:pt x="11" y="23"/>
                </a:moveTo>
                <a:cubicBezTo>
                  <a:pt x="3" y="23"/>
                  <a:pt x="3" y="23"/>
                  <a:pt x="3" y="23"/>
                </a:cubicBezTo>
                <a:cubicBezTo>
                  <a:pt x="4" y="20"/>
                  <a:pt x="4" y="17"/>
                  <a:pt x="6" y="15"/>
                </a:cubicBezTo>
                <a:cubicBezTo>
                  <a:pt x="12" y="15"/>
                  <a:pt x="12" y="15"/>
                  <a:pt x="12" y="15"/>
                </a:cubicBezTo>
                <a:cubicBezTo>
                  <a:pt x="12" y="17"/>
                  <a:pt x="11" y="20"/>
                  <a:pt x="11" y="23"/>
                </a:cubicBezTo>
                <a:close/>
                <a:moveTo>
                  <a:pt x="15" y="26"/>
                </a:moveTo>
                <a:cubicBezTo>
                  <a:pt x="22" y="26"/>
                  <a:pt x="22" y="26"/>
                  <a:pt x="22" y="26"/>
                </a:cubicBezTo>
                <a:cubicBezTo>
                  <a:pt x="22" y="33"/>
                  <a:pt x="22" y="33"/>
                  <a:pt x="22" y="33"/>
                </a:cubicBezTo>
                <a:cubicBezTo>
                  <a:pt x="16" y="33"/>
                  <a:pt x="16" y="33"/>
                  <a:pt x="16" y="33"/>
                </a:cubicBezTo>
                <a:cubicBezTo>
                  <a:pt x="15" y="31"/>
                  <a:pt x="15" y="29"/>
                  <a:pt x="15" y="26"/>
                </a:cubicBezTo>
                <a:close/>
                <a:moveTo>
                  <a:pt x="22" y="37"/>
                </a:moveTo>
                <a:cubicBezTo>
                  <a:pt x="22" y="44"/>
                  <a:pt x="22" y="44"/>
                  <a:pt x="22" y="44"/>
                </a:cubicBezTo>
                <a:cubicBezTo>
                  <a:pt x="21" y="43"/>
                  <a:pt x="19" y="42"/>
                  <a:pt x="18" y="39"/>
                </a:cubicBezTo>
                <a:cubicBezTo>
                  <a:pt x="17" y="38"/>
                  <a:pt x="17" y="38"/>
                  <a:pt x="17" y="37"/>
                </a:cubicBezTo>
                <a:lnTo>
                  <a:pt x="22" y="37"/>
                </a:lnTo>
                <a:close/>
                <a:moveTo>
                  <a:pt x="26" y="44"/>
                </a:moveTo>
                <a:cubicBezTo>
                  <a:pt x="26" y="37"/>
                  <a:pt x="26" y="37"/>
                  <a:pt x="26" y="37"/>
                </a:cubicBezTo>
                <a:cubicBezTo>
                  <a:pt x="31" y="37"/>
                  <a:pt x="31" y="37"/>
                  <a:pt x="31" y="37"/>
                </a:cubicBezTo>
                <a:cubicBezTo>
                  <a:pt x="31" y="38"/>
                  <a:pt x="31" y="38"/>
                  <a:pt x="30" y="39"/>
                </a:cubicBezTo>
                <a:cubicBezTo>
                  <a:pt x="29" y="42"/>
                  <a:pt x="27" y="43"/>
                  <a:pt x="26" y="44"/>
                </a:cubicBezTo>
                <a:close/>
                <a:moveTo>
                  <a:pt x="26" y="33"/>
                </a:moveTo>
                <a:cubicBezTo>
                  <a:pt x="26" y="26"/>
                  <a:pt x="26" y="26"/>
                  <a:pt x="26" y="26"/>
                </a:cubicBezTo>
                <a:cubicBezTo>
                  <a:pt x="33" y="26"/>
                  <a:pt x="33" y="26"/>
                  <a:pt x="33" y="26"/>
                </a:cubicBezTo>
                <a:cubicBezTo>
                  <a:pt x="33" y="29"/>
                  <a:pt x="33" y="31"/>
                  <a:pt x="32" y="33"/>
                </a:cubicBezTo>
                <a:lnTo>
                  <a:pt x="26" y="33"/>
                </a:lnTo>
                <a:close/>
                <a:moveTo>
                  <a:pt x="37" y="26"/>
                </a:moveTo>
                <a:cubicBezTo>
                  <a:pt x="45" y="26"/>
                  <a:pt x="45" y="26"/>
                  <a:pt x="45" y="26"/>
                </a:cubicBezTo>
                <a:cubicBezTo>
                  <a:pt x="44" y="29"/>
                  <a:pt x="44" y="31"/>
                  <a:pt x="43" y="33"/>
                </a:cubicBezTo>
                <a:cubicBezTo>
                  <a:pt x="36" y="33"/>
                  <a:pt x="36" y="33"/>
                  <a:pt x="36" y="33"/>
                </a:cubicBezTo>
                <a:cubicBezTo>
                  <a:pt x="36" y="31"/>
                  <a:pt x="37" y="29"/>
                  <a:pt x="37" y="26"/>
                </a:cubicBezTo>
                <a:close/>
                <a:moveTo>
                  <a:pt x="37" y="23"/>
                </a:moveTo>
                <a:cubicBezTo>
                  <a:pt x="37" y="20"/>
                  <a:pt x="36" y="17"/>
                  <a:pt x="36" y="15"/>
                </a:cubicBezTo>
                <a:cubicBezTo>
                  <a:pt x="42" y="15"/>
                  <a:pt x="42" y="15"/>
                  <a:pt x="42" y="15"/>
                </a:cubicBezTo>
                <a:cubicBezTo>
                  <a:pt x="44" y="17"/>
                  <a:pt x="44" y="20"/>
                  <a:pt x="45" y="23"/>
                </a:cubicBezTo>
                <a:lnTo>
                  <a:pt x="37" y="23"/>
                </a:lnTo>
                <a:close/>
                <a:moveTo>
                  <a:pt x="40" y="12"/>
                </a:moveTo>
                <a:cubicBezTo>
                  <a:pt x="35" y="12"/>
                  <a:pt x="35" y="12"/>
                  <a:pt x="35" y="12"/>
                </a:cubicBezTo>
                <a:cubicBezTo>
                  <a:pt x="34" y="9"/>
                  <a:pt x="33" y="7"/>
                  <a:pt x="31" y="5"/>
                </a:cubicBezTo>
                <a:cubicBezTo>
                  <a:pt x="35" y="6"/>
                  <a:pt x="38" y="9"/>
                  <a:pt x="40" y="12"/>
                </a:cubicBezTo>
                <a:close/>
                <a:moveTo>
                  <a:pt x="17" y="5"/>
                </a:moveTo>
                <a:cubicBezTo>
                  <a:pt x="15" y="7"/>
                  <a:pt x="14" y="9"/>
                  <a:pt x="13" y="12"/>
                </a:cubicBezTo>
                <a:cubicBezTo>
                  <a:pt x="8" y="12"/>
                  <a:pt x="8" y="12"/>
                  <a:pt x="8" y="12"/>
                </a:cubicBezTo>
                <a:cubicBezTo>
                  <a:pt x="10" y="9"/>
                  <a:pt x="13" y="6"/>
                  <a:pt x="17" y="5"/>
                </a:cubicBezTo>
                <a:close/>
                <a:moveTo>
                  <a:pt x="8" y="37"/>
                </a:moveTo>
                <a:cubicBezTo>
                  <a:pt x="13" y="37"/>
                  <a:pt x="13" y="37"/>
                  <a:pt x="13" y="37"/>
                </a:cubicBezTo>
                <a:cubicBezTo>
                  <a:pt x="14" y="40"/>
                  <a:pt x="15" y="42"/>
                  <a:pt x="16" y="44"/>
                </a:cubicBezTo>
                <a:cubicBezTo>
                  <a:pt x="13" y="42"/>
                  <a:pt x="10" y="40"/>
                  <a:pt x="8" y="37"/>
                </a:cubicBezTo>
                <a:close/>
                <a:moveTo>
                  <a:pt x="32" y="44"/>
                </a:moveTo>
                <a:cubicBezTo>
                  <a:pt x="33" y="42"/>
                  <a:pt x="34" y="40"/>
                  <a:pt x="35" y="37"/>
                </a:cubicBezTo>
                <a:cubicBezTo>
                  <a:pt x="40" y="37"/>
                  <a:pt x="40" y="37"/>
                  <a:pt x="40" y="37"/>
                </a:cubicBezTo>
                <a:cubicBezTo>
                  <a:pt x="38" y="40"/>
                  <a:pt x="35" y="42"/>
                  <a:pt x="32" y="44"/>
                </a:cubicBezTo>
                <a:close/>
              </a:path>
            </a:pathLst>
          </a:custGeom>
          <a:solidFill>
            <a:srgbClr val="FFFFFF"/>
          </a:solidFill>
          <a:ln>
            <a:noFill/>
          </a:ln>
        </p:spPr>
        <p:style>
          <a:lnRef idx="0">
            <a:scrgbClr r="0" g="0" b="0"/>
          </a:lnRef>
          <a:fillRef idx="0">
            <a:scrgbClr r="0" g="0" b="0"/>
          </a:fillRef>
          <a:effectRef idx="0">
            <a:scrgbClr r="0" g="0" b="0"/>
          </a:effectRef>
          <a:fontRef idx="minor"/>
        </p:style>
      </p:sp>
      <p:pic>
        <p:nvPicPr>
          <p:cNvPr id="153" name="Imagen 152"/>
          <p:cNvPicPr/>
          <p:nvPr/>
        </p:nvPicPr>
        <p:blipFill>
          <a:blip r:embed="rId3"/>
          <a:stretch/>
        </p:blipFill>
        <p:spPr>
          <a:xfrm>
            <a:off x="9804240" y="0"/>
            <a:ext cx="2400480" cy="2768760"/>
          </a:xfrm>
          <a:prstGeom prst="rect">
            <a:avLst/>
          </a:prstGeom>
          <a:ln>
            <a:noFill/>
          </a:ln>
        </p:spPr>
      </p:pic>
      <p:pic>
        <p:nvPicPr>
          <p:cNvPr id="27" name="Imagen 26">
            <a:extLst>
              <a:ext uri="{FF2B5EF4-FFF2-40B4-BE49-F238E27FC236}">
                <a16:creationId xmlns:a16="http://schemas.microsoft.com/office/drawing/2014/main" id="{CB416960-12C8-4C7B-9738-956D8C9E5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60" y="5889"/>
            <a:ext cx="2400479" cy="875601"/>
          </a:xfrm>
          <a:prstGeom prst="rect">
            <a:avLst/>
          </a:prstGeom>
        </p:spPr>
      </p:pic>
      <p:pic>
        <p:nvPicPr>
          <p:cNvPr id="28" name="Imagen 27">
            <a:extLst>
              <a:ext uri="{FF2B5EF4-FFF2-40B4-BE49-F238E27FC236}">
                <a16:creationId xmlns:a16="http://schemas.microsoft.com/office/drawing/2014/main" id="{17D57E2F-DEEC-4184-86A1-B9E2C8E2580B}"/>
              </a:ext>
            </a:extLst>
          </p:cNvPr>
          <p:cNvPicPr>
            <a:picLocks noChangeAspect="1"/>
          </p:cNvPicPr>
          <p:nvPr/>
        </p:nvPicPr>
        <p:blipFill>
          <a:blip r:embed="rId5"/>
          <a:stretch>
            <a:fillRect/>
          </a:stretch>
        </p:blipFill>
        <p:spPr>
          <a:xfrm>
            <a:off x="10518917" y="6278760"/>
            <a:ext cx="1479205" cy="480194"/>
          </a:xfrm>
          <a:prstGeom prst="rect">
            <a:avLst/>
          </a:prstGeom>
        </p:spPr>
      </p:pic>
      <p:sp>
        <p:nvSpPr>
          <p:cNvPr id="29" name="CustomShape 19">
            <a:extLst>
              <a:ext uri="{FF2B5EF4-FFF2-40B4-BE49-F238E27FC236}">
                <a16:creationId xmlns:a16="http://schemas.microsoft.com/office/drawing/2014/main" id="{14197F0B-8F98-4477-962B-0AA76FFF3C9C}"/>
              </a:ext>
            </a:extLst>
          </p:cNvPr>
          <p:cNvSpPr/>
          <p:nvPr/>
        </p:nvSpPr>
        <p:spPr>
          <a:xfrm>
            <a:off x="914928" y="3393313"/>
            <a:ext cx="3050640" cy="11876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s-CO" sz="2000" b="1" dirty="0">
                <a:latin typeface="Arial" panose="020B0604020202020204" pitchFamily="34" charset="0"/>
                <a:cs typeface="Arial" panose="020B0604020202020204" pitchFamily="34" charset="0"/>
              </a:rPr>
              <a:t>2004 </a:t>
            </a:r>
          </a:p>
          <a:p>
            <a:pPr algn="ctr"/>
            <a:r>
              <a:rPr lang="es-CO" sz="2000" b="1" dirty="0">
                <a:latin typeface="Arial" panose="020B0604020202020204" pitchFamily="34" charset="0"/>
                <a:cs typeface="Arial" panose="020B0604020202020204" pitchFamily="34" charset="0"/>
              </a:rPr>
              <a:t>Acuerdo 2765</a:t>
            </a:r>
          </a:p>
          <a:p>
            <a:pPr algn="ctr">
              <a:lnSpc>
                <a:spcPct val="80000"/>
              </a:lnSpc>
              <a:spcBef>
                <a:spcPts val="1800"/>
              </a:spcBef>
            </a:pPr>
            <a:r>
              <a:rPr lang="en-US" sz="2000" b="0" i="1" strike="noStrike" spc="-1" dirty="0">
                <a:solidFill>
                  <a:srgbClr val="808080"/>
                </a:solidFill>
                <a:latin typeface="Swis721 Cn BT"/>
              </a:rPr>
              <a:t>.</a:t>
            </a:r>
            <a:endParaRPr lang="en-US" sz="2000" b="0" strike="noStrike" spc="-1" dirty="0">
              <a:latin typeface="Arial"/>
            </a:endParaRPr>
          </a:p>
        </p:txBody>
      </p:sp>
      <p:sp>
        <p:nvSpPr>
          <p:cNvPr id="30" name="CustomShape 19">
            <a:extLst>
              <a:ext uri="{FF2B5EF4-FFF2-40B4-BE49-F238E27FC236}">
                <a16:creationId xmlns:a16="http://schemas.microsoft.com/office/drawing/2014/main" id="{8D31BA79-6F2B-48B8-8C70-05FCC4B74E60}"/>
              </a:ext>
            </a:extLst>
          </p:cNvPr>
          <p:cNvSpPr/>
          <p:nvPr/>
        </p:nvSpPr>
        <p:spPr>
          <a:xfrm>
            <a:off x="4768301" y="3406158"/>
            <a:ext cx="3050640" cy="7064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s-CO" sz="2000" b="1" dirty="0">
                <a:latin typeface="Arial" panose="020B0604020202020204" pitchFamily="34" charset="0"/>
                <a:cs typeface="Arial" panose="020B0604020202020204" pitchFamily="34" charset="0"/>
              </a:rPr>
              <a:t>2004 </a:t>
            </a:r>
          </a:p>
          <a:p>
            <a:pPr algn="ctr"/>
            <a:r>
              <a:rPr lang="es-CO" sz="2000" b="1" dirty="0">
                <a:latin typeface="Arial" panose="020B0604020202020204" pitchFamily="34" charset="0"/>
                <a:cs typeface="Arial" panose="020B0604020202020204" pitchFamily="34" charset="0"/>
              </a:rPr>
              <a:t>Acuerdo 2794</a:t>
            </a:r>
          </a:p>
        </p:txBody>
      </p:sp>
      <p:sp>
        <p:nvSpPr>
          <p:cNvPr id="31" name="CustomShape 19">
            <a:extLst>
              <a:ext uri="{FF2B5EF4-FFF2-40B4-BE49-F238E27FC236}">
                <a16:creationId xmlns:a16="http://schemas.microsoft.com/office/drawing/2014/main" id="{D7CCB724-17F9-4BD6-8E17-324EC4061FB4}"/>
              </a:ext>
            </a:extLst>
          </p:cNvPr>
          <p:cNvSpPr/>
          <p:nvPr/>
        </p:nvSpPr>
        <p:spPr>
          <a:xfrm>
            <a:off x="8601885" y="3401092"/>
            <a:ext cx="3050640" cy="13219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s-CO" sz="2000" b="1" dirty="0">
                <a:latin typeface="Arial" panose="020B0604020202020204" pitchFamily="34" charset="0"/>
                <a:cs typeface="Arial" panose="020B0604020202020204" pitchFamily="34" charset="0"/>
              </a:rPr>
              <a:t>2012</a:t>
            </a:r>
          </a:p>
          <a:p>
            <a:pPr algn="ctr"/>
            <a:r>
              <a:rPr lang="es-CO" sz="2000" b="1" dirty="0">
                <a:latin typeface="Arial" panose="020B0604020202020204" pitchFamily="34" charset="0"/>
                <a:cs typeface="Arial" panose="020B0604020202020204" pitchFamily="34" charset="0"/>
              </a:rPr>
              <a:t>Acuerdo 9584</a:t>
            </a:r>
          </a:p>
          <a:p>
            <a:pPr algn="ctr"/>
            <a:endParaRPr lang="es-CO"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1"/>
            <a:ext cx="12191999" cy="855451"/>
          </a:xfrm>
          <a:solidFill>
            <a:schemeClr val="accent5">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200" dirty="0">
                <a:solidFill>
                  <a:schemeClr val="bg1"/>
                </a:solidFill>
                <a:latin typeface="Verdana" panose="020B0604030504040204" pitchFamily="34" charset="0"/>
                <a:ea typeface="Verdana" panose="020B0604030504040204" pitchFamily="34" charset="0"/>
                <a:cs typeface="Verdana" panose="020B0604030504040204" pitchFamily="34" charset="0"/>
              </a:rPr>
              <a:t>Reparto de Solicitudes de Audiencias Para los Juzgados </a:t>
            </a:r>
            <a:br>
              <a:rPr lang="es-CO" sz="2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s-CO" sz="2200" dirty="0">
                <a:solidFill>
                  <a:schemeClr val="bg1"/>
                </a:solidFill>
                <a:latin typeface="Verdana" panose="020B0604030504040204" pitchFamily="34" charset="0"/>
                <a:ea typeface="Verdana" panose="020B0604030504040204" pitchFamily="34" charset="0"/>
                <a:cs typeface="Verdana" panose="020B0604030504040204" pitchFamily="34" charset="0"/>
              </a:rPr>
              <a:t>Penales Municipales con Función de Control de Garantías</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1" y="4368"/>
            <a:ext cx="1953492" cy="871866"/>
          </a:xfrm>
          <a:prstGeom prst="rect">
            <a:avLst/>
          </a:prstGeom>
          <a:solidFill>
            <a:schemeClr val="bg2"/>
          </a:solidFill>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077" y="-1"/>
            <a:ext cx="1992921" cy="855453"/>
          </a:xfrm>
          <a:prstGeom prst="rect">
            <a:avLst/>
          </a:prstGeom>
          <a:solidFill>
            <a:schemeClr val="bg2"/>
          </a:solidFill>
        </p:spPr>
      </p:pic>
      <p:graphicFrame>
        <p:nvGraphicFramePr>
          <p:cNvPr id="2" name="Tabla 1"/>
          <p:cNvGraphicFramePr>
            <a:graphicFrameLocks noGrp="1"/>
          </p:cNvGraphicFramePr>
          <p:nvPr>
            <p:extLst>
              <p:ext uri="{D42A27DB-BD31-4B8C-83A1-F6EECF244321}">
                <p14:modId xmlns:p14="http://schemas.microsoft.com/office/powerpoint/2010/main" val="2242306385"/>
              </p:ext>
            </p:extLst>
          </p:nvPr>
        </p:nvGraphicFramePr>
        <p:xfrm>
          <a:off x="411694" y="4101306"/>
          <a:ext cx="11265781" cy="2430126"/>
        </p:xfrm>
        <a:graphic>
          <a:graphicData uri="http://schemas.openxmlformats.org/drawingml/2006/table">
            <a:tbl>
              <a:tblPr/>
              <a:tblGrid>
                <a:gridCol w="3549493">
                  <a:extLst>
                    <a:ext uri="{9D8B030D-6E8A-4147-A177-3AD203B41FA5}">
                      <a16:colId xmlns:a16="http://schemas.microsoft.com/office/drawing/2014/main" val="20000"/>
                    </a:ext>
                  </a:extLst>
                </a:gridCol>
                <a:gridCol w="1286048">
                  <a:extLst>
                    <a:ext uri="{9D8B030D-6E8A-4147-A177-3AD203B41FA5}">
                      <a16:colId xmlns:a16="http://schemas.microsoft.com/office/drawing/2014/main" val="20001"/>
                    </a:ext>
                  </a:extLst>
                </a:gridCol>
                <a:gridCol w="1286048">
                  <a:extLst>
                    <a:ext uri="{9D8B030D-6E8A-4147-A177-3AD203B41FA5}">
                      <a16:colId xmlns:a16="http://schemas.microsoft.com/office/drawing/2014/main" val="20002"/>
                    </a:ext>
                  </a:extLst>
                </a:gridCol>
                <a:gridCol w="1286048">
                  <a:extLst>
                    <a:ext uri="{9D8B030D-6E8A-4147-A177-3AD203B41FA5}">
                      <a16:colId xmlns:a16="http://schemas.microsoft.com/office/drawing/2014/main" val="20003"/>
                    </a:ext>
                  </a:extLst>
                </a:gridCol>
                <a:gridCol w="1286048">
                  <a:extLst>
                    <a:ext uri="{9D8B030D-6E8A-4147-A177-3AD203B41FA5}">
                      <a16:colId xmlns:a16="http://schemas.microsoft.com/office/drawing/2014/main" val="20004"/>
                    </a:ext>
                  </a:extLst>
                </a:gridCol>
                <a:gridCol w="1286048">
                  <a:extLst>
                    <a:ext uri="{9D8B030D-6E8A-4147-A177-3AD203B41FA5}">
                      <a16:colId xmlns:a16="http://schemas.microsoft.com/office/drawing/2014/main" val="20005"/>
                    </a:ext>
                  </a:extLst>
                </a:gridCol>
                <a:gridCol w="1286048">
                  <a:extLst>
                    <a:ext uri="{9D8B030D-6E8A-4147-A177-3AD203B41FA5}">
                      <a16:colId xmlns:a16="http://schemas.microsoft.com/office/drawing/2014/main" val="20006"/>
                    </a:ext>
                  </a:extLst>
                </a:gridCol>
              </a:tblGrid>
              <a:tr h="519812">
                <a:tc>
                  <a:txBody>
                    <a:bodyPr/>
                    <a:lstStyle/>
                    <a:p>
                      <a:pPr algn="ctr" rtl="0" fontAlgn="ctr"/>
                      <a:r>
                        <a:rPr lang="es-CO" sz="1600" b="1" i="0" u="none" strike="noStrike" dirty="0">
                          <a:solidFill>
                            <a:srgbClr val="FFFFFF"/>
                          </a:solidFill>
                          <a:effectLst/>
                          <a:latin typeface="Verdana" panose="020B0604030504040204" pitchFamily="34" charset="0"/>
                        </a:rPr>
                        <a:t>Periodo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600" b="1" i="0" u="none" strike="noStrike" dirty="0">
                          <a:solidFill>
                            <a:srgbClr val="FFFFFF"/>
                          </a:solidFill>
                          <a:effectLst/>
                          <a:latin typeface="Verdana" panose="020B0604030504040204" pitchFamily="34" charset="0"/>
                        </a:rPr>
                        <a:t>Audiencias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600" b="1" i="0" u="none" strike="noStrike" dirty="0">
                          <a:solidFill>
                            <a:srgbClr val="FFFFFF"/>
                          </a:solidFill>
                          <a:effectLst/>
                          <a:latin typeface="Verdana" panose="020B0604030504040204" pitchFamily="34" charset="0"/>
                        </a:rPr>
                        <a:t>Variación x 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600" b="1" i="0" u="none" strike="noStrike" dirty="0">
                          <a:solidFill>
                            <a:srgbClr val="FFFFFF"/>
                          </a:solidFill>
                          <a:effectLst/>
                          <a:latin typeface="Verdana" panose="020B0604030504040204" pitchFamily="34" charset="0"/>
                        </a:rPr>
                        <a:t>Promedio Diario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600" b="1" i="0" u="none" strike="noStrike" dirty="0">
                          <a:solidFill>
                            <a:srgbClr val="FFFFFF"/>
                          </a:solidFill>
                          <a:effectLst/>
                          <a:latin typeface="Verdana" panose="020B0604030504040204" pitchFamily="34" charset="0"/>
                        </a:rPr>
                        <a:t>Solicitudes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600" b="1" i="0" u="none" strike="noStrike" dirty="0">
                          <a:solidFill>
                            <a:srgbClr val="FFFFFF"/>
                          </a:solidFill>
                          <a:effectLst/>
                          <a:latin typeface="Verdana" panose="020B0604030504040204" pitchFamily="34" charset="0"/>
                        </a:rPr>
                        <a:t>Variación x 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600" b="1" i="0" u="none" strike="noStrike" dirty="0">
                          <a:solidFill>
                            <a:srgbClr val="FFFFFF"/>
                          </a:solidFill>
                          <a:effectLst/>
                          <a:latin typeface="Verdana" panose="020B0604030504040204" pitchFamily="34" charset="0"/>
                        </a:rPr>
                        <a:t>Promedio Diario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72902">
                <a:tc>
                  <a:txBody>
                    <a:bodyPr/>
                    <a:lstStyle/>
                    <a:p>
                      <a:pPr algn="ctr" rtl="0" fontAlgn="b"/>
                      <a:r>
                        <a:rPr lang="es-CO" sz="1600" b="0" i="0" u="none" strike="noStrike" dirty="0">
                          <a:solidFill>
                            <a:srgbClr val="0D0D0D"/>
                          </a:solidFill>
                          <a:effectLst/>
                          <a:latin typeface="Verdana" panose="020B0604030504040204" pitchFamily="34" charset="0"/>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3364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4931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dirty="0">
                          <a:solidFill>
                            <a:srgbClr val="0D0D0D"/>
                          </a:solidFill>
                          <a:effectLst/>
                          <a:latin typeface="Verdana" panose="020B060403050404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72902">
                <a:tc>
                  <a:txBody>
                    <a:bodyPr/>
                    <a:lstStyle/>
                    <a:p>
                      <a:pPr algn="ctr" rtl="0" fontAlgn="b"/>
                      <a:r>
                        <a:rPr lang="es-CO" sz="1600" b="0" i="0" u="none" strike="noStrike" dirty="0">
                          <a:solidFill>
                            <a:srgbClr val="0D0D0D"/>
                          </a:solidFill>
                          <a:effectLst/>
                          <a:latin typeface="Verdana" panose="020B0604030504040204" pitchFamily="34" charset="0"/>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3410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5047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dirty="0">
                          <a:solidFill>
                            <a:srgbClr val="0D0D0D"/>
                          </a:solidFill>
                          <a:effectLst/>
                          <a:latin typeface="Verdana" panose="020B060403050404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72902">
                <a:tc>
                  <a:txBody>
                    <a:bodyPr/>
                    <a:lstStyle/>
                    <a:p>
                      <a:pPr algn="ctr" rtl="0" fontAlgn="b"/>
                      <a:r>
                        <a:rPr lang="es-CO" sz="1600" b="0" i="0" u="none" strike="noStrike">
                          <a:solidFill>
                            <a:srgbClr val="0D0D0D"/>
                          </a:solidFill>
                          <a:effectLst/>
                          <a:latin typeface="Verdana" panose="020B060403050404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3297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4817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-4,56%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dirty="0">
                          <a:solidFill>
                            <a:srgbClr val="0D0D0D"/>
                          </a:solidFill>
                          <a:effectLst/>
                          <a:latin typeface="Verdana" panose="020B060403050404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72902">
                <a:tc>
                  <a:txBody>
                    <a:bodyPr/>
                    <a:lstStyle/>
                    <a:p>
                      <a:pPr algn="ctr" rtl="0" fontAlgn="b"/>
                      <a:r>
                        <a:rPr lang="es-CO" sz="1600" b="0" i="0" u="none" strike="noStrike">
                          <a:solidFill>
                            <a:srgbClr val="0D0D0D"/>
                          </a:solidFill>
                          <a:effectLst/>
                          <a:latin typeface="Verdana" panose="020B060403050404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3917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18,80%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5470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72902">
                <a:tc>
                  <a:txBody>
                    <a:bodyPr/>
                    <a:lstStyle/>
                    <a:p>
                      <a:pPr algn="ctr" rtl="0" fontAlgn="b"/>
                      <a:r>
                        <a:rPr lang="es-CO" sz="1600" b="0" i="0" u="none" strike="noStrike">
                          <a:solidFill>
                            <a:srgbClr val="0D0D0D"/>
                          </a:solidFill>
                          <a:effectLst/>
                          <a:latin typeface="Verdana" panose="020B060403050404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4567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16,59%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6481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18,48%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dirty="0">
                          <a:solidFill>
                            <a:srgbClr val="0D0D0D"/>
                          </a:solidFill>
                          <a:effectLst/>
                          <a:latin typeface="Verdana" panose="020B060403050404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72902">
                <a:tc>
                  <a:txBody>
                    <a:bodyPr/>
                    <a:lstStyle/>
                    <a:p>
                      <a:pPr algn="ctr" rtl="0" fontAlgn="b"/>
                      <a:r>
                        <a:rPr lang="es-CO" sz="1600" b="0" i="0" u="none" strike="noStrike">
                          <a:solidFill>
                            <a:srgbClr val="0D0D0D"/>
                          </a:solidFill>
                          <a:effectLst/>
                          <a:latin typeface="Verdana" panose="020B060403050404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4526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6580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272902">
                <a:tc>
                  <a:txBody>
                    <a:bodyPr/>
                    <a:lstStyle/>
                    <a:p>
                      <a:pPr algn="ctr" rtl="0" fontAlgn="b"/>
                      <a:r>
                        <a:rPr lang="es-CO" sz="1600" b="0" i="0" u="none" strike="noStrike">
                          <a:solidFill>
                            <a:srgbClr val="0D0D0D"/>
                          </a:solidFill>
                          <a:effectLst/>
                          <a:latin typeface="Verdana" panose="020B060403050404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4464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6386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a:solidFill>
                            <a:srgbClr val="0D0D0D"/>
                          </a:solidFill>
                          <a:effectLst/>
                          <a:latin typeface="Verdana" panose="020B0604030504040204" pitchFamily="34" charset="0"/>
                        </a:rPr>
                        <a:t>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600" b="0" i="0" u="none" strike="noStrike" dirty="0">
                          <a:solidFill>
                            <a:srgbClr val="0D0D0D"/>
                          </a:solidFill>
                          <a:effectLst/>
                          <a:latin typeface="Verdana" panose="020B060403050404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680636541"/>
              </p:ext>
            </p:extLst>
          </p:nvPr>
        </p:nvGraphicFramePr>
        <p:xfrm>
          <a:off x="411694" y="1079854"/>
          <a:ext cx="603105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C48E9BB3-EAFB-46AD-8999-F4825719390B}"/>
              </a:ext>
            </a:extLst>
          </p:cNvPr>
          <p:cNvSpPr txBox="1"/>
          <p:nvPr/>
        </p:nvSpPr>
        <p:spPr>
          <a:xfrm>
            <a:off x="6736360" y="1079854"/>
            <a:ext cx="4941115" cy="2031325"/>
          </a:xfrm>
          <a:prstGeom prst="rect">
            <a:avLst/>
          </a:prstGeom>
          <a:solidFill>
            <a:schemeClr val="tx2">
              <a:lumMod val="40000"/>
              <a:lumOff val="60000"/>
            </a:schemeClr>
          </a:solidFill>
        </p:spPr>
        <p:txBody>
          <a:bodyPr wrap="square" rtlCol="0">
            <a:spAutoFit/>
          </a:bodyPr>
          <a:lstStyle/>
          <a:p>
            <a:pPr algn="just"/>
            <a:r>
              <a:rPr lang="es-CO" dirty="0"/>
              <a:t>La gráfica enseña la evolución del reparto de las audiencias de control de garantías desde el año 2013 hasta el año 2019. Del año 2015 al 2017 el número de audiencias presenta un incremento importante, durante los años 2017 a 2019 el número de audiencias se estabiliza.</a:t>
            </a:r>
          </a:p>
          <a:p>
            <a:pPr algn="just"/>
            <a:endParaRPr lang="es-CO" dirty="0"/>
          </a:p>
        </p:txBody>
      </p:sp>
    </p:spTree>
    <p:extLst>
      <p:ext uri="{BB962C8B-B14F-4D97-AF65-F5344CB8AC3E}">
        <p14:creationId xmlns:p14="http://schemas.microsoft.com/office/powerpoint/2010/main" val="126313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0"/>
            <a:ext cx="12191999" cy="890954"/>
          </a:xfrm>
          <a:solidFill>
            <a:schemeClr val="accent5">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000" b="1" dirty="0">
                <a:solidFill>
                  <a:schemeClr val="bg1"/>
                </a:solidFill>
                <a:latin typeface="Arial" panose="020B0604020202020204" pitchFamily="34" charset="0"/>
                <a:cs typeface="Arial" panose="020B0604020202020204" pitchFamily="34" charset="0"/>
              </a:rPr>
              <a:t>Distribución de Audiencias Juzgados </a:t>
            </a:r>
            <a:br>
              <a:rPr lang="es-CO" sz="2000" b="1" dirty="0">
                <a:solidFill>
                  <a:schemeClr val="bg1"/>
                </a:solidFill>
                <a:latin typeface="Arial" panose="020B0604020202020204" pitchFamily="34" charset="0"/>
                <a:cs typeface="Arial" panose="020B0604020202020204" pitchFamily="34" charset="0"/>
              </a:rPr>
            </a:br>
            <a:r>
              <a:rPr lang="es-CO" sz="2000" b="1" dirty="0">
                <a:solidFill>
                  <a:schemeClr val="bg1"/>
                </a:solidFill>
                <a:latin typeface="Arial" panose="020B0604020202020204" pitchFamily="34" charset="0"/>
                <a:cs typeface="Arial" panose="020B0604020202020204" pitchFamily="34" charset="0"/>
              </a:rPr>
              <a:t>Penales Municipales de Control de Garantías 2019</a:t>
            </a:r>
          </a:p>
        </p:txBody>
      </p:sp>
      <p:sp>
        <p:nvSpPr>
          <p:cNvPr id="15" name="Título 16"/>
          <p:cNvSpPr txBox="1">
            <a:spLocks/>
          </p:cNvSpPr>
          <p:nvPr/>
        </p:nvSpPr>
        <p:spPr>
          <a:xfrm>
            <a:off x="775655" y="5033472"/>
            <a:ext cx="10640688" cy="1164128"/>
          </a:xfrm>
          <a:prstGeom prst="rect">
            <a:avLst/>
          </a:prstGeom>
          <a:solidFill>
            <a:schemeClr val="accent1">
              <a:lumMod val="20000"/>
              <a:lumOff val="8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800" dirty="0">
                <a:solidFill>
                  <a:schemeClr val="tx1">
                    <a:lumMod val="95000"/>
                    <a:lumOff val="5000"/>
                  </a:schemeClr>
                </a:solidFill>
                <a:latin typeface="Arial" panose="020B0604020202020204" pitchFamily="34" charset="0"/>
                <a:ea typeface="+mn-ea"/>
                <a:cs typeface="Arial" panose="020B0604020202020204" pitchFamily="34" charset="0"/>
              </a:rPr>
              <a:t>El reparto de solicitudes de audiencias de control de garantías ha estado equilibrado entre los 8 juzgados penales Municipales con Función de Control de Garantías, con una cantidad promedio de 798 audiencias al año y un promedio diario de cuatro (4) audiencias diarias por cada despacho judicial.</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596546" cy="843729"/>
          </a:xfrm>
          <a:prstGeom prst="rect">
            <a:avLst/>
          </a:prstGeom>
          <a:solidFill>
            <a:schemeClr val="bg2"/>
          </a:solidFill>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077" y="-1"/>
            <a:ext cx="1992923" cy="855452"/>
          </a:xfrm>
          <a:prstGeom prst="rect">
            <a:avLst/>
          </a:prstGeom>
          <a:solidFill>
            <a:schemeClr val="bg2"/>
          </a:solidFill>
        </p:spPr>
      </p:pic>
      <p:graphicFrame>
        <p:nvGraphicFramePr>
          <p:cNvPr id="7" name="Gráfico 6"/>
          <p:cNvGraphicFramePr>
            <a:graphicFrameLocks/>
          </p:cNvGraphicFramePr>
          <p:nvPr>
            <p:extLst>
              <p:ext uri="{D42A27DB-BD31-4B8C-83A1-F6EECF244321}">
                <p14:modId xmlns:p14="http://schemas.microsoft.com/office/powerpoint/2010/main" val="4273784214"/>
              </p:ext>
            </p:extLst>
          </p:nvPr>
        </p:nvGraphicFramePr>
        <p:xfrm>
          <a:off x="775655" y="1009357"/>
          <a:ext cx="10640687" cy="39248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3A6D010C-DD4E-42A4-A214-4F074ACC5077}"/>
              </a:ext>
            </a:extLst>
          </p:cNvPr>
          <p:cNvGraphicFramePr>
            <a:graphicFrameLocks/>
          </p:cNvGraphicFramePr>
          <p:nvPr>
            <p:extLst>
              <p:ext uri="{D42A27DB-BD31-4B8C-83A1-F6EECF244321}">
                <p14:modId xmlns:p14="http://schemas.microsoft.com/office/powerpoint/2010/main" val="2778808780"/>
              </p:ext>
            </p:extLst>
          </p:nvPr>
        </p:nvGraphicFramePr>
        <p:xfrm>
          <a:off x="1431235" y="1378226"/>
          <a:ext cx="9223513" cy="3422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6123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958441" y="1189157"/>
            <a:ext cx="10275118" cy="830997"/>
          </a:xfrm>
          <a:prstGeom prst="rect">
            <a:avLst/>
          </a:prstGeom>
          <a:solidFill>
            <a:schemeClr val="accent5">
              <a:lumMod val="50000"/>
            </a:schemeClr>
          </a:solidFill>
        </p:spPr>
        <p:txBody>
          <a:bodyPr wrap="square" lIns="91440" tIns="45720" rIns="91440" bIns="45720">
            <a:spAutoFit/>
          </a:bodyPr>
          <a:lstStyle/>
          <a:p>
            <a:pPr algn="ctr"/>
            <a:r>
              <a:rPr lang="es-ES" sz="2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Reparto de Procesos Penales para los Juzgados Penales de Manizales</a:t>
            </a:r>
          </a:p>
        </p:txBody>
      </p:sp>
      <p:sp>
        <p:nvSpPr>
          <p:cNvPr id="7" name="Rectángulo 6"/>
          <p:cNvSpPr/>
          <p:nvPr/>
        </p:nvSpPr>
        <p:spPr>
          <a:xfrm>
            <a:off x="0" y="11174"/>
            <a:ext cx="12192000" cy="861774"/>
          </a:xfrm>
          <a:prstGeom prst="rect">
            <a:avLst/>
          </a:prstGeom>
          <a:solidFill>
            <a:schemeClr val="accent5">
              <a:lumMod val="50000"/>
            </a:schemeClr>
          </a:solidFill>
        </p:spPr>
        <p:txBody>
          <a:bodyPr wrap="square" lIns="91440" tIns="45720" rIns="91440" bIns="45720" anchor="t">
            <a:sp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ES" sz="2500" b="1" cap="none" spc="0" dirty="0">
              <a:ln w="0">
                <a:noFill/>
              </a:ln>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80"/>
            <a:ext cx="2579077" cy="876827"/>
          </a:xfrm>
          <a:prstGeom prst="rect">
            <a:avLst/>
          </a:prstGeom>
          <a:solidFill>
            <a:schemeClr val="bg2"/>
          </a:solidFill>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048" y="11174"/>
            <a:ext cx="2409952" cy="861774"/>
          </a:xfrm>
          <a:prstGeom prst="rect">
            <a:avLst/>
          </a:prstGeom>
          <a:solidFill>
            <a:schemeClr val="bg2"/>
          </a:solidFill>
        </p:spPr>
      </p:pic>
      <p:pic>
        <p:nvPicPr>
          <p:cNvPr id="10" name="Picture 2" descr="Gráfico de barras creciente digital con superposición de manos de empresario Foto gratis">
            <a:extLst>
              <a:ext uri="{FF2B5EF4-FFF2-40B4-BE49-F238E27FC236}">
                <a16:creationId xmlns:a16="http://schemas.microsoft.com/office/drawing/2014/main" id="{5644F6A2-9A1E-4538-8727-041A67E1C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971" y="2413263"/>
            <a:ext cx="5402786" cy="361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60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6"/>
          <p:cNvSpPr txBox="1">
            <a:spLocks/>
          </p:cNvSpPr>
          <p:nvPr/>
        </p:nvSpPr>
        <p:spPr>
          <a:xfrm>
            <a:off x="6517532" y="1096186"/>
            <a:ext cx="5311302" cy="3382030"/>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CO" sz="1400" b="1"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Reparto de Procesos Área Penal</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b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b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Procesos repartidos anualmente desde el año 2015 hasta el año 2019. </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b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b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Promedio diario para cada año.</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2015 al 2016 =     8%</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2016 al 2017 =     8%</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2017 al 2018 =  -12%</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2018 al 2019 =  -  3%</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CO"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El número de procesos que se repartieron desde el año 2015 hasta el año 2019 fue muy estable, con un promedio de 10 procesos diarios, solo en el año 2017 se presentó un pequeño incremento que sube el reparto a 11 procesos diarios. </a:t>
            </a:r>
            <a:endParaRPr lang="es-ES" sz="16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8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9" name="Título 1"/>
          <p:cNvSpPr>
            <a:spLocks noGrp="1"/>
          </p:cNvSpPr>
          <p:nvPr>
            <p:ph type="title"/>
          </p:nvPr>
        </p:nvSpPr>
        <p:spPr>
          <a:xfrm>
            <a:off x="0" y="0"/>
            <a:ext cx="12192000" cy="902677"/>
          </a:xfrm>
          <a:solidFill>
            <a:schemeClr val="accent5">
              <a:lumMod val="50000"/>
            </a:schemeClr>
          </a:solidFill>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s-CO" sz="2300" b="1" dirty="0">
                <a:solidFill>
                  <a:schemeClr val="bg1"/>
                </a:solidFill>
                <a:latin typeface="Arial" panose="020B0604020202020204" pitchFamily="34" charset="0"/>
                <a:ea typeface="Verdana" panose="020B0604030504040204" pitchFamily="34" charset="0"/>
                <a:cs typeface="Arial" panose="020B0604020202020204" pitchFamily="34" charset="0"/>
              </a:rPr>
              <a:t>Reparto de Procesos Penales Todos los Despachos </a:t>
            </a:r>
            <a:br>
              <a:rPr lang="es-CO" sz="23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300" b="1" dirty="0">
                <a:solidFill>
                  <a:schemeClr val="bg1"/>
                </a:solidFill>
                <a:latin typeface="Arial" panose="020B0604020202020204" pitchFamily="34" charset="0"/>
                <a:ea typeface="Verdana" panose="020B0604030504040204" pitchFamily="34" charset="0"/>
                <a:cs typeface="Arial" panose="020B0604020202020204" pitchFamily="34" charset="0"/>
              </a:rPr>
              <a:t>Desde el año 2015 hasta el 2019</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427110" cy="843501"/>
          </a:xfrm>
          <a:prstGeom prst="rect">
            <a:avLst/>
          </a:prstGeom>
          <a:solidFill>
            <a:schemeClr val="bg2"/>
          </a:solid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724" y="12032"/>
            <a:ext cx="1885244" cy="843501"/>
          </a:xfrm>
          <a:prstGeom prst="rect">
            <a:avLst/>
          </a:prstGeom>
          <a:solidFill>
            <a:schemeClr val="bg2"/>
          </a:solidFill>
        </p:spPr>
      </p:pic>
      <p:graphicFrame>
        <p:nvGraphicFramePr>
          <p:cNvPr id="11" name="Gráfico 10"/>
          <p:cNvGraphicFramePr>
            <a:graphicFrameLocks/>
          </p:cNvGraphicFramePr>
          <p:nvPr>
            <p:extLst>
              <p:ext uri="{D42A27DB-BD31-4B8C-83A1-F6EECF244321}">
                <p14:modId xmlns:p14="http://schemas.microsoft.com/office/powerpoint/2010/main" val="1948821265"/>
              </p:ext>
            </p:extLst>
          </p:nvPr>
        </p:nvGraphicFramePr>
        <p:xfrm>
          <a:off x="210231" y="1084464"/>
          <a:ext cx="5961970" cy="33937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610010233"/>
              </p:ext>
            </p:extLst>
          </p:nvPr>
        </p:nvGraphicFramePr>
        <p:xfrm>
          <a:off x="225928" y="4586580"/>
          <a:ext cx="11601114" cy="1816456"/>
        </p:xfrm>
        <a:graphic>
          <a:graphicData uri="http://schemas.openxmlformats.org/drawingml/2006/table">
            <a:tbl>
              <a:tblPr/>
              <a:tblGrid>
                <a:gridCol w="3249533">
                  <a:extLst>
                    <a:ext uri="{9D8B030D-6E8A-4147-A177-3AD203B41FA5}">
                      <a16:colId xmlns:a16="http://schemas.microsoft.com/office/drawing/2014/main" val="20000"/>
                    </a:ext>
                  </a:extLst>
                </a:gridCol>
                <a:gridCol w="918596">
                  <a:extLst>
                    <a:ext uri="{9D8B030D-6E8A-4147-A177-3AD203B41FA5}">
                      <a16:colId xmlns:a16="http://schemas.microsoft.com/office/drawing/2014/main" val="20001"/>
                    </a:ext>
                  </a:extLst>
                </a:gridCol>
                <a:gridCol w="918596">
                  <a:extLst>
                    <a:ext uri="{9D8B030D-6E8A-4147-A177-3AD203B41FA5}">
                      <a16:colId xmlns:a16="http://schemas.microsoft.com/office/drawing/2014/main" val="20002"/>
                    </a:ext>
                  </a:extLst>
                </a:gridCol>
                <a:gridCol w="918596">
                  <a:extLst>
                    <a:ext uri="{9D8B030D-6E8A-4147-A177-3AD203B41FA5}">
                      <a16:colId xmlns:a16="http://schemas.microsoft.com/office/drawing/2014/main" val="20003"/>
                    </a:ext>
                  </a:extLst>
                </a:gridCol>
                <a:gridCol w="918596">
                  <a:extLst>
                    <a:ext uri="{9D8B030D-6E8A-4147-A177-3AD203B41FA5}">
                      <a16:colId xmlns:a16="http://schemas.microsoft.com/office/drawing/2014/main" val="20004"/>
                    </a:ext>
                  </a:extLst>
                </a:gridCol>
                <a:gridCol w="918596">
                  <a:extLst>
                    <a:ext uri="{9D8B030D-6E8A-4147-A177-3AD203B41FA5}">
                      <a16:colId xmlns:a16="http://schemas.microsoft.com/office/drawing/2014/main" val="20005"/>
                    </a:ext>
                  </a:extLst>
                </a:gridCol>
                <a:gridCol w="918596">
                  <a:extLst>
                    <a:ext uri="{9D8B030D-6E8A-4147-A177-3AD203B41FA5}">
                      <a16:colId xmlns:a16="http://schemas.microsoft.com/office/drawing/2014/main" val="20006"/>
                    </a:ext>
                  </a:extLst>
                </a:gridCol>
                <a:gridCol w="918596">
                  <a:extLst>
                    <a:ext uri="{9D8B030D-6E8A-4147-A177-3AD203B41FA5}">
                      <a16:colId xmlns:a16="http://schemas.microsoft.com/office/drawing/2014/main" val="20007"/>
                    </a:ext>
                  </a:extLst>
                </a:gridCol>
                <a:gridCol w="918596">
                  <a:extLst>
                    <a:ext uri="{9D8B030D-6E8A-4147-A177-3AD203B41FA5}">
                      <a16:colId xmlns:a16="http://schemas.microsoft.com/office/drawing/2014/main" val="20008"/>
                    </a:ext>
                  </a:extLst>
                </a:gridCol>
                <a:gridCol w="1002813">
                  <a:extLst>
                    <a:ext uri="{9D8B030D-6E8A-4147-A177-3AD203B41FA5}">
                      <a16:colId xmlns:a16="http://schemas.microsoft.com/office/drawing/2014/main" val="20009"/>
                    </a:ext>
                  </a:extLst>
                </a:gridCol>
              </a:tblGrid>
              <a:tr h="265142">
                <a:tc>
                  <a:txBody>
                    <a:bodyPr/>
                    <a:lstStyle/>
                    <a:p>
                      <a:pPr algn="ctr" rtl="0" fontAlgn="ctr"/>
                      <a:r>
                        <a:rPr lang="es-CO" sz="1300" b="1" i="0" u="none" strike="noStrike">
                          <a:solidFill>
                            <a:srgbClr val="FFFFFF"/>
                          </a:solidFill>
                          <a:effectLst/>
                          <a:latin typeface="Arial" panose="020B0604020202020204" pitchFamily="34" charset="0"/>
                        </a:rPr>
                        <a:t>Categoría del 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25604">
                <a:tc>
                  <a:txBody>
                    <a:bodyPr/>
                    <a:lstStyle/>
                    <a:p>
                      <a:pPr algn="l" rtl="0" fontAlgn="b"/>
                      <a:r>
                        <a:rPr lang="es-CO" sz="1300" b="0" i="0" u="none" strike="noStrike" dirty="0">
                          <a:solidFill>
                            <a:srgbClr val="000000"/>
                          </a:solidFill>
                          <a:effectLst/>
                          <a:latin typeface="Arial" panose="020B0604020202020204" pitchFamily="34" charset="0"/>
                        </a:rPr>
                        <a:t>Juzgados Penales </a:t>
                      </a:r>
                      <a:r>
                        <a:rPr lang="es-CO" sz="1300" b="0" i="0" u="none" strike="noStrike" dirty="0" err="1">
                          <a:solidFill>
                            <a:srgbClr val="000000"/>
                          </a:solidFill>
                          <a:effectLst/>
                          <a:latin typeface="Arial" panose="020B0604020202020204" pitchFamily="34" charset="0"/>
                        </a:rPr>
                        <a:t>Mples</a:t>
                      </a:r>
                      <a:r>
                        <a:rPr lang="es-CO" sz="1300" b="0" i="0" u="none" strike="noStrike" dirty="0">
                          <a:solidFill>
                            <a:srgbClr val="000000"/>
                          </a:solidFill>
                          <a:effectLst/>
                          <a:latin typeface="Arial" panose="020B0604020202020204" pitchFamily="34" charset="0"/>
                        </a:rPr>
                        <a:t>. Conocimiento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142">
                <a:tc>
                  <a:txBody>
                    <a:bodyPr/>
                    <a:lstStyle/>
                    <a:p>
                      <a:pPr algn="l" rtl="0" fontAlgn="b"/>
                      <a:r>
                        <a:rPr lang="es-CO" sz="1300" b="0" i="0" u="none" strike="noStrike">
                          <a:solidFill>
                            <a:srgbClr val="000000"/>
                          </a:solidFill>
                          <a:effectLst/>
                          <a:latin typeface="Arial" panose="020B0604020202020204" pitchFamily="34" charset="0"/>
                        </a:rPr>
                        <a:t>Juzgados Penales del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5142">
                <a:tc>
                  <a:txBody>
                    <a:bodyPr/>
                    <a:lstStyle/>
                    <a:p>
                      <a:pPr algn="l" rtl="0" fontAlgn="b"/>
                      <a:r>
                        <a:rPr lang="es-CO" sz="1300" b="0" i="0" u="none" strike="noStrike">
                          <a:solidFill>
                            <a:srgbClr val="000000"/>
                          </a:solidFill>
                          <a:effectLst/>
                          <a:latin typeface="Arial" panose="020B0604020202020204" pitchFamily="34" charset="0"/>
                        </a:rPr>
                        <a:t>Juzgado Penal del Circuito Especializado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142">
                <a:tc>
                  <a:txBody>
                    <a:bodyPr/>
                    <a:lstStyle/>
                    <a:p>
                      <a:pPr algn="l" rtl="0" fontAlgn="b"/>
                      <a:r>
                        <a:rPr lang="es-CO" sz="1300" b="0" i="0" u="none" strike="noStrike">
                          <a:solidFill>
                            <a:srgbClr val="000000"/>
                          </a:solidFill>
                          <a:effectLst/>
                          <a:latin typeface="Arial" panose="020B0604020202020204" pitchFamily="34" charset="0"/>
                        </a:rPr>
                        <a:t>Tribunales Sala Penal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5142">
                <a:tc>
                  <a:txBody>
                    <a:bodyPr/>
                    <a:lstStyle/>
                    <a:p>
                      <a:pPr algn="l" rtl="0" fontAlgn="b"/>
                      <a:r>
                        <a:rPr lang="es-CO" sz="13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65142">
                <a:tc>
                  <a:txBody>
                    <a:bodyPr/>
                    <a:lstStyle/>
                    <a:p>
                      <a:pPr algn="l" rtl="0" fontAlgn="b"/>
                      <a:r>
                        <a:rPr lang="es-CO" sz="1300" b="1" i="0" u="none" strike="noStrike">
                          <a:solidFill>
                            <a:srgbClr val="000000"/>
                          </a:solidFill>
                          <a:effectLst/>
                          <a:latin typeface="Arial" panose="020B0604020202020204" pitchFamily="34" charset="0"/>
                        </a:rPr>
                        <a:t>Promedio Diario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30202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0" y="0"/>
            <a:ext cx="12180275" cy="984738"/>
          </a:xfrm>
          <a:solidFill>
            <a:schemeClr val="accent5">
              <a:lumMod val="50000"/>
            </a:schemeClr>
          </a:solidFill>
        </p:spPr>
        <p:txBody>
          <a:bodyPr>
            <a:noAutofit/>
          </a:bodyPr>
          <a:lstStyle/>
          <a:p>
            <a:pPr algn="ctr"/>
            <a:r>
              <a:rPr lang="es-CO" sz="2300" dirty="0">
                <a:solidFill>
                  <a:schemeClr val="bg1"/>
                </a:solidFill>
                <a:latin typeface="Arial" panose="020B0604020202020204" pitchFamily="34" charset="0"/>
                <a:cs typeface="Arial" panose="020B0604020202020204" pitchFamily="34" charset="0"/>
              </a:rPr>
              <a:t>Reparto de Procesos Juzgados Penales Municipales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cs typeface="Arial" panose="020B0604020202020204" pitchFamily="34" charset="0"/>
              </a:rPr>
              <a:t>con Función de Conocimiento y Depuración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ea typeface="Verdana" panose="020B0604030504040204" pitchFamily="34" charset="0"/>
                <a:cs typeface="Arial" panose="020B0604020202020204" pitchFamily="34" charset="0"/>
              </a:rPr>
              <a:t>Desde el año 2015 hasta el 2019</a:t>
            </a:r>
            <a:endParaRPr lang="es-CO" sz="2300" dirty="0">
              <a:solidFill>
                <a:schemeClr val="bg1"/>
              </a:solidFill>
              <a:latin typeface="Arial" panose="020B0604020202020204" pitchFamily="34" charset="0"/>
              <a:cs typeface="Arial" panose="020B0604020202020204" pitchFamily="34" charset="0"/>
            </a:endParaRPr>
          </a:p>
        </p:txBody>
      </p:sp>
      <p:sp>
        <p:nvSpPr>
          <p:cNvPr id="11" name="1 CuadroTexto"/>
          <p:cNvSpPr txBox="1"/>
          <p:nvPr/>
        </p:nvSpPr>
        <p:spPr>
          <a:xfrm>
            <a:off x="6623172" y="1134333"/>
            <a:ext cx="5212080" cy="2677656"/>
          </a:xfrm>
          <a:prstGeom prst="rect">
            <a:avLst/>
          </a:prstGeom>
          <a:solidFill>
            <a:schemeClr val="accent1">
              <a:lumMod val="20000"/>
              <a:lumOff val="80000"/>
            </a:schemeClr>
          </a:solidFill>
        </p:spPr>
        <p:txBody>
          <a:bodyPr wrap="square" rtlCol="0">
            <a:spAutoFit/>
          </a:bodyPr>
          <a:lstStyle/>
          <a:p>
            <a:pPr algn="just"/>
            <a:r>
              <a:rPr lang="es-CO" sz="1400" dirty="0">
                <a:latin typeface="Arial" panose="020B0604020202020204" pitchFamily="34" charset="0"/>
                <a:cs typeface="Arial" panose="020B0604020202020204" pitchFamily="34" charset="0"/>
              </a:rPr>
              <a:t>El promedio diario de procesos que se reparten entre los Juzgados Penales Municipales con Función de Conocimiento de Manizales, es de tres (3) hasta el año 2019. Para los años 2018 y 2019 la cantidad total de procesos que repartieron se viene reduciendo.</a:t>
            </a:r>
          </a:p>
          <a:p>
            <a:pPr algn="just"/>
            <a:endParaRPr lang="es-CO" sz="1400" dirty="0">
              <a:latin typeface="Arial" panose="020B060402020202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en la cantidad de procesos:</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2015 al 2016 =     	  27%</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2016 al 2017 =     	   8%</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2017 al 2018 =  	-22%</a:t>
            </a:r>
          </a:p>
          <a:p>
            <a:pPr>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ES" sz="14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Variación 2018 al 2019 =  	  -5%</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365828" cy="843501"/>
          </a:xfrm>
          <a:prstGeom prst="rect">
            <a:avLst/>
          </a:prstGeom>
          <a:solidFill>
            <a:schemeClr val="bg2"/>
          </a:solid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566" y="0"/>
            <a:ext cx="1683434" cy="843501"/>
          </a:xfrm>
          <a:prstGeom prst="rect">
            <a:avLst/>
          </a:prstGeom>
          <a:solidFill>
            <a:schemeClr val="bg2"/>
          </a:solidFill>
        </p:spPr>
      </p:pic>
      <p:graphicFrame>
        <p:nvGraphicFramePr>
          <p:cNvPr id="10" name="Gráfico 9"/>
          <p:cNvGraphicFramePr>
            <a:graphicFrameLocks/>
          </p:cNvGraphicFramePr>
          <p:nvPr>
            <p:extLst>
              <p:ext uri="{D42A27DB-BD31-4B8C-83A1-F6EECF244321}">
                <p14:modId xmlns:p14="http://schemas.microsoft.com/office/powerpoint/2010/main" val="2208556490"/>
              </p:ext>
            </p:extLst>
          </p:nvPr>
        </p:nvGraphicFramePr>
        <p:xfrm>
          <a:off x="391736" y="1153039"/>
          <a:ext cx="5698401" cy="2579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617391155"/>
              </p:ext>
            </p:extLst>
          </p:nvPr>
        </p:nvGraphicFramePr>
        <p:xfrm>
          <a:off x="397598" y="3961583"/>
          <a:ext cx="11437653" cy="2579970"/>
        </p:xfrm>
        <a:graphic>
          <a:graphicData uri="http://schemas.openxmlformats.org/drawingml/2006/table">
            <a:tbl>
              <a:tblPr/>
              <a:tblGrid>
                <a:gridCol w="5624363">
                  <a:extLst>
                    <a:ext uri="{9D8B030D-6E8A-4147-A177-3AD203B41FA5}">
                      <a16:colId xmlns:a16="http://schemas.microsoft.com/office/drawing/2014/main" val="20000"/>
                    </a:ext>
                  </a:extLst>
                </a:gridCol>
                <a:gridCol w="1162658">
                  <a:extLst>
                    <a:ext uri="{9D8B030D-6E8A-4147-A177-3AD203B41FA5}">
                      <a16:colId xmlns:a16="http://schemas.microsoft.com/office/drawing/2014/main" val="20001"/>
                    </a:ext>
                  </a:extLst>
                </a:gridCol>
                <a:gridCol w="1162658">
                  <a:extLst>
                    <a:ext uri="{9D8B030D-6E8A-4147-A177-3AD203B41FA5}">
                      <a16:colId xmlns:a16="http://schemas.microsoft.com/office/drawing/2014/main" val="20002"/>
                    </a:ext>
                  </a:extLst>
                </a:gridCol>
                <a:gridCol w="1162658">
                  <a:extLst>
                    <a:ext uri="{9D8B030D-6E8A-4147-A177-3AD203B41FA5}">
                      <a16:colId xmlns:a16="http://schemas.microsoft.com/office/drawing/2014/main" val="20003"/>
                    </a:ext>
                  </a:extLst>
                </a:gridCol>
                <a:gridCol w="1162658">
                  <a:extLst>
                    <a:ext uri="{9D8B030D-6E8A-4147-A177-3AD203B41FA5}">
                      <a16:colId xmlns:a16="http://schemas.microsoft.com/office/drawing/2014/main" val="20004"/>
                    </a:ext>
                  </a:extLst>
                </a:gridCol>
                <a:gridCol w="1162658">
                  <a:extLst>
                    <a:ext uri="{9D8B030D-6E8A-4147-A177-3AD203B41FA5}">
                      <a16:colId xmlns:a16="http://schemas.microsoft.com/office/drawing/2014/main" val="20005"/>
                    </a:ext>
                  </a:extLst>
                </a:gridCol>
              </a:tblGrid>
              <a:tr h="257997">
                <a:tc>
                  <a:txBody>
                    <a:bodyPr/>
                    <a:lstStyle/>
                    <a:p>
                      <a:pPr algn="ctr" rtl="0" fontAlgn="ctr"/>
                      <a:r>
                        <a:rPr lang="es-CO" sz="1500" b="1" i="0" u="none" strike="noStrike" dirty="0">
                          <a:solidFill>
                            <a:srgbClr val="FFFFFF"/>
                          </a:solidFill>
                          <a:effectLst/>
                          <a:latin typeface="Arial" panose="020B0604020202020204" pitchFamily="34" charset="0"/>
                        </a:rPr>
                        <a:t>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a:solidFill>
                            <a:srgbClr val="FFFFFF"/>
                          </a:solidFill>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a:solidFill>
                            <a:srgbClr val="FFFFFF"/>
                          </a:solidFill>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a:solidFill>
                            <a:srgbClr val="FFFFFF"/>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57997">
                <a:tc>
                  <a:txBody>
                    <a:bodyPr/>
                    <a:lstStyle/>
                    <a:p>
                      <a:pPr algn="l" rtl="0" fontAlgn="b"/>
                      <a:r>
                        <a:rPr lang="es-CO" sz="1500" b="0" i="0" u="none" strike="noStrike">
                          <a:solidFill>
                            <a:srgbClr val="000000"/>
                          </a:solidFill>
                          <a:effectLst/>
                          <a:latin typeface="Arial" panose="020B0604020202020204" pitchFamily="34" charset="0"/>
                        </a:rPr>
                        <a:t>Juzgado 1 Penal Municipal con Función de Conocimiento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997">
                <a:tc>
                  <a:txBody>
                    <a:bodyPr/>
                    <a:lstStyle/>
                    <a:p>
                      <a:pPr algn="l" rtl="0" fontAlgn="b"/>
                      <a:r>
                        <a:rPr lang="es-CO" sz="1500" b="0" i="0" u="none" strike="noStrike">
                          <a:solidFill>
                            <a:srgbClr val="000000"/>
                          </a:solidFill>
                          <a:effectLst/>
                          <a:latin typeface="Arial" panose="020B0604020202020204" pitchFamily="34" charset="0"/>
                        </a:rPr>
                        <a:t>Juzgado 2 Penal Municipal con Función de Conocimiento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997">
                <a:tc>
                  <a:txBody>
                    <a:bodyPr/>
                    <a:lstStyle/>
                    <a:p>
                      <a:pPr algn="l" rtl="0" fontAlgn="b"/>
                      <a:r>
                        <a:rPr lang="es-CO" sz="1500" b="0" i="0" u="none" strike="noStrike">
                          <a:solidFill>
                            <a:srgbClr val="000000"/>
                          </a:solidFill>
                          <a:effectLst/>
                          <a:latin typeface="Arial" panose="020B0604020202020204" pitchFamily="34" charset="0"/>
                        </a:rPr>
                        <a:t>Juzgado 3 Penal Municipal con Función de Conocimiento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7997">
                <a:tc>
                  <a:txBody>
                    <a:bodyPr/>
                    <a:lstStyle/>
                    <a:p>
                      <a:pPr algn="l" rtl="0" fontAlgn="b"/>
                      <a:r>
                        <a:rPr lang="es-CO" sz="1500" b="0" i="0" u="none" strike="noStrike">
                          <a:solidFill>
                            <a:srgbClr val="000000"/>
                          </a:solidFill>
                          <a:effectLst/>
                          <a:latin typeface="Arial" panose="020B0604020202020204" pitchFamily="34" charset="0"/>
                        </a:rPr>
                        <a:t>Retiro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7997">
                <a:tc>
                  <a:txBody>
                    <a:bodyPr/>
                    <a:lstStyle/>
                    <a:p>
                      <a:pPr algn="l" rtl="0" fontAlgn="b"/>
                      <a:r>
                        <a:rPr lang="es-CO" sz="1500" b="0" i="0" u="none" strike="noStrike">
                          <a:solidFill>
                            <a:srgbClr val="000000"/>
                          </a:solidFill>
                          <a:effectLst/>
                          <a:latin typeface="Arial" panose="020B0604020202020204" pitchFamily="34" charset="0"/>
                        </a:rPr>
                        <a:t>Rechazo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7997">
                <a:tc>
                  <a:txBody>
                    <a:bodyPr/>
                    <a:lstStyle/>
                    <a:p>
                      <a:pPr algn="l" rtl="0" fontAlgn="b"/>
                      <a:r>
                        <a:rPr lang="es-CO" sz="1500" b="1" i="0" u="none" strike="noStrike" dirty="0">
                          <a:solidFill>
                            <a:srgbClr val="000000"/>
                          </a:solidFill>
                          <a:effectLst/>
                          <a:latin typeface="Arial" panose="020B0604020202020204" pitchFamily="34" charset="0"/>
                        </a:rPr>
                        <a:t>Total Procesos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679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257997">
                <a:tc>
                  <a:txBody>
                    <a:bodyPr/>
                    <a:lstStyle/>
                    <a:p>
                      <a:pPr algn="l" rtl="0" fontAlgn="b"/>
                      <a:r>
                        <a:rPr lang="es-CO" sz="1500" b="1" i="0" u="none" strike="noStrike" dirty="0">
                          <a:solidFill>
                            <a:srgbClr val="000000"/>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257997">
                <a:tc>
                  <a:txBody>
                    <a:bodyPr/>
                    <a:lstStyle/>
                    <a:p>
                      <a:pPr algn="l" rtl="0" fontAlgn="b"/>
                      <a:r>
                        <a:rPr lang="es-CO" sz="1500" b="1" i="0" u="none" strike="noStrike" dirty="0">
                          <a:solidFill>
                            <a:srgbClr val="000000"/>
                          </a:solidFill>
                          <a:effectLst/>
                          <a:latin typeface="Arial" panose="020B0604020202020204" pitchFamily="34" charset="0"/>
                        </a:rPr>
                        <a:t>Novedades de Reparto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257997">
                <a:tc>
                  <a:txBody>
                    <a:bodyPr/>
                    <a:lstStyle/>
                    <a:p>
                      <a:pPr algn="l" rtl="0" fontAlgn="b"/>
                      <a:r>
                        <a:rPr lang="es-CO" sz="1500" b="1" i="0" u="none" strike="noStrike">
                          <a:solidFill>
                            <a:srgbClr val="000000"/>
                          </a:solidFill>
                          <a:effectLst/>
                          <a:latin typeface="Arial" panose="020B0604020202020204" pitchFamily="34" charset="0"/>
                        </a:rPr>
                        <a:t>Promedio diario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1512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0" y="0"/>
            <a:ext cx="12180275" cy="984738"/>
          </a:xfrm>
          <a:solidFill>
            <a:schemeClr val="accent5">
              <a:lumMod val="50000"/>
            </a:schemeClr>
          </a:solidFill>
        </p:spPr>
        <p:txBody>
          <a:bodyPr>
            <a:noAutofit/>
          </a:bodyPr>
          <a:lstStyle/>
          <a:p>
            <a:pPr algn="ctr"/>
            <a:r>
              <a:rPr lang="es-CO" sz="2300" dirty="0">
                <a:solidFill>
                  <a:schemeClr val="bg1"/>
                </a:solidFill>
                <a:latin typeface="Arial" panose="020B0604020202020204" pitchFamily="34" charset="0"/>
                <a:cs typeface="Arial" panose="020B0604020202020204" pitchFamily="34" charset="0"/>
              </a:rPr>
              <a:t>Reparto de Procesos Juzgados Penales Municipales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cs typeface="Arial" panose="020B0604020202020204" pitchFamily="34" charset="0"/>
              </a:rPr>
              <a:t>con Función de Conocimiento y Depuración </a:t>
            </a:r>
            <a:br>
              <a:rPr lang="es-CO" sz="2300" dirty="0">
                <a:solidFill>
                  <a:schemeClr val="bg1"/>
                </a:solidFill>
                <a:latin typeface="Arial" panose="020B0604020202020204" pitchFamily="34" charset="0"/>
                <a:cs typeface="Arial" panose="020B0604020202020204" pitchFamily="34" charset="0"/>
              </a:rPr>
            </a:br>
            <a:r>
              <a:rPr lang="es-CO" sz="2300" dirty="0">
                <a:solidFill>
                  <a:schemeClr val="bg1"/>
                </a:solidFill>
                <a:latin typeface="Arial" panose="020B0604020202020204" pitchFamily="34" charset="0"/>
                <a:cs typeface="Arial" panose="020B0604020202020204" pitchFamily="34" charset="0"/>
              </a:rPr>
              <a:t>Durante el año 2019</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365828" cy="843501"/>
          </a:xfrm>
          <a:prstGeom prst="rect">
            <a:avLst/>
          </a:prstGeom>
          <a:solidFill>
            <a:schemeClr val="bg2"/>
          </a:solid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566" y="0"/>
            <a:ext cx="1683434" cy="843501"/>
          </a:xfrm>
          <a:prstGeom prst="rect">
            <a:avLst/>
          </a:prstGeom>
          <a:solidFill>
            <a:schemeClr val="bg2"/>
          </a:solidFill>
        </p:spPr>
      </p:pic>
      <p:sp>
        <p:nvSpPr>
          <p:cNvPr id="15" name="1 CuadroTexto"/>
          <p:cNvSpPr txBox="1"/>
          <p:nvPr/>
        </p:nvSpPr>
        <p:spPr>
          <a:xfrm>
            <a:off x="5932171" y="1073016"/>
            <a:ext cx="5783580" cy="2400657"/>
          </a:xfrm>
          <a:prstGeom prst="rect">
            <a:avLst/>
          </a:prstGeom>
          <a:solidFill>
            <a:schemeClr val="accent1">
              <a:lumMod val="20000"/>
              <a:lumOff val="80000"/>
            </a:schemeClr>
          </a:solidFill>
        </p:spPr>
        <p:txBody>
          <a:bodyPr wrap="square" rtlCol="0">
            <a:spAutoFit/>
          </a:bodyPr>
          <a:lstStyle/>
          <a:p>
            <a:pPr algn="just"/>
            <a:r>
              <a:rPr lang="es-CO" sz="1500" dirty="0">
                <a:latin typeface="Arial" panose="020B0604020202020204" pitchFamily="34" charset="0"/>
                <a:cs typeface="Arial" panose="020B0604020202020204" pitchFamily="34" charset="0"/>
              </a:rPr>
              <a:t>El Reparto de Procesos de los Juzgados Penales Municipales con Función de Conocimiento de Manizales durante el año 2019, se encuentra equilibrado por cada grupo de reparto y en el total general de procesos ingresados.</a:t>
            </a:r>
          </a:p>
          <a:p>
            <a:pPr algn="just"/>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3728221374"/>
              </p:ext>
            </p:extLst>
          </p:nvPr>
        </p:nvGraphicFramePr>
        <p:xfrm>
          <a:off x="460896" y="1073016"/>
          <a:ext cx="5302546" cy="24006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281401324"/>
              </p:ext>
            </p:extLst>
          </p:nvPr>
        </p:nvGraphicFramePr>
        <p:xfrm>
          <a:off x="477253" y="3522863"/>
          <a:ext cx="11238498" cy="3086100"/>
        </p:xfrm>
        <a:graphic>
          <a:graphicData uri="http://schemas.openxmlformats.org/drawingml/2006/table">
            <a:tbl>
              <a:tblPr/>
              <a:tblGrid>
                <a:gridCol w="4994888">
                  <a:extLst>
                    <a:ext uri="{9D8B030D-6E8A-4147-A177-3AD203B41FA5}">
                      <a16:colId xmlns:a16="http://schemas.microsoft.com/office/drawing/2014/main" val="20000"/>
                    </a:ext>
                  </a:extLst>
                </a:gridCol>
                <a:gridCol w="1248722">
                  <a:extLst>
                    <a:ext uri="{9D8B030D-6E8A-4147-A177-3AD203B41FA5}">
                      <a16:colId xmlns:a16="http://schemas.microsoft.com/office/drawing/2014/main" val="20001"/>
                    </a:ext>
                  </a:extLst>
                </a:gridCol>
                <a:gridCol w="1248722">
                  <a:extLst>
                    <a:ext uri="{9D8B030D-6E8A-4147-A177-3AD203B41FA5}">
                      <a16:colId xmlns:a16="http://schemas.microsoft.com/office/drawing/2014/main" val="20002"/>
                    </a:ext>
                  </a:extLst>
                </a:gridCol>
                <a:gridCol w="1248722">
                  <a:extLst>
                    <a:ext uri="{9D8B030D-6E8A-4147-A177-3AD203B41FA5}">
                      <a16:colId xmlns:a16="http://schemas.microsoft.com/office/drawing/2014/main" val="20003"/>
                    </a:ext>
                  </a:extLst>
                </a:gridCol>
                <a:gridCol w="1248722">
                  <a:extLst>
                    <a:ext uri="{9D8B030D-6E8A-4147-A177-3AD203B41FA5}">
                      <a16:colId xmlns:a16="http://schemas.microsoft.com/office/drawing/2014/main" val="20004"/>
                    </a:ext>
                  </a:extLst>
                </a:gridCol>
                <a:gridCol w="1248722">
                  <a:extLst>
                    <a:ext uri="{9D8B030D-6E8A-4147-A177-3AD203B41FA5}">
                      <a16:colId xmlns:a16="http://schemas.microsoft.com/office/drawing/2014/main" val="20005"/>
                    </a:ext>
                  </a:extLst>
                </a:gridCol>
              </a:tblGrid>
              <a:tr h="426738">
                <a:tc>
                  <a:txBody>
                    <a:bodyPr/>
                    <a:lstStyle/>
                    <a:p>
                      <a:pPr algn="ctr" rtl="0" fontAlgn="ctr"/>
                      <a:r>
                        <a:rPr lang="es-CO" sz="1500" b="1" i="0" u="none" strike="noStrike" dirty="0">
                          <a:solidFill>
                            <a:srgbClr val="FFFFFF"/>
                          </a:solidFill>
                          <a:effectLst/>
                          <a:latin typeface="Arial" panose="020B0604020202020204" pitchFamily="34" charset="0"/>
                        </a:rPr>
                        <a:t>Descripción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err="1">
                          <a:solidFill>
                            <a:srgbClr val="FFFFFF"/>
                          </a:solidFill>
                          <a:effectLst/>
                          <a:latin typeface="Arial" panose="020B0604020202020204" pitchFamily="34" charset="0"/>
                        </a:rPr>
                        <a:t>Juzg</a:t>
                      </a:r>
                      <a:r>
                        <a:rPr lang="es-CO" sz="1500" b="1" i="0" u="none" strike="noStrike" dirty="0">
                          <a:solidFill>
                            <a:srgbClr val="FFFFFF"/>
                          </a:solidFill>
                          <a:effectLst/>
                          <a:latin typeface="Arial" panose="020B0604020202020204" pitchFamily="34" charset="0"/>
                        </a:rPr>
                        <a:t>. 1 Penal </a:t>
                      </a:r>
                      <a:r>
                        <a:rPr lang="es-CO" sz="1500" b="1" i="0" u="none" strike="noStrike" dirty="0" err="1">
                          <a:solidFill>
                            <a:srgbClr val="FFFFFF"/>
                          </a:solidFill>
                          <a:effectLst/>
                          <a:latin typeface="Arial" panose="020B0604020202020204" pitchFamily="34" charset="0"/>
                        </a:rPr>
                        <a:t>Mpal</a:t>
                      </a:r>
                      <a:endParaRPr lang="es-CO" sz="15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err="1">
                          <a:solidFill>
                            <a:srgbClr val="FFFFFF"/>
                          </a:solidFill>
                          <a:effectLst/>
                          <a:latin typeface="Arial" panose="020B0604020202020204" pitchFamily="34" charset="0"/>
                        </a:rPr>
                        <a:t>Juzg</a:t>
                      </a:r>
                      <a:r>
                        <a:rPr lang="es-CO" sz="1500" b="1" i="0" u="none" strike="noStrike" dirty="0">
                          <a:solidFill>
                            <a:srgbClr val="FFFFFF"/>
                          </a:solidFill>
                          <a:effectLst/>
                          <a:latin typeface="Arial" panose="020B0604020202020204" pitchFamily="34" charset="0"/>
                        </a:rPr>
                        <a:t>. 2 Penal </a:t>
                      </a:r>
                      <a:r>
                        <a:rPr lang="es-CO" sz="1500" b="1" i="0" u="none" strike="noStrike" dirty="0" err="1">
                          <a:solidFill>
                            <a:srgbClr val="FFFFFF"/>
                          </a:solidFill>
                          <a:effectLst/>
                          <a:latin typeface="Arial" panose="020B0604020202020204" pitchFamily="34" charset="0"/>
                        </a:rPr>
                        <a:t>Mpal</a:t>
                      </a:r>
                      <a:endParaRPr lang="es-CO" sz="15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err="1">
                          <a:solidFill>
                            <a:srgbClr val="FFFFFF"/>
                          </a:solidFill>
                          <a:effectLst/>
                          <a:latin typeface="Arial" panose="020B0604020202020204" pitchFamily="34" charset="0"/>
                        </a:rPr>
                        <a:t>Juzg</a:t>
                      </a:r>
                      <a:r>
                        <a:rPr lang="es-CO" sz="1500" b="1" i="0" u="none" strike="noStrike" dirty="0">
                          <a:solidFill>
                            <a:srgbClr val="FFFFFF"/>
                          </a:solidFill>
                          <a:effectLst/>
                          <a:latin typeface="Arial" panose="020B0604020202020204" pitchFamily="34" charset="0"/>
                        </a:rPr>
                        <a:t>. 3 Penal </a:t>
                      </a:r>
                      <a:r>
                        <a:rPr lang="es-CO" sz="1500" b="1" i="0" u="none" strike="noStrike" dirty="0" err="1">
                          <a:solidFill>
                            <a:srgbClr val="FFFFFF"/>
                          </a:solidFill>
                          <a:effectLst/>
                          <a:latin typeface="Arial" panose="020B0604020202020204" pitchFamily="34" charset="0"/>
                        </a:rPr>
                        <a:t>Mpal</a:t>
                      </a:r>
                      <a:endParaRPr lang="es-CO" sz="15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Total por Grupo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7456">
                <a:tc>
                  <a:txBody>
                    <a:bodyPr/>
                    <a:lstStyle/>
                    <a:p>
                      <a:pPr algn="l" rtl="0" fontAlgn="ctr"/>
                      <a:r>
                        <a:rPr lang="es-CO" sz="1500" b="0" i="0" u="none" strike="noStrike" dirty="0">
                          <a:solidFill>
                            <a:srgbClr val="000000"/>
                          </a:solidFill>
                          <a:effectLst/>
                          <a:latin typeface="Arial" panose="020B0604020202020204" pitchFamily="34" charset="0"/>
                        </a:rPr>
                        <a:t>Audiencia De Acusación Con Preso</a:t>
                      </a:r>
                    </a:p>
                  </a:txBody>
                  <a:tcPr marL="4286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dirty="0">
                          <a:solidFill>
                            <a:srgbClr val="000000"/>
                          </a:solidFill>
                          <a:effectLst/>
                          <a:latin typeface="Arial" panose="020B0604020202020204"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7456">
                <a:tc>
                  <a:txBody>
                    <a:bodyPr/>
                    <a:lstStyle/>
                    <a:p>
                      <a:pPr algn="l" rtl="0" fontAlgn="ctr"/>
                      <a:r>
                        <a:rPr lang="es-CO" sz="1500" b="0" i="0" u="none" strike="noStrike">
                          <a:solidFill>
                            <a:srgbClr val="000000"/>
                          </a:solidFill>
                          <a:effectLst/>
                          <a:latin typeface="Arial" panose="020B0604020202020204" pitchFamily="34" charset="0"/>
                        </a:rPr>
                        <a:t>Audiencia De Acusación Sin Preso</a:t>
                      </a:r>
                    </a:p>
                  </a:txBody>
                  <a:tcPr marL="4286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12,12%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7456">
                <a:tc>
                  <a:txBody>
                    <a:bodyPr/>
                    <a:lstStyle/>
                    <a:p>
                      <a:pPr algn="l" rtl="0" fontAlgn="ctr"/>
                      <a:r>
                        <a:rPr lang="es-CO" sz="1500" b="0" i="0" u="none" strike="noStrike">
                          <a:solidFill>
                            <a:srgbClr val="000000"/>
                          </a:solidFill>
                          <a:effectLst/>
                          <a:latin typeface="Arial" panose="020B0604020202020204" pitchFamily="34" charset="0"/>
                        </a:rPr>
                        <a:t>Allanamiento A La Imputación Con Preso</a:t>
                      </a:r>
                    </a:p>
                  </a:txBody>
                  <a:tcPr marL="4286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7456">
                <a:tc>
                  <a:txBody>
                    <a:bodyPr/>
                    <a:lstStyle/>
                    <a:p>
                      <a:pPr algn="l" rtl="0" fontAlgn="ctr"/>
                      <a:r>
                        <a:rPr lang="es-CO" sz="1500" b="0" i="0" u="none" strike="noStrike">
                          <a:solidFill>
                            <a:srgbClr val="000000"/>
                          </a:solidFill>
                          <a:effectLst/>
                          <a:latin typeface="Arial" panose="020B0604020202020204" pitchFamily="34" charset="0"/>
                        </a:rPr>
                        <a:t>Allanamiento A La Imputación Sin Preso</a:t>
                      </a:r>
                    </a:p>
                  </a:txBody>
                  <a:tcPr marL="4286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7456">
                <a:tc>
                  <a:txBody>
                    <a:bodyPr/>
                    <a:lstStyle/>
                    <a:p>
                      <a:pPr algn="l" rtl="0" fontAlgn="ctr"/>
                      <a:r>
                        <a:rPr lang="es-CO" sz="1500" b="0" i="0" u="none" strike="noStrike">
                          <a:solidFill>
                            <a:srgbClr val="000000"/>
                          </a:solidFill>
                          <a:effectLst/>
                          <a:latin typeface="Arial" panose="020B0604020202020204" pitchFamily="34" charset="0"/>
                        </a:rPr>
                        <a:t>Preclusión Con Preso</a:t>
                      </a:r>
                    </a:p>
                  </a:txBody>
                  <a:tcPr marL="4286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7456">
                <a:tc>
                  <a:txBody>
                    <a:bodyPr/>
                    <a:lstStyle/>
                    <a:p>
                      <a:pPr algn="l" rtl="0" fontAlgn="ctr"/>
                      <a:r>
                        <a:rPr lang="es-CO" sz="1500" b="0" i="0" u="none" strike="noStrike">
                          <a:solidFill>
                            <a:srgbClr val="000000"/>
                          </a:solidFill>
                          <a:effectLst/>
                          <a:latin typeface="Arial" panose="020B0604020202020204" pitchFamily="34" charset="0"/>
                        </a:rPr>
                        <a:t>Preclusión Sin Preso</a:t>
                      </a:r>
                    </a:p>
                  </a:txBody>
                  <a:tcPr marL="4286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7456">
                <a:tc>
                  <a:txBody>
                    <a:bodyPr/>
                    <a:lstStyle/>
                    <a:p>
                      <a:pPr algn="l" rtl="0" fontAlgn="ctr"/>
                      <a:r>
                        <a:rPr lang="es-CO" sz="1500" b="0" i="0" u="none" strike="noStrike">
                          <a:solidFill>
                            <a:srgbClr val="000000"/>
                          </a:solidFill>
                          <a:effectLst/>
                          <a:latin typeface="Arial" panose="020B0604020202020204" pitchFamily="34" charset="0"/>
                        </a:rPr>
                        <a:t>Preacuerdos Con Preso</a:t>
                      </a:r>
                    </a:p>
                  </a:txBody>
                  <a:tcPr marL="4286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7456">
                <a:tc>
                  <a:txBody>
                    <a:bodyPr/>
                    <a:lstStyle/>
                    <a:p>
                      <a:pPr algn="l" rtl="0" fontAlgn="ctr"/>
                      <a:r>
                        <a:rPr lang="es-CO" sz="1500" b="0" i="0" u="none" strike="noStrike">
                          <a:solidFill>
                            <a:srgbClr val="000000"/>
                          </a:solidFill>
                          <a:effectLst/>
                          <a:latin typeface="Arial" panose="020B0604020202020204" pitchFamily="34" charset="0"/>
                        </a:rPr>
                        <a:t>Preacuerdos Sin Preso</a:t>
                      </a:r>
                    </a:p>
                  </a:txBody>
                  <a:tcPr marL="4286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7456">
                <a:tc>
                  <a:txBody>
                    <a:bodyPr/>
                    <a:lstStyle/>
                    <a:p>
                      <a:pPr algn="l" rtl="0" fontAlgn="ctr"/>
                      <a:r>
                        <a:rPr lang="es-CO" sz="1500" b="0" i="0" u="none" strike="noStrike">
                          <a:solidFill>
                            <a:srgbClr val="000000"/>
                          </a:solidFill>
                          <a:effectLst/>
                          <a:latin typeface="Arial" panose="020B0604020202020204" pitchFamily="34" charset="0"/>
                        </a:rPr>
                        <a:t>Procedimiento Especial Abreviado Con Preso</a:t>
                      </a:r>
                    </a:p>
                  </a:txBody>
                  <a:tcPr marL="4286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18,26%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7456">
                <a:tc>
                  <a:txBody>
                    <a:bodyPr/>
                    <a:lstStyle/>
                    <a:p>
                      <a:pPr algn="l" rtl="0" fontAlgn="ctr"/>
                      <a:r>
                        <a:rPr lang="es-CO" sz="1500" b="0" i="0" u="none" strike="noStrike">
                          <a:solidFill>
                            <a:srgbClr val="000000"/>
                          </a:solidFill>
                          <a:effectLst/>
                          <a:latin typeface="Arial" panose="020B0604020202020204" pitchFamily="34" charset="0"/>
                        </a:rPr>
                        <a:t>Procedimiento Especial Abreviado Sin Preso</a:t>
                      </a:r>
                    </a:p>
                  </a:txBody>
                  <a:tcPr marL="4286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500" b="0" i="0" u="none" strike="noStrike">
                          <a:solidFill>
                            <a:srgbClr val="000000"/>
                          </a:solidFill>
                          <a:effectLst/>
                          <a:latin typeface="Arial" panose="020B0604020202020204" pitchFamily="34" charset="0"/>
                        </a:rPr>
                        <a:t>45,73%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7456">
                <a:tc>
                  <a:txBody>
                    <a:bodyPr/>
                    <a:lstStyle/>
                    <a:p>
                      <a:pPr algn="ctr" rtl="0" fontAlgn="b"/>
                      <a:r>
                        <a:rPr lang="es-CO" sz="1500" b="1" i="0" u="none" strike="noStrike" dirty="0">
                          <a:solidFill>
                            <a:schemeClr val="tx1"/>
                          </a:solidFill>
                          <a:effectLst/>
                          <a:latin typeface="Arial" panose="020B0604020202020204" pitchFamily="34" charset="0"/>
                        </a:rPr>
                        <a:t>Total por Despacho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chemeClr val="tx1"/>
                          </a:solidFill>
                          <a:effectLst/>
                          <a:latin typeface="Arial" panose="020B060402020202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chemeClr val="tx1"/>
                          </a:solidFill>
                          <a:effectLst/>
                          <a:latin typeface="Arial" panose="020B060402020202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chemeClr val="tx1"/>
                          </a:solidFill>
                          <a:effectLst/>
                          <a:latin typeface="Arial" panose="020B060402020202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chemeClr val="tx1"/>
                          </a:solidFill>
                          <a:effectLst/>
                          <a:latin typeface="Arial" panose="020B0604020202020204" pitchFamily="34" charset="0"/>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500" b="1" i="0" u="none" strike="noStrike" dirty="0">
                          <a:solidFill>
                            <a:schemeClr val="tx1"/>
                          </a:solidFill>
                          <a:effectLst/>
                          <a:latin typeface="Arial" panose="020B060402020202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39166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ítulo 1"/>
          <p:cNvSpPr>
            <a:spLocks noGrp="1"/>
          </p:cNvSpPr>
          <p:nvPr>
            <p:ph type="title"/>
          </p:nvPr>
        </p:nvSpPr>
        <p:spPr>
          <a:xfrm>
            <a:off x="0" y="0"/>
            <a:ext cx="12180275" cy="984738"/>
          </a:xfrm>
          <a:solidFill>
            <a:schemeClr val="accent5">
              <a:lumMod val="50000"/>
            </a:schemeClr>
          </a:solidFill>
        </p:spPr>
        <p:txBody>
          <a:bodyPr vert="horz" lIns="91440" tIns="45720" rIns="91440" bIns="45720" rtlCol="0" anchor="ctr">
            <a:normAutofit/>
          </a:bodyPr>
          <a:lstStyle/>
          <a:p>
            <a:pPr algn="ct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Juzgados Penales  del Circuito </a:t>
            </a:r>
            <a:b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Reparto de Procesos </a:t>
            </a:r>
            <a:b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Año 2015  hasta el 2019 </a:t>
            </a:r>
          </a:p>
        </p:txBody>
      </p:sp>
      <p:sp>
        <p:nvSpPr>
          <p:cNvPr id="30" name="1 CuadroTexto"/>
          <p:cNvSpPr txBox="1"/>
          <p:nvPr/>
        </p:nvSpPr>
        <p:spPr>
          <a:xfrm>
            <a:off x="550042" y="4692093"/>
            <a:ext cx="11091238" cy="1323439"/>
          </a:xfrm>
          <a:prstGeom prst="rect">
            <a:avLst/>
          </a:prstGeom>
          <a:solidFill>
            <a:schemeClr val="accent1">
              <a:lumMod val="20000"/>
              <a:lumOff val="80000"/>
            </a:schemeClr>
          </a:solidFill>
        </p:spPr>
        <p:txBody>
          <a:bodyPr wrap="square" rtlCol="0">
            <a:spAutoFit/>
          </a:bodyPr>
          <a:lstStyle/>
          <a:p>
            <a:pPr algn="just"/>
            <a:r>
              <a:rPr lang="es-CO" sz="1600" dirty="0">
                <a:latin typeface="Arial" panose="020B0604020202020204" pitchFamily="34" charset="0"/>
                <a:ea typeface="Verdana" panose="020B0604030504040204" pitchFamily="34" charset="0"/>
                <a:cs typeface="Arial" panose="020B0604020202020204" pitchFamily="34" charset="0"/>
              </a:rPr>
              <a:t>El promedio semanal de procesos que ingresaron por reparto a los siete Juzgados Penales del Circuito de Manizales durante los últimos cinco (5) años ha estado entre 3 y 4, para el año 2019 el promedio semanal de proceso continua en 3.</a:t>
            </a:r>
          </a:p>
          <a:p>
            <a:pPr algn="just"/>
            <a:endParaRPr lang="es-CO" sz="1600" dirty="0">
              <a:latin typeface="Arial" panose="020B0604020202020204" pitchFamily="34" charset="0"/>
              <a:ea typeface="Verdana" panose="020B0604030504040204" pitchFamily="34" charset="0"/>
              <a:cs typeface="Arial" panose="020B0604020202020204" pitchFamily="34" charset="0"/>
            </a:endParaRPr>
          </a:p>
          <a:p>
            <a:pPr algn="just"/>
            <a:r>
              <a:rPr lang="es-CO" sz="1600" dirty="0">
                <a:latin typeface="Arial" panose="020B0604020202020204" pitchFamily="34" charset="0"/>
                <a:ea typeface="Verdana" panose="020B0604030504040204" pitchFamily="34" charset="0"/>
                <a:cs typeface="Arial" panose="020B0604020202020204" pitchFamily="34" charset="0"/>
              </a:rPr>
              <a:t>El Reparto total de Procesos en el año 2019 tuvo una variación positiva con respecto al año anterior del 4%.</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365828" cy="843501"/>
          </a:xfrm>
          <a:prstGeom prst="rect">
            <a:avLst/>
          </a:prstGeom>
          <a:solidFill>
            <a:schemeClr val="bg2"/>
          </a:solidFill>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566" y="0"/>
            <a:ext cx="1683434" cy="843501"/>
          </a:xfrm>
          <a:prstGeom prst="rect">
            <a:avLst/>
          </a:prstGeom>
          <a:solidFill>
            <a:schemeClr val="bg2"/>
          </a:solidFill>
        </p:spPr>
      </p:pic>
      <p:graphicFrame>
        <p:nvGraphicFramePr>
          <p:cNvPr id="4" name="Tabla 3">
            <a:extLst>
              <a:ext uri="{FF2B5EF4-FFF2-40B4-BE49-F238E27FC236}">
                <a16:creationId xmlns:a16="http://schemas.microsoft.com/office/drawing/2014/main" id="{0E118B99-46A3-45EB-8948-E025080F75CD}"/>
              </a:ext>
            </a:extLst>
          </p:cNvPr>
          <p:cNvGraphicFramePr>
            <a:graphicFrameLocks noGrp="1"/>
          </p:cNvGraphicFramePr>
          <p:nvPr>
            <p:extLst>
              <p:ext uri="{D42A27DB-BD31-4B8C-83A1-F6EECF244321}">
                <p14:modId xmlns:p14="http://schemas.microsoft.com/office/powerpoint/2010/main" val="2278023348"/>
              </p:ext>
            </p:extLst>
          </p:nvPr>
        </p:nvGraphicFramePr>
        <p:xfrm>
          <a:off x="550042" y="1109628"/>
          <a:ext cx="11091238" cy="3457575"/>
        </p:xfrm>
        <a:graphic>
          <a:graphicData uri="http://schemas.openxmlformats.org/drawingml/2006/table">
            <a:tbl>
              <a:tblPr/>
              <a:tblGrid>
                <a:gridCol w="2388555">
                  <a:extLst>
                    <a:ext uri="{9D8B030D-6E8A-4147-A177-3AD203B41FA5}">
                      <a16:colId xmlns:a16="http://schemas.microsoft.com/office/drawing/2014/main" val="3350378067"/>
                    </a:ext>
                  </a:extLst>
                </a:gridCol>
                <a:gridCol w="1021841">
                  <a:extLst>
                    <a:ext uri="{9D8B030D-6E8A-4147-A177-3AD203B41FA5}">
                      <a16:colId xmlns:a16="http://schemas.microsoft.com/office/drawing/2014/main" val="2829208253"/>
                    </a:ext>
                  </a:extLst>
                </a:gridCol>
                <a:gridCol w="1021841">
                  <a:extLst>
                    <a:ext uri="{9D8B030D-6E8A-4147-A177-3AD203B41FA5}">
                      <a16:colId xmlns:a16="http://schemas.microsoft.com/office/drawing/2014/main" val="2083653332"/>
                    </a:ext>
                  </a:extLst>
                </a:gridCol>
                <a:gridCol w="1021841">
                  <a:extLst>
                    <a:ext uri="{9D8B030D-6E8A-4147-A177-3AD203B41FA5}">
                      <a16:colId xmlns:a16="http://schemas.microsoft.com/office/drawing/2014/main" val="3352306394"/>
                    </a:ext>
                  </a:extLst>
                </a:gridCol>
                <a:gridCol w="1021841">
                  <a:extLst>
                    <a:ext uri="{9D8B030D-6E8A-4147-A177-3AD203B41FA5}">
                      <a16:colId xmlns:a16="http://schemas.microsoft.com/office/drawing/2014/main" val="2890527912"/>
                    </a:ext>
                  </a:extLst>
                </a:gridCol>
                <a:gridCol w="1260272">
                  <a:extLst>
                    <a:ext uri="{9D8B030D-6E8A-4147-A177-3AD203B41FA5}">
                      <a16:colId xmlns:a16="http://schemas.microsoft.com/office/drawing/2014/main" val="3296225659"/>
                    </a:ext>
                  </a:extLst>
                </a:gridCol>
                <a:gridCol w="1021841">
                  <a:extLst>
                    <a:ext uri="{9D8B030D-6E8A-4147-A177-3AD203B41FA5}">
                      <a16:colId xmlns:a16="http://schemas.microsoft.com/office/drawing/2014/main" val="703133702"/>
                    </a:ext>
                  </a:extLst>
                </a:gridCol>
                <a:gridCol w="1311365">
                  <a:extLst>
                    <a:ext uri="{9D8B030D-6E8A-4147-A177-3AD203B41FA5}">
                      <a16:colId xmlns:a16="http://schemas.microsoft.com/office/drawing/2014/main" val="1930133738"/>
                    </a:ext>
                  </a:extLst>
                </a:gridCol>
                <a:gridCol w="1021841">
                  <a:extLst>
                    <a:ext uri="{9D8B030D-6E8A-4147-A177-3AD203B41FA5}">
                      <a16:colId xmlns:a16="http://schemas.microsoft.com/office/drawing/2014/main" val="3563216436"/>
                    </a:ext>
                  </a:extLst>
                </a:gridCol>
              </a:tblGrid>
              <a:tr h="600075">
                <a:tc>
                  <a:txBody>
                    <a:bodyPr/>
                    <a:lstStyle/>
                    <a:p>
                      <a:pPr algn="ctr" rtl="0" fontAlgn="ctr"/>
                      <a:r>
                        <a:rPr lang="es-CO" sz="1500" b="1" i="0" u="none" strike="noStrike" dirty="0">
                          <a:solidFill>
                            <a:srgbClr val="FFFFFF"/>
                          </a:solidFill>
                          <a:effectLst/>
                          <a:latin typeface="Arial" panose="020B0604020202020204" pitchFamily="34" charset="0"/>
                        </a:rPr>
                        <a:t>Despacho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2017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Promedio </a:t>
                      </a:r>
                      <a:br>
                        <a:rPr lang="es-CO" sz="1500" b="1" i="0" u="none" strike="noStrike" dirty="0">
                          <a:solidFill>
                            <a:srgbClr val="FFFFFF"/>
                          </a:solidFill>
                          <a:effectLst/>
                          <a:latin typeface="Arial" panose="020B0604020202020204" pitchFamily="34" charset="0"/>
                        </a:rPr>
                      </a:br>
                      <a:r>
                        <a:rPr lang="es-CO" sz="1500" b="1" i="0" u="none" strike="noStrike" dirty="0">
                          <a:solidFill>
                            <a:srgbClr val="FFFFFF"/>
                          </a:solidFill>
                          <a:effectLst/>
                          <a:latin typeface="Arial" panose="020B0604020202020204" pitchFamily="34" charset="0"/>
                        </a:rPr>
                        <a:t>Semanal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2018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Promedio </a:t>
                      </a:r>
                      <a:br>
                        <a:rPr lang="es-CO" sz="1500" b="1" i="0" u="none" strike="noStrike" dirty="0">
                          <a:solidFill>
                            <a:srgbClr val="FFFFFF"/>
                          </a:solidFill>
                          <a:effectLst/>
                          <a:latin typeface="Arial" panose="020B0604020202020204" pitchFamily="34" charset="0"/>
                        </a:rPr>
                      </a:br>
                      <a:r>
                        <a:rPr lang="es-CO" sz="1500" b="1" i="0" u="none" strike="noStrike" dirty="0">
                          <a:solidFill>
                            <a:srgbClr val="FFFFFF"/>
                          </a:solidFill>
                          <a:effectLst/>
                          <a:latin typeface="Arial" panose="020B0604020202020204" pitchFamily="34" charset="0"/>
                        </a:rPr>
                        <a:t>Semanal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Promedio </a:t>
                      </a:r>
                      <a:br>
                        <a:rPr lang="es-CO" sz="1500" b="1" i="0" u="none" strike="noStrike" dirty="0">
                          <a:solidFill>
                            <a:srgbClr val="FFFFFF"/>
                          </a:solidFill>
                          <a:effectLst/>
                          <a:latin typeface="Arial" panose="020B0604020202020204" pitchFamily="34" charset="0"/>
                        </a:rPr>
                      </a:br>
                      <a:r>
                        <a:rPr lang="es-CO" sz="1500" b="1" i="0" u="none" strike="noStrike" dirty="0">
                          <a:solidFill>
                            <a:srgbClr val="FFFFFF"/>
                          </a:solidFill>
                          <a:effectLst/>
                          <a:latin typeface="Arial" panose="020B0604020202020204" pitchFamily="34" charset="0"/>
                        </a:rPr>
                        <a:t>Semanal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356978573"/>
                  </a:ext>
                </a:extLst>
              </a:tr>
              <a:tr h="200025">
                <a:tc>
                  <a:txBody>
                    <a:bodyPr/>
                    <a:lstStyle/>
                    <a:p>
                      <a:pPr algn="l" rtl="0" fontAlgn="b"/>
                      <a:r>
                        <a:rPr lang="es-CO" sz="1500" b="0" i="0" u="none" strike="noStrike" dirty="0">
                          <a:solidFill>
                            <a:srgbClr val="000000"/>
                          </a:solidFill>
                          <a:effectLst/>
                          <a:latin typeface="Arial" panose="020B0604020202020204" pitchFamily="34" charset="0"/>
                        </a:rPr>
                        <a:t>Juzgado 1 Penal </a:t>
                      </a:r>
                      <a:r>
                        <a:rPr lang="es-CO" sz="1500" b="0" i="0" u="none" strike="noStrike" dirty="0" err="1">
                          <a:solidFill>
                            <a:srgbClr val="000000"/>
                          </a:solidFill>
                          <a:effectLst/>
                          <a:latin typeface="Arial" panose="020B0604020202020204" pitchFamily="34" charset="0"/>
                        </a:rPr>
                        <a:t>Cto</a:t>
                      </a:r>
                      <a:endParaRPr lang="es-CO" sz="1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141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38479"/>
                  </a:ext>
                </a:extLst>
              </a:tr>
              <a:tr h="200025">
                <a:tc>
                  <a:txBody>
                    <a:bodyPr/>
                    <a:lstStyle/>
                    <a:p>
                      <a:pPr algn="l" rtl="0" fontAlgn="b"/>
                      <a:r>
                        <a:rPr lang="es-CO" sz="1500" b="0" i="0" u="none" strike="noStrike" dirty="0">
                          <a:solidFill>
                            <a:srgbClr val="000000"/>
                          </a:solidFill>
                          <a:effectLst/>
                          <a:latin typeface="Arial" panose="020B0604020202020204" pitchFamily="34" charset="0"/>
                        </a:rPr>
                        <a:t>Juzgado 2 Penal </a:t>
                      </a:r>
                      <a:r>
                        <a:rPr lang="es-CO" sz="1500" b="0" i="0" u="none" strike="noStrike" dirty="0" err="1">
                          <a:solidFill>
                            <a:srgbClr val="000000"/>
                          </a:solidFill>
                          <a:effectLst/>
                          <a:latin typeface="Arial" panose="020B0604020202020204" pitchFamily="34" charset="0"/>
                        </a:rPr>
                        <a:t>Cto</a:t>
                      </a:r>
                      <a:endParaRPr lang="es-CO" sz="1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733855"/>
                  </a:ext>
                </a:extLst>
              </a:tr>
              <a:tr h="200025">
                <a:tc>
                  <a:txBody>
                    <a:bodyPr/>
                    <a:lstStyle/>
                    <a:p>
                      <a:pPr algn="l" rtl="0" fontAlgn="b"/>
                      <a:r>
                        <a:rPr lang="es-CO" sz="1500" b="0" i="0" u="none" strike="noStrike" dirty="0">
                          <a:solidFill>
                            <a:srgbClr val="000000"/>
                          </a:solidFill>
                          <a:effectLst/>
                          <a:latin typeface="Arial" panose="020B0604020202020204" pitchFamily="34" charset="0"/>
                        </a:rPr>
                        <a:t>Juzgado 3 Penal </a:t>
                      </a:r>
                      <a:r>
                        <a:rPr lang="es-CO" sz="1500" b="0" i="0" u="none" strike="noStrike" dirty="0" err="1">
                          <a:solidFill>
                            <a:srgbClr val="000000"/>
                          </a:solidFill>
                          <a:effectLst/>
                          <a:latin typeface="Arial" panose="020B0604020202020204" pitchFamily="34" charset="0"/>
                        </a:rPr>
                        <a:t>Cto</a:t>
                      </a:r>
                      <a:endParaRPr lang="es-CO" sz="1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166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417238"/>
                  </a:ext>
                </a:extLst>
              </a:tr>
              <a:tr h="200025">
                <a:tc>
                  <a:txBody>
                    <a:bodyPr/>
                    <a:lstStyle/>
                    <a:p>
                      <a:pPr algn="l" rtl="0" fontAlgn="b"/>
                      <a:r>
                        <a:rPr lang="es-CO" sz="1500" b="0" i="0" u="none" strike="noStrike" dirty="0">
                          <a:solidFill>
                            <a:srgbClr val="000000"/>
                          </a:solidFill>
                          <a:effectLst/>
                          <a:latin typeface="Arial" panose="020B0604020202020204" pitchFamily="34" charset="0"/>
                        </a:rPr>
                        <a:t>Juzgado 4 Penal </a:t>
                      </a:r>
                      <a:r>
                        <a:rPr lang="es-CO" sz="1500" b="0" i="0" u="none" strike="noStrike" dirty="0" err="1">
                          <a:solidFill>
                            <a:srgbClr val="000000"/>
                          </a:solidFill>
                          <a:effectLst/>
                          <a:latin typeface="Arial" panose="020B0604020202020204" pitchFamily="34" charset="0"/>
                        </a:rPr>
                        <a:t>Cto</a:t>
                      </a:r>
                      <a:endParaRPr lang="es-CO" sz="1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145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121775"/>
                  </a:ext>
                </a:extLst>
              </a:tr>
              <a:tr h="200025">
                <a:tc>
                  <a:txBody>
                    <a:bodyPr/>
                    <a:lstStyle/>
                    <a:p>
                      <a:pPr algn="l" rtl="0" fontAlgn="b"/>
                      <a:r>
                        <a:rPr lang="es-CO" sz="1500" b="0" i="0" u="none" strike="noStrike" dirty="0">
                          <a:solidFill>
                            <a:srgbClr val="000000"/>
                          </a:solidFill>
                          <a:effectLst/>
                          <a:latin typeface="Arial" panose="020B0604020202020204" pitchFamily="34" charset="0"/>
                        </a:rPr>
                        <a:t>Juzgado 5¨Penal </a:t>
                      </a:r>
                      <a:r>
                        <a:rPr lang="es-CO" sz="1500" b="0" i="0" u="none" strike="noStrike" dirty="0" err="1">
                          <a:solidFill>
                            <a:srgbClr val="000000"/>
                          </a:solidFill>
                          <a:effectLst/>
                          <a:latin typeface="Arial" panose="020B0604020202020204" pitchFamily="34" charset="0"/>
                        </a:rPr>
                        <a:t>Cto</a:t>
                      </a:r>
                      <a:endParaRPr lang="es-CO" sz="1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285781"/>
                  </a:ext>
                </a:extLst>
              </a:tr>
              <a:tr h="200025">
                <a:tc>
                  <a:txBody>
                    <a:bodyPr/>
                    <a:lstStyle/>
                    <a:p>
                      <a:pPr algn="l" rtl="0" fontAlgn="b"/>
                      <a:r>
                        <a:rPr lang="es-CO" sz="1500" b="0" i="0" u="none" strike="noStrike" dirty="0">
                          <a:solidFill>
                            <a:srgbClr val="000000"/>
                          </a:solidFill>
                          <a:effectLst/>
                          <a:latin typeface="Arial" panose="020B0604020202020204" pitchFamily="34" charset="0"/>
                        </a:rPr>
                        <a:t>Juzgado 6 Penal </a:t>
                      </a:r>
                      <a:r>
                        <a:rPr lang="es-CO" sz="1500" b="0" i="0" u="none" strike="noStrike" dirty="0" err="1">
                          <a:solidFill>
                            <a:srgbClr val="000000"/>
                          </a:solidFill>
                          <a:effectLst/>
                          <a:latin typeface="Arial" panose="020B0604020202020204" pitchFamily="34" charset="0"/>
                        </a:rPr>
                        <a:t>Cto</a:t>
                      </a:r>
                      <a:endParaRPr lang="es-CO" sz="1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232864"/>
                  </a:ext>
                </a:extLst>
              </a:tr>
              <a:tr h="200025">
                <a:tc>
                  <a:txBody>
                    <a:bodyPr/>
                    <a:lstStyle/>
                    <a:p>
                      <a:pPr algn="l" rtl="0" fontAlgn="b"/>
                      <a:r>
                        <a:rPr lang="es-CO" sz="1500" b="0" i="0" u="none" strike="noStrike" dirty="0">
                          <a:solidFill>
                            <a:srgbClr val="000000"/>
                          </a:solidFill>
                          <a:effectLst/>
                          <a:latin typeface="Arial" panose="020B0604020202020204" pitchFamily="34" charset="0"/>
                        </a:rPr>
                        <a:t>Juzgado 7 Penal </a:t>
                      </a:r>
                      <a:r>
                        <a:rPr lang="es-CO" sz="1500" b="0" i="0" u="none" strike="noStrike" dirty="0" err="1">
                          <a:solidFill>
                            <a:srgbClr val="000000"/>
                          </a:solidFill>
                          <a:effectLst/>
                          <a:latin typeface="Arial" panose="020B0604020202020204" pitchFamily="34" charset="0"/>
                        </a:rPr>
                        <a:t>CTo</a:t>
                      </a:r>
                      <a:endParaRPr lang="es-CO" sz="1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1461580"/>
                  </a:ext>
                </a:extLst>
              </a:tr>
              <a:tr h="200025">
                <a:tc>
                  <a:txBody>
                    <a:bodyPr/>
                    <a:lstStyle/>
                    <a:p>
                      <a:pPr algn="l" rtl="0" fontAlgn="b"/>
                      <a:r>
                        <a:rPr lang="es-CO" sz="1500" b="0" i="0" u="none" strike="noStrike">
                          <a:solidFill>
                            <a:srgbClr val="000000"/>
                          </a:solidFill>
                          <a:effectLst/>
                          <a:latin typeface="Arial" panose="020B0604020202020204" pitchFamily="34" charset="0"/>
                        </a:rPr>
                        <a:t>Retiro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696860"/>
                  </a:ext>
                </a:extLst>
              </a:tr>
              <a:tr h="200025">
                <a:tc>
                  <a:txBody>
                    <a:bodyPr/>
                    <a:lstStyle/>
                    <a:p>
                      <a:pPr algn="l" rtl="0" fontAlgn="b"/>
                      <a:r>
                        <a:rPr lang="es-CO" sz="1500" b="0" i="0" u="none" strike="noStrike">
                          <a:solidFill>
                            <a:srgbClr val="000000"/>
                          </a:solidFill>
                          <a:effectLst/>
                          <a:latin typeface="Arial" panose="020B0604020202020204" pitchFamily="34" charset="0"/>
                        </a:rPr>
                        <a:t>Rechazo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6331191"/>
                  </a:ext>
                </a:extLst>
              </a:tr>
              <a:tr h="200025">
                <a:tc>
                  <a:txBody>
                    <a:bodyPr/>
                    <a:lstStyle/>
                    <a:p>
                      <a:pPr algn="l" rtl="0" fontAlgn="b"/>
                      <a:r>
                        <a:rPr lang="es-CO" sz="1500" b="1" i="0" u="none" strike="noStrike" dirty="0">
                          <a:solidFill>
                            <a:srgbClr val="000000"/>
                          </a:solidFill>
                          <a:effectLst/>
                          <a:latin typeface="Arial" panose="020B0604020202020204" pitchFamily="34" charset="0"/>
                        </a:rPr>
                        <a:t>Total Procesos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933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963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1134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 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956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991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7875237"/>
                  </a:ext>
                </a:extLst>
              </a:tr>
              <a:tr h="200025">
                <a:tc>
                  <a:txBody>
                    <a:bodyPr/>
                    <a:lstStyle/>
                    <a:p>
                      <a:pPr algn="l" rtl="0" fontAlgn="b"/>
                      <a:r>
                        <a:rPr lang="es-CO" sz="1500" b="1" i="0" u="none" strike="noStrike" dirty="0">
                          <a:solidFill>
                            <a:srgbClr val="000000"/>
                          </a:solidFill>
                          <a:effectLst/>
                          <a:latin typeface="Arial" panose="020B0604020202020204" pitchFamily="34" charset="0"/>
                        </a:rPr>
                        <a:t>Variación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rtl="0" fontAlgn="b"/>
                      <a:r>
                        <a:rPr lang="es-CO" sz="1500" b="1"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18098049"/>
                  </a:ext>
                </a:extLst>
              </a:tr>
              <a:tr h="200025">
                <a:tc>
                  <a:txBody>
                    <a:bodyPr/>
                    <a:lstStyle/>
                    <a:p>
                      <a:pPr algn="l" rtl="0" fontAlgn="b"/>
                      <a:r>
                        <a:rPr lang="es-CO" sz="1500" b="1" i="0" u="none" strike="noStrike">
                          <a:solidFill>
                            <a:srgbClr val="000000"/>
                          </a:solidFill>
                          <a:effectLst/>
                          <a:latin typeface="Arial" panose="020B0604020202020204" pitchFamily="34" charset="0"/>
                        </a:rPr>
                        <a:t>Novedades de Reparto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a:solidFill>
                            <a:srgbClr val="000000"/>
                          </a:solidFill>
                          <a:effectLst/>
                          <a:latin typeface="Arial" panose="020B060402020202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500" b="1"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3824725"/>
                  </a:ext>
                </a:extLst>
              </a:tr>
            </a:tbl>
          </a:graphicData>
        </a:graphic>
      </p:graphicFrame>
    </p:spTree>
    <p:extLst>
      <p:ext uri="{BB962C8B-B14F-4D97-AF65-F5344CB8AC3E}">
        <p14:creationId xmlns:p14="http://schemas.microsoft.com/office/powerpoint/2010/main" val="39698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ítulo 1"/>
          <p:cNvSpPr>
            <a:spLocks noGrp="1"/>
          </p:cNvSpPr>
          <p:nvPr>
            <p:ph type="title"/>
          </p:nvPr>
        </p:nvSpPr>
        <p:spPr>
          <a:xfrm>
            <a:off x="0" y="0"/>
            <a:ext cx="12191999" cy="843501"/>
          </a:xfrm>
          <a:solidFill>
            <a:schemeClr val="accent5">
              <a:lumMod val="50000"/>
            </a:schemeClr>
          </a:solidFill>
        </p:spPr>
        <p:txBody>
          <a:bodyPr vert="horz" lIns="91440" tIns="45720" rIns="91440" bIns="45720" rtlCol="0" anchor="ctr">
            <a:normAutofit/>
          </a:bodyPr>
          <a:lstStyle/>
          <a:p>
            <a:pPr algn="ct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Reparto de Procesos </a:t>
            </a:r>
            <a:b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Juzgados Penales del Circuito 2019</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2365828" cy="843501"/>
          </a:xfrm>
          <a:prstGeom prst="rect">
            <a:avLst/>
          </a:prstGeom>
          <a:solidFill>
            <a:schemeClr val="bg2"/>
          </a:solid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755" y="0"/>
            <a:ext cx="2310245" cy="843501"/>
          </a:xfrm>
          <a:prstGeom prst="rect">
            <a:avLst/>
          </a:prstGeom>
          <a:solidFill>
            <a:schemeClr val="bg2"/>
          </a:solidFill>
        </p:spPr>
      </p:pic>
      <p:sp>
        <p:nvSpPr>
          <p:cNvPr id="11" name="11 CuadroTexto"/>
          <p:cNvSpPr txBox="1"/>
          <p:nvPr/>
        </p:nvSpPr>
        <p:spPr>
          <a:xfrm>
            <a:off x="243635" y="5161621"/>
            <a:ext cx="11727785" cy="830997"/>
          </a:xfrm>
          <a:prstGeom prst="rect">
            <a:avLst/>
          </a:prstGeom>
          <a:solidFill>
            <a:schemeClr val="accent1">
              <a:lumMod val="20000"/>
              <a:lumOff val="80000"/>
            </a:schemeClr>
          </a:solidFill>
        </p:spPr>
        <p:txBody>
          <a:bodyPr wrap="square" rtlCol="0">
            <a:spAutoFit/>
          </a:bodyPr>
          <a:lstStyle/>
          <a:p>
            <a:pPr algn="just"/>
            <a:r>
              <a:rPr lang="es-CO" sz="1600" dirty="0">
                <a:latin typeface="Arial" panose="020B0604020202020204" pitchFamily="34" charset="0"/>
                <a:ea typeface="Verdana" panose="020B0604030504040204" pitchFamily="34" charset="0"/>
                <a:cs typeface="Arial" panose="020B0604020202020204" pitchFamily="34" charset="0"/>
              </a:rPr>
              <a:t>El Reparto de Procesos de los Juzgados Penales del Circuito  de Manizales, se encuentra equilibrado por cada grupo de reparto en un margen de 3 o menor de 3 y en el total general de procesos ingresados.</a:t>
            </a:r>
          </a:p>
          <a:p>
            <a:pPr algn="just"/>
            <a:endParaRPr lang="es-CO" sz="16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81430708"/>
              </p:ext>
            </p:extLst>
          </p:nvPr>
        </p:nvGraphicFramePr>
        <p:xfrm>
          <a:off x="243635" y="1308204"/>
          <a:ext cx="11727785" cy="3728085"/>
        </p:xfrm>
        <a:graphic>
          <a:graphicData uri="http://schemas.openxmlformats.org/drawingml/2006/table">
            <a:tbl>
              <a:tblPr/>
              <a:tblGrid>
                <a:gridCol w="4051415">
                  <a:extLst>
                    <a:ext uri="{9D8B030D-6E8A-4147-A177-3AD203B41FA5}">
                      <a16:colId xmlns:a16="http://schemas.microsoft.com/office/drawing/2014/main" val="20000"/>
                    </a:ext>
                  </a:extLst>
                </a:gridCol>
                <a:gridCol w="852930">
                  <a:extLst>
                    <a:ext uri="{9D8B030D-6E8A-4147-A177-3AD203B41FA5}">
                      <a16:colId xmlns:a16="http://schemas.microsoft.com/office/drawing/2014/main" val="20001"/>
                    </a:ext>
                  </a:extLst>
                </a:gridCol>
                <a:gridCol w="852930">
                  <a:extLst>
                    <a:ext uri="{9D8B030D-6E8A-4147-A177-3AD203B41FA5}">
                      <a16:colId xmlns:a16="http://schemas.microsoft.com/office/drawing/2014/main" val="20002"/>
                    </a:ext>
                  </a:extLst>
                </a:gridCol>
                <a:gridCol w="852930">
                  <a:extLst>
                    <a:ext uri="{9D8B030D-6E8A-4147-A177-3AD203B41FA5}">
                      <a16:colId xmlns:a16="http://schemas.microsoft.com/office/drawing/2014/main" val="20003"/>
                    </a:ext>
                  </a:extLst>
                </a:gridCol>
                <a:gridCol w="852930">
                  <a:extLst>
                    <a:ext uri="{9D8B030D-6E8A-4147-A177-3AD203B41FA5}">
                      <a16:colId xmlns:a16="http://schemas.microsoft.com/office/drawing/2014/main" val="20004"/>
                    </a:ext>
                  </a:extLst>
                </a:gridCol>
                <a:gridCol w="852930">
                  <a:extLst>
                    <a:ext uri="{9D8B030D-6E8A-4147-A177-3AD203B41FA5}">
                      <a16:colId xmlns:a16="http://schemas.microsoft.com/office/drawing/2014/main" val="20005"/>
                    </a:ext>
                  </a:extLst>
                </a:gridCol>
                <a:gridCol w="852930">
                  <a:extLst>
                    <a:ext uri="{9D8B030D-6E8A-4147-A177-3AD203B41FA5}">
                      <a16:colId xmlns:a16="http://schemas.microsoft.com/office/drawing/2014/main" val="20006"/>
                    </a:ext>
                  </a:extLst>
                </a:gridCol>
                <a:gridCol w="852930">
                  <a:extLst>
                    <a:ext uri="{9D8B030D-6E8A-4147-A177-3AD203B41FA5}">
                      <a16:colId xmlns:a16="http://schemas.microsoft.com/office/drawing/2014/main" val="20007"/>
                    </a:ext>
                  </a:extLst>
                </a:gridCol>
                <a:gridCol w="852930">
                  <a:extLst>
                    <a:ext uri="{9D8B030D-6E8A-4147-A177-3AD203B41FA5}">
                      <a16:colId xmlns:a16="http://schemas.microsoft.com/office/drawing/2014/main" val="20008"/>
                    </a:ext>
                  </a:extLst>
                </a:gridCol>
                <a:gridCol w="852930">
                  <a:extLst>
                    <a:ext uri="{9D8B030D-6E8A-4147-A177-3AD203B41FA5}">
                      <a16:colId xmlns:a16="http://schemas.microsoft.com/office/drawing/2014/main" val="20009"/>
                    </a:ext>
                  </a:extLst>
                </a:gridCol>
              </a:tblGrid>
              <a:tr h="323850">
                <a:tc>
                  <a:txBody>
                    <a:bodyPr/>
                    <a:lstStyle/>
                    <a:p>
                      <a:pPr algn="ctr" rtl="0" fontAlgn="ctr"/>
                      <a:r>
                        <a:rPr lang="es-CO" sz="1300" b="1" i="0" u="none" strike="noStrike" dirty="0">
                          <a:solidFill>
                            <a:srgbClr val="FFFFFF"/>
                          </a:solidFill>
                          <a:effectLst/>
                          <a:latin typeface="Arial" panose="020B0604020202020204" pitchFamily="34" charset="0"/>
                        </a:rPr>
                        <a:t>Descripción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Juzg. 1 Penal Cto.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2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Juzg. 3 Penal Cto.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4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5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6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err="1">
                          <a:solidFill>
                            <a:srgbClr val="FFFFFF"/>
                          </a:solidFill>
                          <a:effectLst/>
                          <a:latin typeface="Arial" panose="020B0604020202020204" pitchFamily="34" charset="0"/>
                        </a:rPr>
                        <a:t>Juzg</a:t>
                      </a:r>
                      <a:r>
                        <a:rPr lang="es-CO" sz="1300" b="1" i="0" u="none" strike="noStrike" dirty="0">
                          <a:solidFill>
                            <a:srgbClr val="FFFFFF"/>
                          </a:solidFill>
                          <a:effectLst/>
                          <a:latin typeface="Arial" panose="020B0604020202020204" pitchFamily="34" charset="0"/>
                        </a:rPr>
                        <a:t>. 7 Penal </a:t>
                      </a:r>
                      <a:r>
                        <a:rPr lang="es-CO" sz="1300" b="1" i="0" u="none" strike="noStrike" dirty="0" err="1">
                          <a:solidFill>
                            <a:srgbClr val="FFFFFF"/>
                          </a:solidFill>
                          <a:effectLst/>
                          <a:latin typeface="Arial" panose="020B0604020202020204" pitchFamily="34" charset="0"/>
                        </a:rPr>
                        <a:t>Cto</a:t>
                      </a:r>
                      <a:r>
                        <a:rPr lang="es-CO" sz="1300" b="1" i="0" u="none" strike="noStrike" dirty="0">
                          <a:solidFill>
                            <a:srgbClr val="FFFFFF"/>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Total por Grupos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dirty="0">
                          <a:solidFill>
                            <a:srgbClr val="FFFFFF"/>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61925">
                <a:tc>
                  <a:txBody>
                    <a:bodyPr/>
                    <a:lstStyle/>
                    <a:p>
                      <a:pPr algn="l" rtl="0" fontAlgn="b"/>
                      <a:r>
                        <a:rPr lang="es-CO" sz="1300" b="0" i="0" u="none" strike="noStrike">
                          <a:solidFill>
                            <a:srgbClr val="000000"/>
                          </a:solidFill>
                          <a:effectLst/>
                          <a:latin typeface="Arial" panose="020B0604020202020204" pitchFamily="34" charset="0"/>
                        </a:rPr>
                        <a:t>Acusación Con Preso Excepto Porte Ilegal De Armas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dirty="0">
                          <a:solidFill>
                            <a:srgbClr val="000000"/>
                          </a:solidFill>
                          <a:effectLst/>
                          <a:latin typeface="Arial" panose="020B0604020202020204" pitchFamily="34" charset="0"/>
                        </a:rPr>
                        <a:t>5,19%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925">
                <a:tc>
                  <a:txBody>
                    <a:bodyPr/>
                    <a:lstStyle/>
                    <a:p>
                      <a:pPr algn="l" rtl="0" fontAlgn="b"/>
                      <a:r>
                        <a:rPr lang="es-CO" sz="1300" b="0" i="0" u="none" strike="noStrike">
                          <a:solidFill>
                            <a:srgbClr val="000000"/>
                          </a:solidFill>
                          <a:effectLst/>
                          <a:latin typeface="Arial" panose="020B0604020202020204" pitchFamily="34" charset="0"/>
                        </a:rPr>
                        <a:t>Acusación Sin Preso, Excepto Porte Ilegal De Armas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26,14%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algn="l" rtl="0" fontAlgn="b"/>
                      <a:r>
                        <a:rPr lang="es-CO" sz="1300" b="0" i="0" u="none" strike="noStrike">
                          <a:solidFill>
                            <a:srgbClr val="000000"/>
                          </a:solidFill>
                          <a:effectLst/>
                          <a:latin typeface="Arial" panose="020B0604020202020204" pitchFamily="34" charset="0"/>
                        </a:rPr>
                        <a:t>Allanamiento A La Imputación Con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925">
                <a:tc>
                  <a:txBody>
                    <a:bodyPr/>
                    <a:lstStyle/>
                    <a:p>
                      <a:pPr algn="l" rtl="0" fontAlgn="b"/>
                      <a:r>
                        <a:rPr lang="es-CO" sz="1300" b="0" i="0" u="none" strike="noStrike">
                          <a:solidFill>
                            <a:srgbClr val="000000"/>
                          </a:solidFill>
                          <a:effectLst/>
                          <a:latin typeface="Arial" panose="020B0604020202020204" pitchFamily="34" charset="0"/>
                        </a:rPr>
                        <a:t>Allanamiento A La Imputación Sin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925">
                <a:tc>
                  <a:txBody>
                    <a:bodyPr/>
                    <a:lstStyle/>
                    <a:p>
                      <a:pPr algn="l" rtl="0" fontAlgn="b"/>
                      <a:r>
                        <a:rPr lang="es-CO" sz="1300" b="0" i="0" u="none" strike="noStrike">
                          <a:solidFill>
                            <a:srgbClr val="000000"/>
                          </a:solidFill>
                          <a:effectLst/>
                          <a:latin typeface="Arial" panose="020B0604020202020204" pitchFamily="34" charset="0"/>
                        </a:rPr>
                        <a:t>Autos Con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025">
                <a:tc>
                  <a:txBody>
                    <a:bodyPr/>
                    <a:lstStyle/>
                    <a:p>
                      <a:pPr algn="l" rtl="0" fontAlgn="b"/>
                      <a:r>
                        <a:rPr lang="es-CO" sz="1300" b="0" i="0" u="none" strike="noStrike">
                          <a:solidFill>
                            <a:srgbClr val="000000"/>
                          </a:solidFill>
                          <a:effectLst/>
                          <a:latin typeface="Arial" panose="020B0604020202020204" pitchFamily="34" charset="0"/>
                        </a:rPr>
                        <a:t>Autos Sin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1925">
                <a:tc>
                  <a:txBody>
                    <a:bodyPr/>
                    <a:lstStyle/>
                    <a:p>
                      <a:pPr algn="l" rtl="0" fontAlgn="b"/>
                      <a:r>
                        <a:rPr lang="es-CO" sz="1300" b="0" i="0" u="none" strike="noStrike">
                          <a:solidFill>
                            <a:srgbClr val="000000"/>
                          </a:solidFill>
                          <a:effectLst/>
                          <a:latin typeface="Arial" panose="020B0604020202020204" pitchFamily="34" charset="0"/>
                        </a:rPr>
                        <a:t>Acusación Con Preso Por Porte Ilegal De Armas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1925">
                <a:tc>
                  <a:txBody>
                    <a:bodyPr/>
                    <a:lstStyle/>
                    <a:p>
                      <a:pPr algn="l" rtl="0" fontAlgn="b"/>
                      <a:r>
                        <a:rPr lang="es-CO" sz="1300" b="0" i="0" u="none" strike="noStrike">
                          <a:solidFill>
                            <a:srgbClr val="000000"/>
                          </a:solidFill>
                          <a:effectLst/>
                          <a:latin typeface="Arial" panose="020B0604020202020204" pitchFamily="34" charset="0"/>
                        </a:rPr>
                        <a:t>Acusación Sin Preso, Porte Ilegal De Armas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13,84%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1925">
                <a:tc>
                  <a:txBody>
                    <a:bodyPr/>
                    <a:lstStyle/>
                    <a:p>
                      <a:pPr algn="l" rtl="0" fontAlgn="b"/>
                      <a:r>
                        <a:rPr lang="es-CO" sz="1300" b="0" i="0" u="none" strike="noStrike">
                          <a:solidFill>
                            <a:srgbClr val="000000"/>
                          </a:solidFill>
                          <a:effectLst/>
                          <a:latin typeface="Arial" panose="020B0604020202020204" pitchFamily="34" charset="0"/>
                        </a:rPr>
                        <a:t>Preclusión Con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1925">
                <a:tc>
                  <a:txBody>
                    <a:bodyPr/>
                    <a:lstStyle/>
                    <a:p>
                      <a:pPr algn="l" rtl="0" fontAlgn="b"/>
                      <a:r>
                        <a:rPr lang="es-CO" sz="1300" b="0" i="0" u="none" strike="noStrike">
                          <a:solidFill>
                            <a:srgbClr val="000000"/>
                          </a:solidFill>
                          <a:effectLst/>
                          <a:latin typeface="Arial" panose="020B0604020202020204" pitchFamily="34" charset="0"/>
                        </a:rPr>
                        <a:t>Preclusión Sin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15,77%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1925">
                <a:tc>
                  <a:txBody>
                    <a:bodyPr/>
                    <a:lstStyle/>
                    <a:p>
                      <a:pPr algn="l" rtl="0" fontAlgn="b"/>
                      <a:r>
                        <a:rPr lang="es-CO" sz="1300" b="0" i="0" u="none" strike="noStrike">
                          <a:solidFill>
                            <a:srgbClr val="000000"/>
                          </a:solidFill>
                          <a:effectLst/>
                          <a:latin typeface="Arial" panose="020B0604020202020204" pitchFamily="34" charset="0"/>
                        </a:rPr>
                        <a:t>Preacuerdos Con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1925">
                <a:tc>
                  <a:txBody>
                    <a:bodyPr/>
                    <a:lstStyle/>
                    <a:p>
                      <a:pPr algn="l" rtl="0" fontAlgn="b"/>
                      <a:r>
                        <a:rPr lang="es-CO" sz="1300" b="0" i="0" u="none" strike="noStrike">
                          <a:solidFill>
                            <a:srgbClr val="000000"/>
                          </a:solidFill>
                          <a:effectLst/>
                          <a:latin typeface="Arial" panose="020B0604020202020204" pitchFamily="34" charset="0"/>
                        </a:rPr>
                        <a:t>Preacuerdos Sin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300" b="0" i="0" u="none" strike="noStrike">
                        <a:solidFill>
                          <a:srgbClr val="000000"/>
                        </a:solidFill>
                        <a:effectLst/>
                        <a:latin typeface="MS Sans Serif"/>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1925">
                <a:tc>
                  <a:txBody>
                    <a:bodyPr/>
                    <a:lstStyle/>
                    <a:p>
                      <a:pPr algn="l" rtl="0" fontAlgn="b"/>
                      <a:r>
                        <a:rPr lang="es-CO" sz="1300" b="0" i="0" u="none" strike="noStrike">
                          <a:solidFill>
                            <a:srgbClr val="000000"/>
                          </a:solidFill>
                          <a:effectLst/>
                          <a:latin typeface="Arial" panose="020B0604020202020204" pitchFamily="34" charset="0"/>
                        </a:rPr>
                        <a:t>Asuntos Complejos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1925">
                <a:tc>
                  <a:txBody>
                    <a:bodyPr/>
                    <a:lstStyle/>
                    <a:p>
                      <a:pPr algn="l" rtl="0" fontAlgn="b"/>
                      <a:r>
                        <a:rPr lang="es-CO" sz="1300" b="0" i="0" u="none" strike="noStrike" dirty="0">
                          <a:solidFill>
                            <a:srgbClr val="000000"/>
                          </a:solidFill>
                          <a:effectLst/>
                          <a:latin typeface="Arial" panose="020B0604020202020204" pitchFamily="34" charset="0"/>
                        </a:rPr>
                        <a:t>Impedimento, Colisiones, Cambios Radicación, Acción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300" b="0" i="0" u="none" strike="noStrike">
                        <a:solidFill>
                          <a:srgbClr val="000000"/>
                        </a:solidFill>
                        <a:effectLst/>
                        <a:latin typeface="MS Sans Serif"/>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1925">
                <a:tc>
                  <a:txBody>
                    <a:bodyPr/>
                    <a:lstStyle/>
                    <a:p>
                      <a:pPr algn="l" rtl="0" fontAlgn="b"/>
                      <a:r>
                        <a:rPr lang="es-CO" sz="1300" b="0" i="0" u="none" strike="noStrike">
                          <a:solidFill>
                            <a:srgbClr val="000000"/>
                          </a:solidFill>
                          <a:effectLst/>
                          <a:latin typeface="Arial" panose="020B0604020202020204" pitchFamily="34" charset="0"/>
                        </a:rPr>
                        <a:t>Proceso Abreviado Sin Preso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1" i="0" u="none" strike="noStrike">
                          <a:solidFill>
                            <a:srgbClr val="000000"/>
                          </a:solidFill>
                          <a:effectLst/>
                          <a:latin typeface="Arial" panose="020B060402020202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1925">
                <a:tc>
                  <a:txBody>
                    <a:bodyPr/>
                    <a:lstStyle/>
                    <a:p>
                      <a:pPr algn="ctr" rtl="0" fontAlgn="b"/>
                      <a:r>
                        <a:rPr lang="es-CO" sz="13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18849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825262" cy="867508"/>
          </a:xfrm>
          <a:prstGeom prst="rect">
            <a:avLst/>
          </a:prstGeom>
          <a:solidFill>
            <a:schemeClr val="bg2"/>
          </a:solidFill>
        </p:spPr>
      </p:pic>
      <p:sp>
        <p:nvSpPr>
          <p:cNvPr id="7" name="Título 1"/>
          <p:cNvSpPr>
            <a:spLocks noGrp="1"/>
          </p:cNvSpPr>
          <p:nvPr>
            <p:ph type="title"/>
          </p:nvPr>
        </p:nvSpPr>
        <p:spPr>
          <a:xfrm>
            <a:off x="0" y="1"/>
            <a:ext cx="12191997" cy="867508"/>
          </a:xfrm>
          <a:solidFill>
            <a:schemeClr val="accent5">
              <a:lumMod val="50000"/>
            </a:schemeClr>
          </a:solidFill>
        </p:spPr>
        <p:txBody>
          <a:bodyPr>
            <a:normAutofit/>
          </a:bodyPr>
          <a:lstStyle/>
          <a:p>
            <a:pPr algn="ctr"/>
            <a:r>
              <a:rPr lang="es-CO" sz="2300" b="1" dirty="0">
                <a:solidFill>
                  <a:schemeClr val="bg1"/>
                </a:solidFill>
                <a:latin typeface="Arial" panose="020B0604020202020204" pitchFamily="34" charset="0"/>
                <a:cs typeface="Arial" panose="020B0604020202020204" pitchFamily="34" charset="0"/>
              </a:rPr>
              <a:t>Juzgado Penal del Circuito Especializado </a:t>
            </a:r>
            <a:br>
              <a:rPr lang="es-CO" sz="2300" b="1" dirty="0">
                <a:solidFill>
                  <a:schemeClr val="bg1"/>
                </a:solidFill>
                <a:latin typeface="Arial" panose="020B0604020202020204" pitchFamily="34" charset="0"/>
                <a:cs typeface="Arial" panose="020B0604020202020204" pitchFamily="34" charset="0"/>
              </a:rPr>
            </a:br>
            <a:r>
              <a:rPr lang="es-CO" sz="2300" b="1" dirty="0">
                <a:solidFill>
                  <a:schemeClr val="bg1"/>
                </a:solidFill>
                <a:latin typeface="Arial" panose="020B0604020202020204" pitchFamily="34" charset="0"/>
                <a:cs typeface="Arial" panose="020B0604020202020204" pitchFamily="34" charset="0"/>
              </a:rPr>
              <a:t>Reparto de Procesos </a:t>
            </a:r>
          </a:p>
        </p:txBody>
      </p:sp>
      <p:sp>
        <p:nvSpPr>
          <p:cNvPr id="10" name="Título 16"/>
          <p:cNvSpPr txBox="1">
            <a:spLocks/>
          </p:cNvSpPr>
          <p:nvPr/>
        </p:nvSpPr>
        <p:spPr>
          <a:xfrm>
            <a:off x="6687036" y="973885"/>
            <a:ext cx="4880124" cy="2843736"/>
          </a:xfrm>
          <a:prstGeom prst="rect">
            <a:avLst/>
          </a:prstGeom>
          <a:solidFill>
            <a:schemeClr val="accent1">
              <a:lumMod val="20000"/>
              <a:lumOff val="8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CO" sz="16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La cantidad de procesos de Ley 600 que ingresan al Juzgado Penal del Circuito Especializado para el año 2018, se redujo en un 52% con respecto al año 2017. Para el año 2019 las fiscalías especializadas solo presentaron 4 procesos de ley 600.</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CO" sz="16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CO" sz="16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Los Procesos de Ley 906 se incrementaron en un 20%, con respecto al año 2018.</a:t>
            </a: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endParaRPr lang="es-CO" sz="16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lgn="just">
              <a:defRPr sz="1200" b="0" i="0" u="none" strike="noStrike" kern="1200" spc="0" baseline="0">
                <a:solidFill>
                  <a:prstClr val="black">
                    <a:lumMod val="65000"/>
                    <a:lumOff val="35000"/>
                  </a:prstClr>
                </a:solidFill>
                <a:latin typeface="Corbel" panose="020B0503020204020204" pitchFamily="34" charset="0"/>
                <a:ea typeface="+mn-ea"/>
                <a:cs typeface="+mn-cs"/>
              </a:defRPr>
            </a:pPr>
            <a:r>
              <a:rPr lang="es-CO" sz="16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El total de procesos que ingresaron al Juzgado Especializado tuvo una variación negativa del 7%.</a:t>
            </a:r>
            <a:endParaRPr lang="es-ES" sz="16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2504047" cy="843501"/>
          </a:xfrm>
          <a:prstGeom prst="rect">
            <a:avLst/>
          </a:prstGeom>
          <a:solidFill>
            <a:schemeClr val="bg2"/>
          </a:solid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7795" y="0"/>
            <a:ext cx="1894205" cy="843501"/>
          </a:xfrm>
          <a:prstGeom prst="rect">
            <a:avLst/>
          </a:prstGeom>
          <a:solidFill>
            <a:schemeClr val="bg2"/>
          </a:solidFill>
        </p:spPr>
      </p:pic>
      <p:graphicFrame>
        <p:nvGraphicFramePr>
          <p:cNvPr id="4" name="Tabla 3"/>
          <p:cNvGraphicFramePr>
            <a:graphicFrameLocks noGrp="1"/>
          </p:cNvGraphicFramePr>
          <p:nvPr>
            <p:extLst>
              <p:ext uri="{D42A27DB-BD31-4B8C-83A1-F6EECF244321}">
                <p14:modId xmlns:p14="http://schemas.microsoft.com/office/powerpoint/2010/main" val="1179506899"/>
              </p:ext>
            </p:extLst>
          </p:nvPr>
        </p:nvGraphicFramePr>
        <p:xfrm>
          <a:off x="607928" y="3952165"/>
          <a:ext cx="10959231" cy="2653167"/>
        </p:xfrm>
        <a:graphic>
          <a:graphicData uri="http://schemas.openxmlformats.org/drawingml/2006/table">
            <a:tbl>
              <a:tblPr/>
              <a:tblGrid>
                <a:gridCol w="3112526">
                  <a:extLst>
                    <a:ext uri="{9D8B030D-6E8A-4147-A177-3AD203B41FA5}">
                      <a16:colId xmlns:a16="http://schemas.microsoft.com/office/drawing/2014/main" val="20000"/>
                    </a:ext>
                  </a:extLst>
                </a:gridCol>
                <a:gridCol w="1569341">
                  <a:extLst>
                    <a:ext uri="{9D8B030D-6E8A-4147-A177-3AD203B41FA5}">
                      <a16:colId xmlns:a16="http://schemas.microsoft.com/office/drawing/2014/main" val="20001"/>
                    </a:ext>
                  </a:extLst>
                </a:gridCol>
                <a:gridCol w="1569341">
                  <a:extLst>
                    <a:ext uri="{9D8B030D-6E8A-4147-A177-3AD203B41FA5}">
                      <a16:colId xmlns:a16="http://schemas.microsoft.com/office/drawing/2014/main" val="20002"/>
                    </a:ext>
                  </a:extLst>
                </a:gridCol>
                <a:gridCol w="1569341">
                  <a:extLst>
                    <a:ext uri="{9D8B030D-6E8A-4147-A177-3AD203B41FA5}">
                      <a16:colId xmlns:a16="http://schemas.microsoft.com/office/drawing/2014/main" val="20003"/>
                    </a:ext>
                  </a:extLst>
                </a:gridCol>
                <a:gridCol w="1569341">
                  <a:extLst>
                    <a:ext uri="{9D8B030D-6E8A-4147-A177-3AD203B41FA5}">
                      <a16:colId xmlns:a16="http://schemas.microsoft.com/office/drawing/2014/main" val="20004"/>
                    </a:ext>
                  </a:extLst>
                </a:gridCol>
                <a:gridCol w="1569341">
                  <a:extLst>
                    <a:ext uri="{9D8B030D-6E8A-4147-A177-3AD203B41FA5}">
                      <a16:colId xmlns:a16="http://schemas.microsoft.com/office/drawing/2014/main" val="20005"/>
                    </a:ext>
                  </a:extLst>
                </a:gridCol>
              </a:tblGrid>
              <a:tr h="241197">
                <a:tc>
                  <a:txBody>
                    <a:bodyPr/>
                    <a:lstStyle/>
                    <a:p>
                      <a:pPr algn="ctr" rtl="0" fontAlgn="b"/>
                      <a:r>
                        <a:rPr lang="es-CO" sz="1500" b="1" i="0" u="none" strike="noStrike" dirty="0">
                          <a:solidFill>
                            <a:srgbClr val="FFFFFF"/>
                          </a:solidFill>
                          <a:effectLst/>
                          <a:latin typeface="Arial" panose="020B0604020202020204" pitchFamily="34" charset="0"/>
                        </a:rPr>
                        <a:t>Procesos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dirty="0">
                          <a:solidFill>
                            <a:srgbClr val="FFFFFF"/>
                          </a:solidFill>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dirty="0">
                          <a:solidFill>
                            <a:srgbClr val="FFFFFF"/>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dirty="0">
                          <a:solidFill>
                            <a:srgbClr val="FFFFFF"/>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dirty="0">
                          <a:solidFill>
                            <a:srgbClr val="FFFFFF"/>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dirty="0">
                          <a:solidFill>
                            <a:srgbClr val="FFFFFF"/>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41197">
                <a:tc>
                  <a:txBody>
                    <a:bodyPr/>
                    <a:lstStyle/>
                    <a:p>
                      <a:pPr algn="l" rtl="0" fontAlgn="b"/>
                      <a:r>
                        <a:rPr lang="es-CO" sz="1500" b="0" i="0" u="none" strike="noStrike">
                          <a:solidFill>
                            <a:srgbClr val="000000"/>
                          </a:solidFill>
                          <a:effectLst/>
                          <a:latin typeface="Arial" panose="020B0604020202020204" pitchFamily="34" charset="0"/>
                        </a:rPr>
                        <a:t>Ley 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dirty="0">
                          <a:solidFill>
                            <a:srgbClr val="000000"/>
                          </a:solidFill>
                          <a:effectLst/>
                          <a:latin typeface="Arial" panose="020B0604020202020204" pitchFamily="34" charset="0"/>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197">
                <a:tc>
                  <a:txBody>
                    <a:bodyPr/>
                    <a:lstStyle/>
                    <a:p>
                      <a:pPr algn="l" rtl="0" fontAlgn="b"/>
                      <a:r>
                        <a:rPr lang="es-CO" sz="1500" b="0" i="0" u="none" strike="noStrike">
                          <a:solidFill>
                            <a:srgbClr val="000000"/>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1197">
                <a:tc>
                  <a:txBody>
                    <a:bodyPr/>
                    <a:lstStyle/>
                    <a:p>
                      <a:pPr algn="l" rtl="0" fontAlgn="b"/>
                      <a:r>
                        <a:rPr lang="es-CO" sz="1500" b="0" i="0" u="none" strike="noStrike">
                          <a:solidFill>
                            <a:srgbClr val="000000"/>
                          </a:solidFill>
                          <a:effectLst/>
                          <a:latin typeface="Arial" panose="020B0604020202020204" pitchFamily="34" charset="0"/>
                        </a:rPr>
                        <a:t>Ley  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1197">
                <a:tc>
                  <a:txBody>
                    <a:bodyPr/>
                    <a:lstStyle/>
                    <a:p>
                      <a:pPr algn="l" rtl="0" fontAlgn="b"/>
                      <a:r>
                        <a:rPr lang="es-CO" sz="1500" b="0" i="0" u="none" strike="noStrike">
                          <a:solidFill>
                            <a:srgbClr val="000000"/>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1197">
                <a:tc>
                  <a:txBody>
                    <a:bodyPr/>
                    <a:lstStyle/>
                    <a:p>
                      <a:pPr algn="l" rtl="0" fontAlgn="b"/>
                      <a:r>
                        <a:rPr lang="es-CO" sz="1500" b="1" i="0" u="none" strike="noStrike">
                          <a:solidFill>
                            <a:srgbClr val="000000"/>
                          </a:solidFill>
                          <a:effectLst/>
                          <a:latin typeface="Arial" panose="020B0604020202020204" pitchFamily="34" charset="0"/>
                        </a:rPr>
                        <a:t>Total Procesos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1197">
                <a:tc>
                  <a:txBody>
                    <a:bodyPr/>
                    <a:lstStyle/>
                    <a:p>
                      <a:pPr algn="l" rtl="0" fontAlgn="b"/>
                      <a:r>
                        <a:rPr lang="es-CO" sz="1500" b="1" i="0" u="none" strike="noStrike">
                          <a:solidFill>
                            <a:srgbClr val="000000"/>
                          </a:solidFill>
                          <a:effectLst/>
                          <a:latin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1197">
                <a:tc>
                  <a:txBody>
                    <a:bodyPr/>
                    <a:lstStyle/>
                    <a:p>
                      <a:pPr algn="l" rtl="0" fontAlgn="b"/>
                      <a:r>
                        <a:rPr lang="es-CO" sz="1500" b="0" i="0" u="none" strike="noStrike">
                          <a:solidFill>
                            <a:srgbClr val="000000"/>
                          </a:solidFill>
                          <a:effectLst/>
                          <a:latin typeface="Arial" panose="020B0604020202020204" pitchFamily="34" charset="0"/>
                        </a:rPr>
                        <a:t>Retiro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1197">
                <a:tc>
                  <a:txBody>
                    <a:bodyPr/>
                    <a:lstStyle/>
                    <a:p>
                      <a:pPr algn="l" rtl="0" fontAlgn="b"/>
                      <a:r>
                        <a:rPr lang="es-CO" sz="1500" b="0" i="0" u="none" strike="noStrike">
                          <a:solidFill>
                            <a:srgbClr val="000000"/>
                          </a:solidFill>
                          <a:effectLst/>
                          <a:latin typeface="Arial" panose="020B0604020202020204" pitchFamily="34" charset="0"/>
                        </a:rPr>
                        <a:t>Rechazo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1197">
                <a:tc>
                  <a:txBody>
                    <a:bodyPr/>
                    <a:lstStyle/>
                    <a:p>
                      <a:pPr algn="l" rtl="0" fontAlgn="b"/>
                      <a:r>
                        <a:rPr lang="es-CO" sz="1500" b="1" i="0" u="none" strike="noStrike">
                          <a:solidFill>
                            <a:srgbClr val="000000"/>
                          </a:solidFill>
                          <a:effectLst/>
                          <a:latin typeface="Arial" panose="020B0604020202020204" pitchFamily="34" charset="0"/>
                        </a:rPr>
                        <a:t>Novedades de Reparto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1197">
                <a:tc>
                  <a:txBody>
                    <a:bodyPr/>
                    <a:lstStyle/>
                    <a:p>
                      <a:pPr algn="l" rtl="0" fontAlgn="b"/>
                      <a:r>
                        <a:rPr lang="es-CO" sz="1500" b="1" i="0" u="none" strike="noStrike">
                          <a:solidFill>
                            <a:srgbClr val="000000"/>
                          </a:solidFill>
                          <a:effectLst/>
                          <a:latin typeface="Arial" panose="020B0604020202020204" pitchFamily="34" charset="0"/>
                        </a:rPr>
                        <a:t>Promedio semanal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13" name="Gráfico 12"/>
          <p:cNvGraphicFramePr>
            <a:graphicFrameLocks/>
          </p:cNvGraphicFramePr>
          <p:nvPr>
            <p:extLst>
              <p:ext uri="{D42A27DB-BD31-4B8C-83A1-F6EECF244321}">
                <p14:modId xmlns:p14="http://schemas.microsoft.com/office/powerpoint/2010/main" val="2844120165"/>
              </p:ext>
            </p:extLst>
          </p:nvPr>
        </p:nvGraphicFramePr>
        <p:xfrm>
          <a:off x="612389" y="985315"/>
          <a:ext cx="5962083" cy="28323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2694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0" y="1"/>
            <a:ext cx="12191997" cy="867508"/>
          </a:xfrm>
          <a:solidFill>
            <a:schemeClr val="accent5">
              <a:lumMod val="50000"/>
            </a:schemeClr>
          </a:solidFill>
        </p:spPr>
        <p:txBody>
          <a:bodyPr>
            <a:normAutofit/>
          </a:bodyPr>
          <a:lstStyle/>
          <a:p>
            <a:pPr algn="ctr"/>
            <a:r>
              <a:rPr lang="es-CO" sz="2300" b="1" dirty="0">
                <a:solidFill>
                  <a:schemeClr val="bg1"/>
                </a:solidFill>
                <a:latin typeface="Arial" panose="020B0604020202020204" pitchFamily="34" charset="0"/>
                <a:cs typeface="Arial" panose="020B0604020202020204" pitchFamily="34" charset="0"/>
              </a:rPr>
              <a:t>Reparto de Procesos despachos de la </a:t>
            </a:r>
            <a:br>
              <a:rPr lang="es-CO" sz="2300" b="1" dirty="0">
                <a:solidFill>
                  <a:schemeClr val="bg1"/>
                </a:solidFill>
                <a:latin typeface="Arial" panose="020B0604020202020204" pitchFamily="34" charset="0"/>
                <a:cs typeface="Arial" panose="020B0604020202020204" pitchFamily="34" charset="0"/>
              </a:rPr>
            </a:br>
            <a:r>
              <a:rPr lang="es-CO" sz="2300" b="1" dirty="0">
                <a:solidFill>
                  <a:schemeClr val="bg1"/>
                </a:solidFill>
                <a:latin typeface="Arial" panose="020B0604020202020204" pitchFamily="34" charset="0"/>
                <a:cs typeface="Arial" panose="020B0604020202020204" pitchFamily="34" charset="0"/>
              </a:rPr>
              <a:t>Sala Penal del Tribunal Superior de Manizales</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274276" cy="815197"/>
          </a:xfrm>
          <a:prstGeom prst="rect">
            <a:avLst/>
          </a:prstGeom>
          <a:solidFill>
            <a:schemeClr val="bg2"/>
          </a:solid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2" y="7026"/>
            <a:ext cx="1746736" cy="812997"/>
          </a:xfrm>
          <a:prstGeom prst="rect">
            <a:avLst/>
          </a:prstGeom>
          <a:solidFill>
            <a:schemeClr val="bg2"/>
          </a:solidFill>
        </p:spPr>
      </p:pic>
      <p:sp>
        <p:nvSpPr>
          <p:cNvPr id="3" name="CuadroTexto 2"/>
          <p:cNvSpPr txBox="1"/>
          <p:nvPr/>
        </p:nvSpPr>
        <p:spPr>
          <a:xfrm>
            <a:off x="6408024" y="1023239"/>
            <a:ext cx="5419303" cy="2554545"/>
          </a:xfrm>
          <a:prstGeom prst="rect">
            <a:avLst/>
          </a:prstGeom>
          <a:solidFill>
            <a:schemeClr val="accent1">
              <a:lumMod val="20000"/>
              <a:lumOff val="80000"/>
            </a:schemeClr>
          </a:solidFill>
        </p:spPr>
        <p:txBody>
          <a:bodyPr wrap="square" rtlCol="0">
            <a:spAutoFit/>
          </a:bodyPr>
          <a:lstStyle/>
          <a:p>
            <a:pPr algn="just"/>
            <a:r>
              <a:rPr lang="es-CO" sz="1600" dirty="0">
                <a:latin typeface="Arial" panose="020B0604020202020204" pitchFamily="34" charset="0"/>
                <a:ea typeface="Verdana" panose="020B0604030504040204" pitchFamily="34" charset="0"/>
                <a:cs typeface="Arial" panose="020B0604020202020204" pitchFamily="34" charset="0"/>
              </a:rPr>
              <a:t>El número de procesos que le correspondieron por reparto durante el año 2019, a los despachos de los cuatro (4) Magistrados de la Sala Penal del Tribunal Superior de Manizales, tuvo una variación negativa con respecto al año anterior del  -4%.</a:t>
            </a:r>
          </a:p>
          <a:p>
            <a:pPr algn="just"/>
            <a:endParaRPr lang="es-CO" sz="1600" dirty="0">
              <a:latin typeface="Arial" panose="020B0604020202020204" pitchFamily="34" charset="0"/>
              <a:ea typeface="Verdana" panose="020B0604030504040204" pitchFamily="34" charset="0"/>
              <a:cs typeface="Arial" panose="020B0604020202020204" pitchFamily="34" charset="0"/>
            </a:endParaRPr>
          </a:p>
          <a:p>
            <a:pPr algn="just"/>
            <a:endParaRPr lang="es-CO" sz="1600" dirty="0">
              <a:latin typeface="Arial" panose="020B0604020202020204" pitchFamily="34" charset="0"/>
              <a:ea typeface="Verdana" panose="020B0604030504040204" pitchFamily="34" charset="0"/>
              <a:cs typeface="Arial" panose="020B0604020202020204" pitchFamily="34" charset="0"/>
            </a:endParaRPr>
          </a:p>
          <a:p>
            <a:pPr algn="just"/>
            <a:endParaRPr lang="es-CO" sz="1600" dirty="0">
              <a:latin typeface="Arial" panose="020B0604020202020204" pitchFamily="34" charset="0"/>
              <a:ea typeface="Verdana" panose="020B0604030504040204" pitchFamily="34" charset="0"/>
              <a:cs typeface="Arial" panose="020B0604020202020204" pitchFamily="34" charset="0"/>
            </a:endParaRPr>
          </a:p>
          <a:p>
            <a:pPr algn="just"/>
            <a:endParaRPr lang="es-CO" sz="1600" dirty="0">
              <a:latin typeface="Arial" panose="020B0604020202020204" pitchFamily="34" charset="0"/>
              <a:ea typeface="Verdana" panose="020B0604030504040204" pitchFamily="34" charset="0"/>
              <a:cs typeface="Arial" panose="020B0604020202020204" pitchFamily="34" charset="0"/>
            </a:endParaRPr>
          </a:p>
          <a:p>
            <a:pPr algn="just"/>
            <a:endParaRPr lang="es-CO" sz="1600"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11" name="Gráfico 10"/>
          <p:cNvGraphicFramePr>
            <a:graphicFrameLocks/>
          </p:cNvGraphicFramePr>
          <p:nvPr>
            <p:extLst>
              <p:ext uri="{D42A27DB-BD31-4B8C-83A1-F6EECF244321}">
                <p14:modId xmlns:p14="http://schemas.microsoft.com/office/powerpoint/2010/main" val="3932757691"/>
              </p:ext>
            </p:extLst>
          </p:nvPr>
        </p:nvGraphicFramePr>
        <p:xfrm>
          <a:off x="231609" y="1021226"/>
          <a:ext cx="6024666" cy="24859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4C17B5D5-B8B8-4245-B029-83E5359422BA}"/>
              </a:ext>
            </a:extLst>
          </p:cNvPr>
          <p:cNvGraphicFramePr>
            <a:graphicFrameLocks noGrp="1"/>
          </p:cNvGraphicFramePr>
          <p:nvPr>
            <p:extLst>
              <p:ext uri="{D42A27DB-BD31-4B8C-83A1-F6EECF244321}">
                <p14:modId xmlns:p14="http://schemas.microsoft.com/office/powerpoint/2010/main" val="2167749080"/>
              </p:ext>
            </p:extLst>
          </p:nvPr>
        </p:nvGraphicFramePr>
        <p:xfrm>
          <a:off x="231609" y="3660941"/>
          <a:ext cx="11595716" cy="2665095"/>
        </p:xfrm>
        <a:graphic>
          <a:graphicData uri="http://schemas.openxmlformats.org/drawingml/2006/table">
            <a:tbl>
              <a:tblPr/>
              <a:tblGrid>
                <a:gridCol w="4604182">
                  <a:extLst>
                    <a:ext uri="{9D8B030D-6E8A-4147-A177-3AD203B41FA5}">
                      <a16:colId xmlns:a16="http://schemas.microsoft.com/office/drawing/2014/main" val="1055057395"/>
                    </a:ext>
                  </a:extLst>
                </a:gridCol>
                <a:gridCol w="852626">
                  <a:extLst>
                    <a:ext uri="{9D8B030D-6E8A-4147-A177-3AD203B41FA5}">
                      <a16:colId xmlns:a16="http://schemas.microsoft.com/office/drawing/2014/main" val="4078502429"/>
                    </a:ext>
                  </a:extLst>
                </a:gridCol>
                <a:gridCol w="852626">
                  <a:extLst>
                    <a:ext uri="{9D8B030D-6E8A-4147-A177-3AD203B41FA5}">
                      <a16:colId xmlns:a16="http://schemas.microsoft.com/office/drawing/2014/main" val="1888208810"/>
                    </a:ext>
                  </a:extLst>
                </a:gridCol>
                <a:gridCol w="852626">
                  <a:extLst>
                    <a:ext uri="{9D8B030D-6E8A-4147-A177-3AD203B41FA5}">
                      <a16:colId xmlns:a16="http://schemas.microsoft.com/office/drawing/2014/main" val="2351379696"/>
                    </a:ext>
                  </a:extLst>
                </a:gridCol>
                <a:gridCol w="852626">
                  <a:extLst>
                    <a:ext uri="{9D8B030D-6E8A-4147-A177-3AD203B41FA5}">
                      <a16:colId xmlns:a16="http://schemas.microsoft.com/office/drawing/2014/main" val="4071274114"/>
                    </a:ext>
                  </a:extLst>
                </a:gridCol>
                <a:gridCol w="852626">
                  <a:extLst>
                    <a:ext uri="{9D8B030D-6E8A-4147-A177-3AD203B41FA5}">
                      <a16:colId xmlns:a16="http://schemas.microsoft.com/office/drawing/2014/main" val="1979528442"/>
                    </a:ext>
                  </a:extLst>
                </a:gridCol>
                <a:gridCol w="1023152">
                  <a:extLst>
                    <a:ext uri="{9D8B030D-6E8A-4147-A177-3AD203B41FA5}">
                      <a16:colId xmlns:a16="http://schemas.microsoft.com/office/drawing/2014/main" val="3445290834"/>
                    </a:ext>
                  </a:extLst>
                </a:gridCol>
                <a:gridCol w="852626">
                  <a:extLst>
                    <a:ext uri="{9D8B030D-6E8A-4147-A177-3AD203B41FA5}">
                      <a16:colId xmlns:a16="http://schemas.microsoft.com/office/drawing/2014/main" val="1792376036"/>
                    </a:ext>
                  </a:extLst>
                </a:gridCol>
                <a:gridCol w="852626">
                  <a:extLst>
                    <a:ext uri="{9D8B030D-6E8A-4147-A177-3AD203B41FA5}">
                      <a16:colId xmlns:a16="http://schemas.microsoft.com/office/drawing/2014/main" val="539019036"/>
                    </a:ext>
                  </a:extLst>
                </a:gridCol>
              </a:tblGrid>
              <a:tr h="323850">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Promedio </a:t>
                      </a:r>
                      <a:br>
                        <a:rPr lang="es-CO" sz="1400" b="1" i="0" u="none" strike="noStrike" dirty="0">
                          <a:solidFill>
                            <a:srgbClr val="FFFFFF"/>
                          </a:solidFill>
                          <a:effectLst/>
                          <a:latin typeface="Arial" panose="020B0604020202020204" pitchFamily="34" charset="0"/>
                          <a:cs typeface="Arial" panose="020B0604020202020204" pitchFamily="34" charset="0"/>
                        </a:rPr>
                      </a:br>
                      <a:r>
                        <a:rPr lang="es-CO" sz="1400" b="1" i="0" u="none" strike="noStrike" dirty="0">
                          <a:solidFill>
                            <a:srgbClr val="FFFFFF"/>
                          </a:solidFill>
                          <a:effectLst/>
                          <a:latin typeface="Arial" panose="020B0604020202020204" pitchFamily="34" charset="0"/>
                          <a:cs typeface="Arial" panose="020B0604020202020204" pitchFamily="34" charset="0"/>
                        </a:rPr>
                        <a:t>Semanal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Promedio </a:t>
                      </a:r>
                      <a:br>
                        <a:rPr lang="es-CO" sz="1400" b="1" i="0" u="none" strike="noStrike" dirty="0">
                          <a:solidFill>
                            <a:srgbClr val="FFFFFF"/>
                          </a:solidFill>
                          <a:effectLst/>
                          <a:latin typeface="Arial" panose="020B0604020202020204" pitchFamily="34" charset="0"/>
                          <a:cs typeface="Arial" panose="020B0604020202020204" pitchFamily="34" charset="0"/>
                        </a:rPr>
                      </a:br>
                      <a:r>
                        <a:rPr lang="es-CO" sz="1400" b="1" i="0" u="none" strike="noStrike" dirty="0">
                          <a:solidFill>
                            <a:srgbClr val="FFFFFF"/>
                          </a:solidFill>
                          <a:effectLst/>
                          <a:latin typeface="Arial" panose="020B0604020202020204" pitchFamily="34" charset="0"/>
                          <a:cs typeface="Arial" panose="020B0604020202020204" pitchFamily="34" charset="0"/>
                        </a:rPr>
                        <a:t>Semanal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cs typeface="Arial" panose="020B0604020202020204" pitchFamily="34" charset="0"/>
                        </a:rPr>
                        <a:t>Promedio </a:t>
                      </a:r>
                      <a:br>
                        <a:rPr lang="es-CO" sz="1400" b="1" i="0" u="none" strike="noStrike" dirty="0">
                          <a:solidFill>
                            <a:srgbClr val="FFFFFF"/>
                          </a:solidFill>
                          <a:effectLst/>
                          <a:latin typeface="Arial" panose="020B0604020202020204" pitchFamily="34" charset="0"/>
                          <a:cs typeface="Arial" panose="020B0604020202020204" pitchFamily="34" charset="0"/>
                        </a:rPr>
                      </a:br>
                      <a:r>
                        <a:rPr lang="es-CO" sz="1400" b="1" i="0" u="none" strike="noStrike" dirty="0">
                          <a:solidFill>
                            <a:srgbClr val="FFFFFF"/>
                          </a:solidFill>
                          <a:effectLst/>
                          <a:latin typeface="Arial" panose="020B0604020202020204" pitchFamily="34" charset="0"/>
                          <a:cs typeface="Arial" panose="020B0604020202020204" pitchFamily="34" charset="0"/>
                        </a:rPr>
                        <a:t>Semanal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224039147"/>
                  </a:ext>
                </a:extLst>
              </a:tr>
              <a:tr h="190500">
                <a:tc>
                  <a:txBody>
                    <a:bodyPr/>
                    <a:lstStyle/>
                    <a:p>
                      <a:pPr algn="l" rtl="0" fontAlgn="b"/>
                      <a:r>
                        <a:rPr lang="es-CO" sz="1400" b="0" i="0" u="none" strike="noStrike">
                          <a:solidFill>
                            <a:srgbClr val="000000"/>
                          </a:solidFill>
                          <a:effectLst/>
                          <a:latin typeface="Arial" panose="020B0604020202020204" pitchFamily="34" charset="0"/>
                          <a:cs typeface="Arial" panose="020B0604020202020204" pitchFamily="34" charset="0"/>
                        </a:rPr>
                        <a:t>Mag. Cesar Augusto Castillo 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cs typeface="Arial" panose="020B0604020202020204"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611612"/>
                  </a:ext>
                </a:extLst>
              </a:tr>
              <a:tr h="190500">
                <a:tc>
                  <a:txBody>
                    <a:bodyPr/>
                    <a:lstStyle/>
                    <a:p>
                      <a:pPr algn="l" rtl="0" fontAlgn="b"/>
                      <a:r>
                        <a:rPr lang="es-CO" sz="1400" b="0" i="0" u="none" strike="noStrike">
                          <a:solidFill>
                            <a:srgbClr val="000000"/>
                          </a:solidFill>
                          <a:effectLst/>
                          <a:latin typeface="Arial" panose="020B0604020202020204" pitchFamily="34" charset="0"/>
                          <a:cs typeface="Arial" panose="020B0604020202020204" pitchFamily="34" charset="0"/>
                        </a:rPr>
                        <a:t>Mag. Gloria Ligia Castaño 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cs typeface="Arial" panose="020B060402020202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900541"/>
                  </a:ext>
                </a:extLst>
              </a:tr>
              <a:tr h="190500">
                <a:tc>
                  <a:txBody>
                    <a:bodyPr/>
                    <a:lstStyle/>
                    <a:p>
                      <a:pPr algn="l" rtl="0" fontAlgn="b"/>
                      <a:r>
                        <a:rPr lang="sv-SE" sz="1400" b="0" i="0" u="none" strike="noStrike">
                          <a:solidFill>
                            <a:srgbClr val="000000"/>
                          </a:solidFill>
                          <a:effectLst/>
                          <a:latin typeface="Arial" panose="020B0604020202020204" pitchFamily="34" charset="0"/>
                          <a:cs typeface="Arial" panose="020B0604020202020204" pitchFamily="34" charset="0"/>
                        </a:rPr>
                        <a:t>Mag. Dennys Marina Garzón 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194314"/>
                  </a:ext>
                </a:extLst>
              </a:tr>
              <a:tr h="190500">
                <a:tc>
                  <a:txBody>
                    <a:bodyPr/>
                    <a:lstStyle/>
                    <a:p>
                      <a:pPr algn="l" rtl="0" fontAlgn="b"/>
                      <a:r>
                        <a:rPr lang="es-ES" sz="1400" b="0" i="0" u="none" strike="noStrike">
                          <a:solidFill>
                            <a:srgbClr val="000000"/>
                          </a:solidFill>
                          <a:effectLst/>
                          <a:latin typeface="Arial" panose="020B0604020202020204" pitchFamily="34" charset="0"/>
                          <a:cs typeface="Arial" panose="020B0604020202020204" pitchFamily="34" charset="0"/>
                        </a:rPr>
                        <a:t>Mag. Antonio M Toro Ruiz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922636"/>
                  </a:ext>
                </a:extLst>
              </a:tr>
              <a:tr h="190500">
                <a:tc>
                  <a:txBody>
                    <a:bodyPr/>
                    <a:lstStyle/>
                    <a:p>
                      <a:pPr algn="l" rtl="0" fontAlgn="b"/>
                      <a:r>
                        <a:rPr lang="es-CO" sz="1400" b="0" i="0" u="none" strike="noStrike">
                          <a:solidFill>
                            <a:srgbClr val="000000"/>
                          </a:solidFill>
                          <a:effectLst/>
                          <a:latin typeface="Arial" panose="020B0604020202020204" pitchFamily="34" charset="0"/>
                          <a:cs typeface="Arial" panose="020B0604020202020204" pitchFamily="34" charset="0"/>
                        </a:rPr>
                        <a:t>Retiro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376986"/>
                  </a:ext>
                </a:extLst>
              </a:tr>
              <a:tr h="190500">
                <a:tc>
                  <a:txBody>
                    <a:bodyPr/>
                    <a:lstStyle/>
                    <a:p>
                      <a:pPr algn="l" rtl="0" fontAlgn="b"/>
                      <a:r>
                        <a:rPr lang="es-CO" sz="1400" b="0" i="0" u="none" strike="noStrike">
                          <a:solidFill>
                            <a:srgbClr val="000000"/>
                          </a:solidFill>
                          <a:effectLst/>
                          <a:latin typeface="Arial" panose="020B0604020202020204" pitchFamily="34" charset="0"/>
                          <a:cs typeface="Arial" panose="020B0604020202020204" pitchFamily="34" charset="0"/>
                        </a:rPr>
                        <a:t>Rechazo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014745"/>
                  </a:ext>
                </a:extLst>
              </a:tr>
              <a:tr h="190500">
                <a:tc>
                  <a:txBody>
                    <a:bodyPr/>
                    <a:lstStyle/>
                    <a:p>
                      <a:pPr algn="l" rtl="0" fontAlgn="b"/>
                      <a:r>
                        <a:rPr lang="es-CO" sz="14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cs typeface="Arial" panose="020B0604020202020204" pitchFamily="34" charset="0"/>
                        </a:rPr>
                        <a:t>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cs typeface="Arial" panose="020B0604020202020204" pitchFamily="34" charset="0"/>
                        </a:rPr>
                        <a:t>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cs typeface="Arial" panose="020B0604020202020204" pitchFamily="34" charset="0"/>
                        </a:rPr>
                        <a:t>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cs typeface="Arial" panose="020B0604020202020204" pitchFamily="34" charset="0"/>
                        </a:rPr>
                        <a:t>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cs typeface="Arial" panose="020B0604020202020204" pitchFamily="34" charset="0"/>
                        </a:rPr>
                        <a:t>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38376542"/>
                  </a:ext>
                </a:extLst>
              </a:tr>
              <a:tr h="190500">
                <a:tc>
                  <a:txBody>
                    <a:bodyPr/>
                    <a:lstStyle/>
                    <a:p>
                      <a:pPr algn="l" rtl="0" fontAlgn="b"/>
                      <a:r>
                        <a:rPr lang="es-CO" sz="1400" b="0" i="0" u="none" strike="noStrike" dirty="0">
                          <a:solidFill>
                            <a:srgbClr val="000000"/>
                          </a:solidFill>
                          <a:effectLst/>
                          <a:latin typeface="Arial" panose="020B0604020202020204" pitchFamily="34" charset="0"/>
                          <a:cs typeface="Arial" panose="020B0604020202020204" pitchFamily="34" charset="0"/>
                        </a:rPr>
                        <a:t>Novedades de Reparto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69556771"/>
                  </a:ext>
                </a:extLst>
              </a:tr>
              <a:tr h="190500">
                <a:tc>
                  <a:txBody>
                    <a:bodyPr/>
                    <a:lstStyle/>
                    <a:p>
                      <a:pPr algn="l" rtl="0" fontAlgn="b"/>
                      <a:r>
                        <a:rPr lang="es-CO" sz="1400" b="1" i="0" u="none" strike="noStrike" dirty="0">
                          <a:solidFill>
                            <a:srgbClr val="000000"/>
                          </a:solidFill>
                          <a:effectLst/>
                          <a:latin typeface="Arial" panose="020B0604020202020204" pitchFamily="34" charset="0"/>
                          <a:cs typeface="Arial" panose="020B0604020202020204" pitchFamily="34" charset="0"/>
                        </a:rPr>
                        <a:t>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-19.60%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15.35%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cs typeface="Arial" panose="020B0604020202020204" pitchFamily="34" charset="0"/>
                        </a:rPr>
                        <a:t>-4.11%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0561413"/>
                  </a:ext>
                </a:extLst>
              </a:tr>
              <a:tr h="190500">
                <a:tc>
                  <a:txBody>
                    <a:bodyPr/>
                    <a:lstStyle/>
                    <a:p>
                      <a:pPr algn="l" rtl="0" fontAlgn="b"/>
                      <a:r>
                        <a:rPr lang="es-CO" sz="1400" b="1" i="0" u="none" strike="noStrike">
                          <a:solidFill>
                            <a:srgbClr val="000000"/>
                          </a:solidFill>
                          <a:effectLst/>
                          <a:latin typeface="Arial" panose="020B0604020202020204" pitchFamily="34" charset="0"/>
                          <a:cs typeface="Arial" panose="020B0604020202020204" pitchFamily="34" charset="0"/>
                        </a:rPr>
                        <a:t>Promedio diario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3127505"/>
                  </a:ext>
                </a:extLst>
              </a:tr>
            </a:tbl>
          </a:graphicData>
        </a:graphic>
      </p:graphicFrame>
    </p:spTree>
    <p:extLst>
      <p:ext uri="{BB962C8B-B14F-4D97-AF65-F5344CB8AC3E}">
        <p14:creationId xmlns:p14="http://schemas.microsoft.com/office/powerpoint/2010/main" val="424710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derecha 4"/>
          <p:cNvSpPr/>
          <p:nvPr/>
        </p:nvSpPr>
        <p:spPr>
          <a:xfrm>
            <a:off x="398318" y="5052277"/>
            <a:ext cx="11498580" cy="891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solidFill>
                <a:latin typeface="Arial" panose="020B0604020202020204" pitchFamily="34" charset="0"/>
                <a:cs typeface="Arial" panose="020B0604020202020204" pitchFamily="34" charset="0"/>
              </a:rPr>
              <a:t>CENTRO DE SERVICIOS JUDICIALES DE LOS JUZGADOS PENALES DE MANIZALES</a:t>
            </a:r>
          </a:p>
        </p:txBody>
      </p:sp>
      <p:pic>
        <p:nvPicPr>
          <p:cNvPr id="13" name="Imagen 12"/>
          <p:cNvPicPr>
            <a:picLocks noChangeAspect="1"/>
          </p:cNvPicPr>
          <p:nvPr/>
        </p:nvPicPr>
        <p:blipFill>
          <a:blip r:embed="rId2"/>
          <a:stretch>
            <a:fillRect/>
          </a:stretch>
        </p:blipFill>
        <p:spPr>
          <a:xfrm>
            <a:off x="8682991" y="10944"/>
            <a:ext cx="3509009" cy="1000839"/>
          </a:xfrm>
          <a:prstGeom prst="rect">
            <a:avLst/>
          </a:prstGeom>
        </p:spPr>
      </p:pic>
      <p:pic>
        <p:nvPicPr>
          <p:cNvPr id="14" name="Imagen 13"/>
          <p:cNvPicPr>
            <a:picLocks noChangeAspect="1"/>
          </p:cNvPicPr>
          <p:nvPr/>
        </p:nvPicPr>
        <p:blipFill>
          <a:blip r:embed="rId3"/>
          <a:stretch>
            <a:fillRect/>
          </a:stretch>
        </p:blipFill>
        <p:spPr>
          <a:xfrm>
            <a:off x="0" y="10944"/>
            <a:ext cx="3910584" cy="1269492"/>
          </a:xfrm>
          <a:prstGeom prst="rect">
            <a:avLst/>
          </a:prstGeom>
        </p:spPr>
      </p:pic>
      <p:grpSp>
        <p:nvGrpSpPr>
          <p:cNvPr id="4" name="Grupo 3"/>
          <p:cNvGrpSpPr/>
          <p:nvPr/>
        </p:nvGrpSpPr>
        <p:grpSpPr>
          <a:xfrm>
            <a:off x="239569" y="1164431"/>
            <a:ext cx="11657329" cy="5418667"/>
            <a:chOff x="374651" y="571076"/>
            <a:chExt cx="11657329" cy="5418667"/>
          </a:xfrm>
        </p:grpSpPr>
        <p:graphicFrame>
          <p:nvGraphicFramePr>
            <p:cNvPr id="2" name="Diagrama 1"/>
            <p:cNvGraphicFramePr/>
            <p:nvPr>
              <p:extLst>
                <p:ext uri="{D42A27DB-BD31-4B8C-83A1-F6EECF244321}">
                  <p14:modId xmlns:p14="http://schemas.microsoft.com/office/powerpoint/2010/main" val="3867260775"/>
                </p:ext>
              </p:extLst>
            </p:nvPr>
          </p:nvGraphicFramePr>
          <p:xfrm>
            <a:off x="374651" y="571076"/>
            <a:ext cx="880364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ector 6"/>
            <p:cNvSpPr/>
            <p:nvPr/>
          </p:nvSpPr>
          <p:spPr>
            <a:xfrm>
              <a:off x="9940388" y="2228850"/>
              <a:ext cx="2091592" cy="2103120"/>
            </a:xfrm>
            <a:prstGeom prst="flowChartConnector">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rPr>
                <a:t>Atención a 23 Despachos Judiciales</a:t>
              </a:r>
            </a:p>
          </p:txBody>
        </p:sp>
        <p:sp>
          <p:nvSpPr>
            <p:cNvPr id="16" name="Igual que 15"/>
            <p:cNvSpPr/>
            <p:nvPr/>
          </p:nvSpPr>
          <p:spPr>
            <a:xfrm>
              <a:off x="9384030" y="2926080"/>
              <a:ext cx="388620" cy="6629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grpSp>
      <p:sp>
        <p:nvSpPr>
          <p:cNvPr id="6" name="CuadroTexto 5"/>
          <p:cNvSpPr txBox="1"/>
          <p:nvPr/>
        </p:nvSpPr>
        <p:spPr>
          <a:xfrm>
            <a:off x="398318" y="1859973"/>
            <a:ext cx="11498580" cy="369332"/>
          </a:xfrm>
          <a:prstGeom prst="rect">
            <a:avLst/>
          </a:prstGeom>
          <a:solidFill>
            <a:srgbClr val="002060"/>
          </a:solidFill>
        </p:spPr>
        <p:txBody>
          <a:bodyPr wrap="square" rtlCol="0">
            <a:spAutoFit/>
          </a:bodyPr>
          <a:lstStyle/>
          <a:p>
            <a:r>
              <a:rPr lang="es-CO" b="1" dirty="0">
                <a:solidFill>
                  <a:schemeClr val="bg1"/>
                </a:solidFill>
                <a:latin typeface="Arial" panose="020B0604020202020204" pitchFamily="34" charset="0"/>
                <a:cs typeface="Arial" panose="020B0604020202020204" pitchFamily="34" charset="0"/>
              </a:rPr>
              <a:t>Razón de Ser del Centro de Servicios Judiciales de los Juzgados Penales:</a:t>
            </a:r>
          </a:p>
        </p:txBody>
      </p:sp>
    </p:spTree>
    <p:extLst>
      <p:ext uri="{BB962C8B-B14F-4D97-AF65-F5344CB8AC3E}">
        <p14:creationId xmlns:p14="http://schemas.microsoft.com/office/powerpoint/2010/main" val="103967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0" y="1"/>
            <a:ext cx="12191997" cy="830997"/>
          </a:xfrm>
          <a:solidFill>
            <a:schemeClr val="accent5">
              <a:lumMod val="50000"/>
            </a:schemeClr>
          </a:solidFill>
        </p:spPr>
        <p:txBody>
          <a:bodyPr>
            <a:normAutofit/>
          </a:bodyPr>
          <a:lstStyle/>
          <a:p>
            <a:pPr algn="ctr"/>
            <a:r>
              <a:rPr lang="es-CO" sz="2300" b="1" dirty="0">
                <a:solidFill>
                  <a:schemeClr val="bg1"/>
                </a:solidFill>
                <a:latin typeface="Arial" panose="020B0604020202020204" pitchFamily="34" charset="0"/>
                <a:cs typeface="Arial" panose="020B0604020202020204" pitchFamily="34" charset="0"/>
              </a:rPr>
              <a:t>Reparto de Procesos despachos de la </a:t>
            </a:r>
            <a:br>
              <a:rPr lang="es-CO" sz="2300" b="1" dirty="0">
                <a:solidFill>
                  <a:schemeClr val="bg1"/>
                </a:solidFill>
                <a:latin typeface="Arial" panose="020B0604020202020204" pitchFamily="34" charset="0"/>
                <a:cs typeface="Arial" panose="020B0604020202020204" pitchFamily="34" charset="0"/>
              </a:rPr>
            </a:br>
            <a:r>
              <a:rPr lang="es-CO" sz="2300" b="1" dirty="0">
                <a:solidFill>
                  <a:schemeClr val="bg1"/>
                </a:solidFill>
                <a:latin typeface="Arial" panose="020B0604020202020204" pitchFamily="34" charset="0"/>
                <a:cs typeface="Arial" panose="020B0604020202020204" pitchFamily="34" charset="0"/>
              </a:rPr>
              <a:t>Sala Penal del Tribunal Superior de Manizales</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274276" cy="815197"/>
          </a:xfrm>
          <a:prstGeom prst="rect">
            <a:avLst/>
          </a:prstGeom>
          <a:solidFill>
            <a:schemeClr val="bg2"/>
          </a:solid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2" y="7026"/>
            <a:ext cx="1746736" cy="812997"/>
          </a:xfrm>
          <a:prstGeom prst="rect">
            <a:avLst/>
          </a:prstGeom>
          <a:solidFill>
            <a:schemeClr val="bg2"/>
          </a:solidFill>
        </p:spPr>
      </p:pic>
      <p:sp>
        <p:nvSpPr>
          <p:cNvPr id="12" name="11 CuadroTexto"/>
          <p:cNvSpPr txBox="1"/>
          <p:nvPr/>
        </p:nvSpPr>
        <p:spPr>
          <a:xfrm>
            <a:off x="354767" y="5605897"/>
            <a:ext cx="11482462" cy="830997"/>
          </a:xfrm>
          <a:prstGeom prst="rect">
            <a:avLst/>
          </a:prstGeom>
          <a:solidFill>
            <a:schemeClr val="accent1">
              <a:lumMod val="20000"/>
              <a:lumOff val="80000"/>
            </a:schemeClr>
          </a:solidFill>
        </p:spPr>
        <p:txBody>
          <a:bodyPr wrap="square" rtlCol="0">
            <a:spAutoFit/>
          </a:bodyPr>
          <a:lstStyle/>
          <a:p>
            <a:pPr algn="just"/>
            <a:r>
              <a:rPr lang="es-CO" sz="1600" dirty="0">
                <a:latin typeface="Arial" panose="020B0604020202020204" pitchFamily="34" charset="0"/>
                <a:ea typeface="Verdana" panose="020B0604030504040204" pitchFamily="34" charset="0"/>
                <a:cs typeface="Arial" panose="020B0604020202020204" pitchFamily="34" charset="0"/>
              </a:rPr>
              <a:t>El Reparto de Procesos de los Despachos de la Sala Penal del Tribunal Superior de Manizales, se encuentra equilibrado por cada grupo de reparto en un margen de 3 o menor de 3.</a:t>
            </a:r>
          </a:p>
          <a:p>
            <a:pPr algn="just"/>
            <a:endParaRPr lang="es-CO" sz="16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955349002"/>
              </p:ext>
            </p:extLst>
          </p:nvPr>
        </p:nvGraphicFramePr>
        <p:xfrm>
          <a:off x="354767" y="916674"/>
          <a:ext cx="11460244" cy="4608954"/>
        </p:xfrm>
        <a:graphic>
          <a:graphicData uri="http://schemas.openxmlformats.org/drawingml/2006/table">
            <a:tbl>
              <a:tblPr/>
              <a:tblGrid>
                <a:gridCol w="3856286">
                  <a:extLst>
                    <a:ext uri="{9D8B030D-6E8A-4147-A177-3AD203B41FA5}">
                      <a16:colId xmlns:a16="http://schemas.microsoft.com/office/drawing/2014/main" val="20000"/>
                    </a:ext>
                  </a:extLst>
                </a:gridCol>
                <a:gridCol w="1347536">
                  <a:extLst>
                    <a:ext uri="{9D8B030D-6E8A-4147-A177-3AD203B41FA5}">
                      <a16:colId xmlns:a16="http://schemas.microsoft.com/office/drawing/2014/main" val="20001"/>
                    </a:ext>
                  </a:extLst>
                </a:gridCol>
                <a:gridCol w="1287379">
                  <a:extLst>
                    <a:ext uri="{9D8B030D-6E8A-4147-A177-3AD203B41FA5}">
                      <a16:colId xmlns:a16="http://schemas.microsoft.com/office/drawing/2014/main" val="20002"/>
                    </a:ext>
                  </a:extLst>
                </a:gridCol>
                <a:gridCol w="1323474">
                  <a:extLst>
                    <a:ext uri="{9D8B030D-6E8A-4147-A177-3AD203B41FA5}">
                      <a16:colId xmlns:a16="http://schemas.microsoft.com/office/drawing/2014/main" val="20003"/>
                    </a:ext>
                  </a:extLst>
                </a:gridCol>
                <a:gridCol w="1383632">
                  <a:extLst>
                    <a:ext uri="{9D8B030D-6E8A-4147-A177-3AD203B41FA5}">
                      <a16:colId xmlns:a16="http://schemas.microsoft.com/office/drawing/2014/main" val="20004"/>
                    </a:ext>
                  </a:extLst>
                </a:gridCol>
                <a:gridCol w="1130968">
                  <a:extLst>
                    <a:ext uri="{9D8B030D-6E8A-4147-A177-3AD203B41FA5}">
                      <a16:colId xmlns:a16="http://schemas.microsoft.com/office/drawing/2014/main" val="20005"/>
                    </a:ext>
                  </a:extLst>
                </a:gridCol>
                <a:gridCol w="1130969">
                  <a:extLst>
                    <a:ext uri="{9D8B030D-6E8A-4147-A177-3AD203B41FA5}">
                      <a16:colId xmlns:a16="http://schemas.microsoft.com/office/drawing/2014/main" val="20006"/>
                    </a:ext>
                  </a:extLst>
                </a:gridCol>
              </a:tblGrid>
              <a:tr h="839937">
                <a:tc>
                  <a:txBody>
                    <a:bodyPr/>
                    <a:lstStyle/>
                    <a:p>
                      <a:pPr algn="ctr" rtl="0" fontAlgn="ctr"/>
                      <a:r>
                        <a:rPr lang="es-CO" sz="1400" b="1" i="0" u="none" strike="noStrike" dirty="0">
                          <a:solidFill>
                            <a:srgbClr val="FFFFFF"/>
                          </a:solidFill>
                          <a:effectLst/>
                          <a:latin typeface="Arial" panose="020B0604020202020204" pitchFamily="34" charset="0"/>
                        </a:rPr>
                        <a:t>Descripción</a:t>
                      </a:r>
                    </a:p>
                  </a:txBody>
                  <a:tcPr marL="7133" marR="7133" marT="7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Mag Cesar Augusto Castillo Taborda</a:t>
                      </a:r>
                    </a:p>
                  </a:txBody>
                  <a:tcPr marL="7133" marR="7133" marT="7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err="1">
                          <a:solidFill>
                            <a:srgbClr val="FFFFFF"/>
                          </a:solidFill>
                          <a:effectLst/>
                          <a:latin typeface="Arial" panose="020B0604020202020204" pitchFamily="34" charset="0"/>
                        </a:rPr>
                        <a:t>Mag</a:t>
                      </a:r>
                      <a:r>
                        <a:rPr lang="es-CO" sz="1400" b="1" i="0" u="none" strike="noStrike" dirty="0">
                          <a:solidFill>
                            <a:srgbClr val="FFFFFF"/>
                          </a:solidFill>
                          <a:effectLst/>
                          <a:latin typeface="Arial" panose="020B0604020202020204" pitchFamily="34" charset="0"/>
                        </a:rPr>
                        <a:t> Gloria Ligia Castaño Duque</a:t>
                      </a:r>
                    </a:p>
                  </a:txBody>
                  <a:tcPr marL="7133" marR="7133" marT="7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err="1">
                          <a:solidFill>
                            <a:srgbClr val="FFFFFF"/>
                          </a:solidFill>
                          <a:effectLst/>
                          <a:latin typeface="Arial" panose="020B0604020202020204" pitchFamily="34" charset="0"/>
                        </a:rPr>
                        <a:t>Mag</a:t>
                      </a:r>
                      <a:r>
                        <a:rPr lang="es-CO" sz="1400" b="1" i="0" u="none" strike="noStrike" dirty="0">
                          <a:solidFill>
                            <a:srgbClr val="FFFFFF"/>
                          </a:solidFill>
                          <a:effectLst/>
                          <a:latin typeface="Arial" panose="020B0604020202020204" pitchFamily="34" charset="0"/>
                        </a:rPr>
                        <a:t> </a:t>
                      </a:r>
                      <a:r>
                        <a:rPr lang="es-CO" sz="1400" b="1" i="0" u="none" strike="noStrike" dirty="0" err="1">
                          <a:solidFill>
                            <a:srgbClr val="FFFFFF"/>
                          </a:solidFill>
                          <a:effectLst/>
                          <a:latin typeface="Arial" panose="020B0604020202020204" pitchFamily="34" charset="0"/>
                        </a:rPr>
                        <a:t>Dennys</a:t>
                      </a:r>
                      <a:r>
                        <a:rPr lang="es-CO" sz="1400" b="1" i="0" u="none" strike="noStrike" dirty="0">
                          <a:solidFill>
                            <a:srgbClr val="FFFFFF"/>
                          </a:solidFill>
                          <a:effectLst/>
                          <a:latin typeface="Arial" panose="020B0604020202020204" pitchFamily="34" charset="0"/>
                        </a:rPr>
                        <a:t> Marina Garzón Orduña</a:t>
                      </a:r>
                    </a:p>
                  </a:txBody>
                  <a:tcPr marL="7133" marR="7133" marT="7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err="1">
                          <a:solidFill>
                            <a:srgbClr val="FFFFFF"/>
                          </a:solidFill>
                          <a:effectLst/>
                          <a:latin typeface="Arial" panose="020B0604020202020204" pitchFamily="34" charset="0"/>
                        </a:rPr>
                        <a:t>Mag</a:t>
                      </a:r>
                      <a:r>
                        <a:rPr lang="es-CO" sz="1400" b="1" i="0" u="none" strike="noStrike" dirty="0">
                          <a:solidFill>
                            <a:srgbClr val="FFFFFF"/>
                          </a:solidFill>
                          <a:effectLst/>
                          <a:latin typeface="Arial" panose="020B0604020202020204" pitchFamily="34" charset="0"/>
                        </a:rPr>
                        <a:t> Antonio M Toro Ruiz</a:t>
                      </a:r>
                    </a:p>
                  </a:txBody>
                  <a:tcPr marL="7133" marR="7133" marT="7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MS Sans Serif"/>
                        </a:rPr>
                        <a:t>Total Por Grupos</a:t>
                      </a:r>
                    </a:p>
                  </a:txBody>
                  <a:tcPr marL="7133" marR="7133" marT="7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MS Sans Serif"/>
                        </a:rPr>
                        <a:t>%</a:t>
                      </a:r>
                    </a:p>
                  </a:txBody>
                  <a:tcPr marL="7133" marR="7133" marT="7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85467">
                <a:tc>
                  <a:txBody>
                    <a:bodyPr/>
                    <a:lstStyle/>
                    <a:p>
                      <a:pPr algn="l" rtl="0" fontAlgn="b"/>
                      <a:r>
                        <a:rPr lang="es-CO" sz="1400" b="0" i="0" u="none" strike="noStrike">
                          <a:solidFill>
                            <a:srgbClr val="000000"/>
                          </a:solidFill>
                          <a:effectLst/>
                          <a:latin typeface="Arial" panose="020B0604020202020204" pitchFamily="34" charset="0"/>
                        </a:rPr>
                        <a:t>Sentencias Anticipadas</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52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11,04%</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467">
                <a:tc>
                  <a:txBody>
                    <a:bodyPr/>
                    <a:lstStyle/>
                    <a:p>
                      <a:pPr algn="l" rtl="0" fontAlgn="b"/>
                      <a:r>
                        <a:rPr lang="es-CO" sz="1400" b="0" i="0" u="none" strike="noStrike">
                          <a:solidFill>
                            <a:srgbClr val="000000"/>
                          </a:solidFill>
                          <a:effectLst/>
                          <a:latin typeface="Arial" panose="020B0604020202020204" pitchFamily="34" charset="0"/>
                        </a:rPr>
                        <a:t>Sentencias Ordinarias</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38</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38</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37</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38</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151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32,06%</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467">
                <a:tc>
                  <a:txBody>
                    <a:bodyPr/>
                    <a:lstStyle/>
                    <a:p>
                      <a:pPr algn="l" rtl="0" fontAlgn="b"/>
                      <a:r>
                        <a:rPr lang="es-CO" sz="1400" b="0" i="0" u="none" strike="noStrike">
                          <a:solidFill>
                            <a:srgbClr val="000000"/>
                          </a:solidFill>
                          <a:effectLst/>
                          <a:latin typeface="Arial" panose="020B0604020202020204" pitchFamily="34" charset="0"/>
                        </a:rPr>
                        <a:t>Autos Interlocutorios</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88</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18,68%</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467">
                <a:tc>
                  <a:txBody>
                    <a:bodyPr/>
                    <a:lstStyle/>
                    <a:p>
                      <a:pPr algn="l" rtl="0" fontAlgn="b"/>
                      <a:r>
                        <a:rPr lang="es-CO" sz="1400" b="0" i="0" u="none" strike="noStrike">
                          <a:solidFill>
                            <a:srgbClr val="000000"/>
                          </a:solidFill>
                          <a:effectLst/>
                          <a:latin typeface="Arial" panose="020B0604020202020204" pitchFamily="34" charset="0"/>
                        </a:rPr>
                        <a:t>Colisiones, Impedimentos Y Otros</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50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10,62%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5467">
                <a:tc>
                  <a:txBody>
                    <a:bodyPr/>
                    <a:lstStyle/>
                    <a:p>
                      <a:pPr algn="l" rtl="0" fontAlgn="b"/>
                      <a:r>
                        <a:rPr lang="es-CO" sz="1400" b="0" i="0" u="none" strike="noStrike">
                          <a:solidFill>
                            <a:srgbClr val="000000"/>
                          </a:solidFill>
                          <a:effectLst/>
                          <a:latin typeface="Arial" panose="020B0604020202020204" pitchFamily="34" charset="0"/>
                        </a:rPr>
                        <a:t>Preclusiones Sin Preso (Rebelión) Sala Penal</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2,12%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5467">
                <a:tc>
                  <a:txBody>
                    <a:bodyPr/>
                    <a:lstStyle/>
                    <a:p>
                      <a:pPr algn="l" rtl="0" fontAlgn="b"/>
                      <a:r>
                        <a:rPr lang="es-CO" sz="1400" b="0" i="0" u="none" strike="noStrike">
                          <a:solidFill>
                            <a:srgbClr val="000000"/>
                          </a:solidFill>
                          <a:effectLst/>
                          <a:latin typeface="Arial" panose="020B0604020202020204" pitchFamily="34" charset="0"/>
                        </a:rPr>
                        <a:t>Tramites Especialies</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0,21%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5467">
                <a:tc>
                  <a:txBody>
                    <a:bodyPr/>
                    <a:lstStyle/>
                    <a:p>
                      <a:pPr algn="l" rtl="0" fontAlgn="b"/>
                      <a:r>
                        <a:rPr lang="es-CO" sz="1400" b="0" i="0" u="none" strike="noStrike">
                          <a:solidFill>
                            <a:srgbClr val="000000"/>
                          </a:solidFill>
                          <a:effectLst/>
                          <a:latin typeface="Arial" panose="020B0604020202020204" pitchFamily="34" charset="0"/>
                        </a:rPr>
                        <a:t>Procesos Ordinar Con Sentencia Y Detenido</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5467">
                <a:tc>
                  <a:txBody>
                    <a:bodyPr/>
                    <a:lstStyle/>
                    <a:p>
                      <a:pPr algn="l" rtl="0" fontAlgn="b"/>
                      <a:r>
                        <a:rPr lang="es-CO" sz="1400" b="0" i="0" u="none" strike="noStrike">
                          <a:solidFill>
                            <a:srgbClr val="000000"/>
                          </a:solidFill>
                          <a:effectLst/>
                          <a:latin typeface="Arial" panose="020B0604020202020204" pitchFamily="34" charset="0"/>
                        </a:rPr>
                        <a:t>Procesos Ordinar Con Sentencia Sin Detenido</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5467">
                <a:tc>
                  <a:txBody>
                    <a:bodyPr/>
                    <a:lstStyle/>
                    <a:p>
                      <a:pPr algn="l" rtl="0" fontAlgn="b"/>
                      <a:r>
                        <a:rPr lang="es-CO" sz="1400" b="0" i="0" u="none" strike="noStrike">
                          <a:solidFill>
                            <a:srgbClr val="000000"/>
                          </a:solidFill>
                          <a:effectLst/>
                          <a:latin typeface="Arial" panose="020B0604020202020204" pitchFamily="34" charset="0"/>
                        </a:rPr>
                        <a:t>Procesos Con Senten Penales Cto Especializ</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5467">
                <a:tc>
                  <a:txBody>
                    <a:bodyPr/>
                    <a:lstStyle/>
                    <a:p>
                      <a:pPr algn="l" rtl="0" fontAlgn="b"/>
                      <a:r>
                        <a:rPr lang="es-CO" sz="1400" b="0" i="0" u="none" strike="noStrike">
                          <a:solidFill>
                            <a:srgbClr val="000000"/>
                          </a:solidFill>
                          <a:effectLst/>
                          <a:latin typeface="Arial" panose="020B0604020202020204" pitchFamily="34" charset="0"/>
                        </a:rPr>
                        <a:t>Procesos En Apelación JEPM</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19</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64</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13,59%</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5467">
                <a:tc>
                  <a:txBody>
                    <a:bodyPr/>
                    <a:lstStyle/>
                    <a:p>
                      <a:pPr algn="l" rtl="0" fontAlgn="b"/>
                      <a:r>
                        <a:rPr lang="es-CO" sz="1400" b="0" i="0" u="none" strike="noStrike">
                          <a:solidFill>
                            <a:srgbClr val="000000"/>
                          </a:solidFill>
                          <a:effectLst/>
                          <a:latin typeface="Arial" panose="020B0604020202020204" pitchFamily="34" charset="0"/>
                        </a:rPr>
                        <a:t>Acciones De Revisión</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7</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1,49%</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5467">
                <a:tc>
                  <a:txBody>
                    <a:bodyPr/>
                    <a:lstStyle/>
                    <a:p>
                      <a:pPr algn="l" rtl="0" fontAlgn="b"/>
                      <a:r>
                        <a:rPr lang="es-CO" sz="1400" b="0" i="0" u="none" strike="noStrike">
                          <a:solidFill>
                            <a:srgbClr val="000000"/>
                          </a:solidFill>
                          <a:effectLst/>
                          <a:latin typeface="Arial" panose="020B0604020202020204" pitchFamily="34" charset="0"/>
                        </a:rPr>
                        <a:t>Despachos Comisorios</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6</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1,27%</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5467">
                <a:tc>
                  <a:txBody>
                    <a:bodyPr/>
                    <a:lstStyle/>
                    <a:p>
                      <a:pPr algn="l" rtl="0" fontAlgn="b"/>
                      <a:r>
                        <a:rPr lang="es-CO" sz="1400" b="0" i="0" u="none" strike="noStrike">
                          <a:solidFill>
                            <a:srgbClr val="000000"/>
                          </a:solidFill>
                          <a:effectLst/>
                          <a:latin typeface="Arial" panose="020B0604020202020204" pitchFamily="34" charset="0"/>
                        </a:rPr>
                        <a:t>Recurso De Queja</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8</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1,70%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5467">
                <a:tc>
                  <a:txBody>
                    <a:bodyPr/>
                    <a:lstStyle/>
                    <a:p>
                      <a:pPr algn="l" rtl="0" fontAlgn="b"/>
                      <a:r>
                        <a:rPr lang="es-CO" sz="1400" b="0" i="0" u="none" strike="noStrike">
                          <a:solidFill>
                            <a:srgbClr val="000000"/>
                          </a:solidFill>
                          <a:effectLst/>
                          <a:latin typeface="Arial" panose="020B0604020202020204" pitchFamily="34" charset="0"/>
                        </a:rPr>
                        <a:t>Escrito Acusación Sin Detenido</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4</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18</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3,82%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5467">
                <a:tc>
                  <a:txBody>
                    <a:bodyPr/>
                    <a:lstStyle/>
                    <a:p>
                      <a:pPr algn="l" rtl="0" fontAlgn="b"/>
                      <a:r>
                        <a:rPr lang="it-IT" sz="1400" b="0" i="0" u="none" strike="noStrike">
                          <a:solidFill>
                            <a:srgbClr val="000000"/>
                          </a:solidFill>
                          <a:effectLst/>
                          <a:latin typeface="Arial" panose="020B0604020202020204" pitchFamily="34" charset="0"/>
                        </a:rPr>
                        <a:t>Sentencia Procedi Especial Abrevi Con Preso</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0,64%</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5467">
                <a:tc>
                  <a:txBody>
                    <a:bodyPr/>
                    <a:lstStyle/>
                    <a:p>
                      <a:pPr algn="l" rtl="0" fontAlgn="b"/>
                      <a:r>
                        <a:rPr lang="es-CO" sz="1400" b="0" i="0" u="none" strike="noStrike">
                          <a:solidFill>
                            <a:srgbClr val="000000"/>
                          </a:solidFill>
                          <a:effectLst/>
                          <a:latin typeface="Arial" panose="020B0604020202020204" pitchFamily="34" charset="0"/>
                        </a:rPr>
                        <a:t>Sentencia Procedi Especial Abrevi Sin Preso</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13</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a:solidFill>
                            <a:srgbClr val="000000"/>
                          </a:solidFill>
                          <a:effectLst/>
                          <a:latin typeface="Arial" panose="020B0604020202020204" pitchFamily="34" charset="0"/>
                        </a:rPr>
                        <a:t>2,76%</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5467">
                <a:tc>
                  <a:txBody>
                    <a:bodyPr/>
                    <a:lstStyle/>
                    <a:p>
                      <a:pPr algn="ctr" rtl="0" fontAlgn="b"/>
                      <a:r>
                        <a:rPr lang="es-CO" sz="1400" b="1" i="0" u="none" strike="noStrike">
                          <a:solidFill>
                            <a:schemeClr val="bg1"/>
                          </a:solidFill>
                          <a:effectLst/>
                          <a:latin typeface="Arial" panose="020B0604020202020204" pitchFamily="34" charset="0"/>
                        </a:rPr>
                        <a:t>Total</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400" b="1" i="0" u="none" strike="noStrike">
                          <a:solidFill>
                            <a:schemeClr val="bg1"/>
                          </a:solidFill>
                          <a:effectLst/>
                          <a:latin typeface="Arial" panose="020B0604020202020204" pitchFamily="34" charset="0"/>
                        </a:rPr>
                        <a:t>116</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400" b="1" i="0" u="none" strike="noStrike" dirty="0">
                          <a:solidFill>
                            <a:schemeClr val="bg1"/>
                          </a:solidFill>
                          <a:effectLst/>
                          <a:latin typeface="Arial" panose="020B0604020202020204" pitchFamily="34" charset="0"/>
                        </a:rPr>
                        <a:t>122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400" b="1" i="0" u="none" strike="noStrike" dirty="0">
                          <a:solidFill>
                            <a:schemeClr val="bg1"/>
                          </a:solidFill>
                          <a:effectLst/>
                          <a:latin typeface="Arial" panose="020B0604020202020204" pitchFamily="34" charset="0"/>
                        </a:rPr>
                        <a:t>112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400" b="1" i="0" u="none" strike="noStrike">
                          <a:solidFill>
                            <a:schemeClr val="bg1"/>
                          </a:solidFill>
                          <a:effectLst/>
                          <a:latin typeface="Arial" panose="020B0604020202020204" pitchFamily="34" charset="0"/>
                        </a:rPr>
                        <a:t>121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400" b="1" i="0" u="none" strike="noStrike" dirty="0">
                          <a:solidFill>
                            <a:schemeClr val="bg1"/>
                          </a:solidFill>
                          <a:effectLst/>
                          <a:latin typeface="Arial" panose="020B0604020202020204" pitchFamily="34" charset="0"/>
                        </a:rPr>
                        <a:t>471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400" b="1" i="0" u="none" strike="noStrike" dirty="0">
                          <a:solidFill>
                            <a:schemeClr val="bg1"/>
                          </a:solidFill>
                          <a:effectLst/>
                          <a:latin typeface="Arial" panose="020B0604020202020204" pitchFamily="34" charset="0"/>
                        </a:rPr>
                        <a:t>100,00%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149269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13606"/>
            <a:ext cx="12191999" cy="904560"/>
          </a:xfrm>
          <a:solidFill>
            <a:schemeClr val="accent5">
              <a:lumMod val="50000"/>
            </a:schemeClr>
          </a:solidFill>
        </p:spPr>
        <p:txBody>
          <a:bodyPr vert="horz" lIns="91440" tIns="45720" rIns="91440" bIns="45720" rtlCol="0" anchor="ctr">
            <a:norm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b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b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9"/>
          <p:cNvSpPr/>
          <p:nvPr/>
        </p:nvSpPr>
        <p:spPr>
          <a:xfrm>
            <a:off x="2273642" y="1365516"/>
            <a:ext cx="7359707" cy="1138773"/>
          </a:xfrm>
          <a:prstGeom prst="rect">
            <a:avLst/>
          </a:prstGeom>
          <a:solidFill>
            <a:schemeClr val="accent5">
              <a:lumMod val="50000"/>
            </a:schemeClr>
          </a:solidFill>
        </p:spPr>
        <p:txBody>
          <a:bodyPr wrap="none" lIns="91440" tIns="45720" rIns="91440" bIns="45720">
            <a:spAutoFit/>
          </a:bodyPr>
          <a:lstStyle/>
          <a:p>
            <a:pPr algn="ctr"/>
            <a:r>
              <a:rPr lang="es-ES" sz="340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REPARTO DE ACCIONES </a:t>
            </a:r>
          </a:p>
          <a:p>
            <a:pPr algn="ctr"/>
            <a:r>
              <a:rPr lang="es-ES" sz="340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CONSTITUCIONALES DE TUTELA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6"/>
            <a:ext cx="2508738" cy="815197"/>
          </a:xfrm>
          <a:prstGeom prst="rect">
            <a:avLst/>
          </a:prstGeom>
          <a:solidFill>
            <a:schemeClr val="bg2"/>
          </a:solidFill>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1" y="-6580"/>
            <a:ext cx="1746736" cy="812997"/>
          </a:xfrm>
          <a:prstGeom prst="rect">
            <a:avLst/>
          </a:prstGeom>
          <a:solidFill>
            <a:schemeClr val="bg2"/>
          </a:solidFill>
        </p:spPr>
      </p:pic>
      <p:pic>
        <p:nvPicPr>
          <p:cNvPr id="2" name="Imagen 1"/>
          <p:cNvPicPr>
            <a:picLocks noChangeAspect="1"/>
          </p:cNvPicPr>
          <p:nvPr/>
        </p:nvPicPr>
        <p:blipFill>
          <a:blip r:embed="rId4"/>
          <a:stretch>
            <a:fillRect/>
          </a:stretch>
        </p:blipFill>
        <p:spPr>
          <a:xfrm>
            <a:off x="4053840" y="2978851"/>
            <a:ext cx="4118610" cy="2318189"/>
          </a:xfrm>
          <a:prstGeom prst="rect">
            <a:avLst/>
          </a:prstGeom>
        </p:spPr>
      </p:pic>
    </p:spTree>
    <p:extLst>
      <p:ext uri="{BB962C8B-B14F-4D97-AF65-F5344CB8AC3E}">
        <p14:creationId xmlns:p14="http://schemas.microsoft.com/office/powerpoint/2010/main" val="3155193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1"/>
            <a:ext cx="12192000" cy="801590"/>
          </a:xfrm>
          <a:solidFill>
            <a:schemeClr val="accent5">
              <a:lumMod val="50000"/>
            </a:schemeClr>
          </a:solidFill>
        </p:spPr>
        <p:txBody>
          <a:bodyPr vert="horz" lIns="91440" tIns="45720" rIns="91440" bIns="45720" rtlCol="0" anchor="ctr">
            <a:normAutofit/>
          </a:bodyPr>
          <a:lstStyle/>
          <a:p>
            <a:pPr algn="ctr"/>
            <a:r>
              <a:rPr lang="es-CO" sz="2300" b="1" dirty="0">
                <a:solidFill>
                  <a:schemeClr val="bg1"/>
                </a:solidFill>
                <a:latin typeface="Arial" panose="020B0604020202020204" pitchFamily="34" charset="0"/>
                <a:ea typeface="Verdana" panose="020B0604030504040204" pitchFamily="34" charset="0"/>
                <a:cs typeface="Arial" panose="020B0604020202020204" pitchFamily="34" charset="0"/>
              </a:rPr>
              <a:t>Reparto de Acciones Constitucionales Tutelas</a:t>
            </a:r>
            <a:br>
              <a:rPr lang="es-CO" sz="23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300" b="1" dirty="0">
                <a:solidFill>
                  <a:schemeClr val="bg1"/>
                </a:solidFill>
                <a:latin typeface="Arial" panose="020B0604020202020204" pitchFamily="34" charset="0"/>
                <a:ea typeface="Verdana" panose="020B0604030504040204" pitchFamily="34" charset="0"/>
                <a:cs typeface="Arial" panose="020B0604020202020204" pitchFamily="34" charset="0"/>
              </a:rPr>
              <a:t>Años 2016 - 2019</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6"/>
            <a:ext cx="2508738" cy="815197"/>
          </a:xfrm>
          <a:prstGeom prst="rect">
            <a:avLst/>
          </a:prstGeom>
          <a:solidFill>
            <a:schemeClr val="bg2"/>
          </a:solidFill>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1" y="-6580"/>
            <a:ext cx="1746736" cy="812997"/>
          </a:xfrm>
          <a:prstGeom prst="rect">
            <a:avLst/>
          </a:prstGeom>
          <a:solidFill>
            <a:schemeClr val="bg2"/>
          </a:solidFill>
        </p:spPr>
      </p:pic>
      <p:sp>
        <p:nvSpPr>
          <p:cNvPr id="6" name="CuadroTexto 5">
            <a:extLst>
              <a:ext uri="{FF2B5EF4-FFF2-40B4-BE49-F238E27FC236}">
                <a16:creationId xmlns:a16="http://schemas.microsoft.com/office/drawing/2014/main" id="{BAEB93B5-C541-4C63-8475-1A460AD70580}"/>
              </a:ext>
            </a:extLst>
          </p:cNvPr>
          <p:cNvSpPr txBox="1"/>
          <p:nvPr/>
        </p:nvSpPr>
        <p:spPr>
          <a:xfrm>
            <a:off x="775330" y="4818794"/>
            <a:ext cx="10452798" cy="1477328"/>
          </a:xfrm>
          <a:prstGeom prst="rect">
            <a:avLst/>
          </a:prstGeom>
          <a:solidFill>
            <a:schemeClr val="accent1">
              <a:lumMod val="20000"/>
              <a:lumOff val="80000"/>
            </a:schemeClr>
          </a:solidFill>
        </p:spPr>
        <p:txBody>
          <a:bodyPr wrap="square" rtlCol="0">
            <a:spAutoFit/>
          </a:bodyPr>
          <a:lstStyle/>
          <a:p>
            <a:pPr algn="just"/>
            <a:r>
              <a:rPr lang="es-CO"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El número de tutelas en primera instancia, se redujeron para los Despachos Judiciales categoría circuito y tribunal, para los juzgados categoría municipal tuvo un pequeño incremento. </a:t>
            </a:r>
          </a:p>
          <a:p>
            <a:pPr algn="just"/>
            <a:endParaRPr lang="es-CO"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a:p>
            <a:pPr algn="just"/>
            <a:r>
              <a:rPr lang="es-CO" sz="150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Las tutelas en segunda instancia de la especialidad penal se incrementaron para los despachos judiciales categoría circuito</a:t>
            </a:r>
          </a:p>
          <a:p>
            <a:endParaRPr lang="es-CO" sz="1500" dirty="0"/>
          </a:p>
        </p:txBody>
      </p:sp>
      <p:graphicFrame>
        <p:nvGraphicFramePr>
          <p:cNvPr id="8" name="Tabla 7">
            <a:extLst>
              <a:ext uri="{FF2B5EF4-FFF2-40B4-BE49-F238E27FC236}">
                <a16:creationId xmlns:a16="http://schemas.microsoft.com/office/drawing/2014/main" id="{4E898EBB-994A-4F9C-8791-9AB89E256F6B}"/>
              </a:ext>
            </a:extLst>
          </p:cNvPr>
          <p:cNvGraphicFramePr>
            <a:graphicFrameLocks noGrp="1"/>
          </p:cNvGraphicFramePr>
          <p:nvPr>
            <p:extLst>
              <p:ext uri="{D42A27DB-BD31-4B8C-83A1-F6EECF244321}">
                <p14:modId xmlns:p14="http://schemas.microsoft.com/office/powerpoint/2010/main" val="55112055"/>
              </p:ext>
            </p:extLst>
          </p:nvPr>
        </p:nvGraphicFramePr>
        <p:xfrm>
          <a:off x="775333" y="980653"/>
          <a:ext cx="10452795" cy="3680542"/>
        </p:xfrm>
        <a:graphic>
          <a:graphicData uri="http://schemas.openxmlformats.org/drawingml/2006/table">
            <a:tbl>
              <a:tblPr/>
              <a:tblGrid>
                <a:gridCol w="3790923">
                  <a:extLst>
                    <a:ext uri="{9D8B030D-6E8A-4147-A177-3AD203B41FA5}">
                      <a16:colId xmlns:a16="http://schemas.microsoft.com/office/drawing/2014/main" val="1488992837"/>
                    </a:ext>
                  </a:extLst>
                </a:gridCol>
                <a:gridCol w="951696">
                  <a:extLst>
                    <a:ext uri="{9D8B030D-6E8A-4147-A177-3AD203B41FA5}">
                      <a16:colId xmlns:a16="http://schemas.microsoft.com/office/drawing/2014/main" val="3408432837"/>
                    </a:ext>
                  </a:extLst>
                </a:gridCol>
                <a:gridCol w="951696">
                  <a:extLst>
                    <a:ext uri="{9D8B030D-6E8A-4147-A177-3AD203B41FA5}">
                      <a16:colId xmlns:a16="http://schemas.microsoft.com/office/drawing/2014/main" val="3443583853"/>
                    </a:ext>
                  </a:extLst>
                </a:gridCol>
                <a:gridCol w="951696">
                  <a:extLst>
                    <a:ext uri="{9D8B030D-6E8A-4147-A177-3AD203B41FA5}">
                      <a16:colId xmlns:a16="http://schemas.microsoft.com/office/drawing/2014/main" val="4020419903"/>
                    </a:ext>
                  </a:extLst>
                </a:gridCol>
                <a:gridCol w="951696">
                  <a:extLst>
                    <a:ext uri="{9D8B030D-6E8A-4147-A177-3AD203B41FA5}">
                      <a16:colId xmlns:a16="http://schemas.microsoft.com/office/drawing/2014/main" val="467506939"/>
                    </a:ext>
                  </a:extLst>
                </a:gridCol>
                <a:gridCol w="951696">
                  <a:extLst>
                    <a:ext uri="{9D8B030D-6E8A-4147-A177-3AD203B41FA5}">
                      <a16:colId xmlns:a16="http://schemas.microsoft.com/office/drawing/2014/main" val="3231982045"/>
                    </a:ext>
                  </a:extLst>
                </a:gridCol>
                <a:gridCol w="951696">
                  <a:extLst>
                    <a:ext uri="{9D8B030D-6E8A-4147-A177-3AD203B41FA5}">
                      <a16:colId xmlns:a16="http://schemas.microsoft.com/office/drawing/2014/main" val="4264926831"/>
                    </a:ext>
                  </a:extLst>
                </a:gridCol>
                <a:gridCol w="951696">
                  <a:extLst>
                    <a:ext uri="{9D8B030D-6E8A-4147-A177-3AD203B41FA5}">
                      <a16:colId xmlns:a16="http://schemas.microsoft.com/office/drawing/2014/main" val="2193393277"/>
                    </a:ext>
                  </a:extLst>
                </a:gridCol>
              </a:tblGrid>
              <a:tr h="219538">
                <a:tc>
                  <a:txBody>
                    <a:bodyPr/>
                    <a:lstStyle/>
                    <a:p>
                      <a:pPr algn="l" rtl="0" fontAlgn="b"/>
                      <a:r>
                        <a:rPr lang="es-CO" sz="1200" b="1" i="0" u="none" strike="noStrike">
                          <a:solidFill>
                            <a:srgbClr val="000000"/>
                          </a:solidFill>
                          <a:effectLst/>
                          <a:latin typeface="Arial" panose="020B0604020202020204" pitchFamily="34" charset="0"/>
                        </a:rPr>
                        <a:t>Tutelas 1a Instancia</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1" i="0" u="none" strike="noStrike" dirty="0">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1"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1"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1"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1"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1"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1"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289009"/>
                  </a:ext>
                </a:extLst>
              </a:tr>
              <a:tr h="169965">
                <a:tc>
                  <a:txBody>
                    <a:bodyPr/>
                    <a:lstStyle/>
                    <a:p>
                      <a:pPr algn="ctr" rtl="0" fontAlgn="ctr"/>
                      <a:r>
                        <a:rPr lang="es-CO" sz="1200" b="1" i="0" u="none" strike="noStrike" dirty="0">
                          <a:solidFill>
                            <a:srgbClr val="FFFFFF"/>
                          </a:solidFill>
                          <a:effectLst/>
                          <a:latin typeface="Arial" panose="020B0604020202020204" pitchFamily="34" charset="0"/>
                        </a:rPr>
                        <a:t>Despachos</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dirty="0">
                          <a:solidFill>
                            <a:srgbClr val="FFFFFF"/>
                          </a:solidFill>
                          <a:effectLst/>
                          <a:latin typeface="Arial" panose="020B0604020202020204" pitchFamily="34" charset="0"/>
                        </a:rPr>
                        <a:t>2016</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dirty="0">
                          <a:solidFill>
                            <a:srgbClr val="FFFFFF"/>
                          </a:solidFill>
                          <a:effectLst/>
                          <a:latin typeface="Arial" panose="020B0604020202020204" pitchFamily="34" charset="0"/>
                        </a:rPr>
                        <a:t>2017</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dirty="0">
                          <a:solidFill>
                            <a:srgbClr val="FFFFFF"/>
                          </a:solidFill>
                          <a:effectLst/>
                          <a:latin typeface="Arial" panose="020B0604020202020204" pitchFamily="34" charset="0"/>
                        </a:rPr>
                        <a:t>Variación</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dirty="0">
                          <a:solidFill>
                            <a:srgbClr val="FFFFFF"/>
                          </a:solidFill>
                          <a:effectLst/>
                          <a:latin typeface="Arial" panose="020B0604020202020204" pitchFamily="34" charset="0"/>
                        </a:rPr>
                        <a:t>2018</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dirty="0">
                          <a:solidFill>
                            <a:srgbClr val="FFFFFF"/>
                          </a:solidFill>
                          <a:effectLst/>
                          <a:latin typeface="Arial" panose="020B0604020202020204" pitchFamily="34" charset="0"/>
                        </a:rPr>
                        <a:t>Variación</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dirty="0">
                          <a:solidFill>
                            <a:srgbClr val="FFFFFF"/>
                          </a:solidFill>
                          <a:effectLst/>
                          <a:latin typeface="Arial" panose="020B0604020202020204" pitchFamily="34" charset="0"/>
                        </a:rPr>
                        <a:t>2019</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dirty="0">
                          <a:solidFill>
                            <a:srgbClr val="FFFFFF"/>
                          </a:solidFill>
                          <a:effectLst/>
                          <a:latin typeface="Arial" panose="020B0604020202020204" pitchFamily="34" charset="0"/>
                        </a:rPr>
                        <a:t>Variación</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910632771"/>
                  </a:ext>
                </a:extLst>
              </a:tr>
              <a:tr h="169965">
                <a:tc>
                  <a:txBody>
                    <a:bodyPr/>
                    <a:lstStyle/>
                    <a:p>
                      <a:pPr algn="l" rtl="0" fontAlgn="b"/>
                      <a:r>
                        <a:rPr lang="es-CO" sz="1200" b="0" i="0" u="none" strike="noStrike">
                          <a:solidFill>
                            <a:srgbClr val="000000"/>
                          </a:solidFill>
                          <a:effectLst/>
                          <a:latin typeface="Arial" panose="020B0604020202020204" pitchFamily="34" charset="0"/>
                        </a:rPr>
                        <a:t>Juzgados Penales Municipales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2983</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3262</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9%</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2376</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-27%</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2,500</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5%</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954633"/>
                  </a:ext>
                </a:extLst>
              </a:tr>
              <a:tr h="169965">
                <a:tc>
                  <a:txBody>
                    <a:bodyPr/>
                    <a:lstStyle/>
                    <a:p>
                      <a:pPr algn="l" rtl="0" fontAlgn="b"/>
                      <a:r>
                        <a:rPr lang="es-CO" sz="1200" b="0" i="0" u="none" strike="noStrike">
                          <a:solidFill>
                            <a:srgbClr val="000000"/>
                          </a:solidFill>
                          <a:effectLst/>
                          <a:latin typeface="Arial" panose="020B0604020202020204" pitchFamily="34" charset="0"/>
                        </a:rPr>
                        <a:t>Juzgados Penales del Circuito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758</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860</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13%</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942</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10%</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916</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-3%</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739879"/>
                  </a:ext>
                </a:extLst>
              </a:tr>
              <a:tr h="169965">
                <a:tc>
                  <a:txBody>
                    <a:bodyPr/>
                    <a:lstStyle/>
                    <a:p>
                      <a:pPr algn="l" rtl="0" fontAlgn="b"/>
                      <a:r>
                        <a:rPr lang="es-CO" sz="1200" b="0" i="0" u="none" strike="noStrike">
                          <a:solidFill>
                            <a:srgbClr val="000000"/>
                          </a:solidFill>
                          <a:effectLst/>
                          <a:latin typeface="Arial" panose="020B0604020202020204" pitchFamily="34" charset="0"/>
                        </a:rPr>
                        <a:t>Despachos Sala Penal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140</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208</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49%</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182</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-13%</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169</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-7%</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538969"/>
                  </a:ext>
                </a:extLst>
              </a:tr>
              <a:tr h="169965">
                <a:tc>
                  <a:txBody>
                    <a:bodyPr/>
                    <a:lstStyle/>
                    <a:p>
                      <a:pPr algn="l" rtl="0" fontAlgn="b"/>
                      <a:r>
                        <a:rPr lang="es-CO" sz="1200" b="1" i="0" u="none" strike="noStrike">
                          <a:solidFill>
                            <a:srgbClr val="000000"/>
                          </a:solidFill>
                          <a:effectLst/>
                          <a:latin typeface="Arial" panose="020B0604020202020204" pitchFamily="34" charset="0"/>
                        </a:rPr>
                        <a:t>Total 1a Instancia</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3881</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4330</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1" i="0" u="none" strike="noStrike">
                          <a:solidFill>
                            <a:srgbClr val="000000"/>
                          </a:solidFill>
                          <a:effectLst/>
                          <a:latin typeface="Arial" panose="020B0604020202020204" pitchFamily="34" charset="0"/>
                        </a:rPr>
                        <a:t>12%</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3500</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1" i="0" u="none" strike="noStrike">
                          <a:solidFill>
                            <a:srgbClr val="000000"/>
                          </a:solidFill>
                          <a:effectLst/>
                          <a:latin typeface="Arial" panose="020B0604020202020204" pitchFamily="34" charset="0"/>
                        </a:rPr>
                        <a:t>-19%</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3,585</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0" i="0" u="none" strike="noStrike" dirty="0">
                          <a:solidFill>
                            <a:srgbClr val="000000"/>
                          </a:solidFill>
                          <a:effectLst/>
                          <a:latin typeface="Arial" panose="020B0604020202020204" pitchFamily="34" charset="0"/>
                        </a:rPr>
                        <a:t>2%</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3158495"/>
                  </a:ext>
                </a:extLst>
              </a:tr>
              <a:tr h="169965">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7016392"/>
                  </a:ext>
                </a:extLst>
              </a:tr>
              <a:tr h="169965">
                <a:tc>
                  <a:txBody>
                    <a:bodyPr/>
                    <a:lstStyle/>
                    <a:p>
                      <a:pPr algn="l" rtl="0" fontAlgn="b"/>
                      <a:r>
                        <a:rPr lang="es-CO" sz="1200" b="1" i="0" u="none" strike="noStrike">
                          <a:solidFill>
                            <a:srgbClr val="000000"/>
                          </a:solidFill>
                          <a:effectLst/>
                          <a:latin typeface="Arial" panose="020B0604020202020204" pitchFamily="34" charset="0"/>
                        </a:rPr>
                        <a:t>Tutelas 2a Instancia</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975265"/>
                  </a:ext>
                </a:extLst>
              </a:tr>
              <a:tr h="169965">
                <a:tc>
                  <a:txBody>
                    <a:bodyPr/>
                    <a:lstStyle/>
                    <a:p>
                      <a:pPr algn="ctr" rtl="0" fontAlgn="ctr"/>
                      <a:r>
                        <a:rPr lang="es-CO" sz="1200" b="1" i="0" u="none" strike="noStrike">
                          <a:solidFill>
                            <a:srgbClr val="FFFFFF"/>
                          </a:solidFill>
                          <a:effectLst/>
                          <a:latin typeface="Arial" panose="020B0604020202020204" pitchFamily="34" charset="0"/>
                        </a:rPr>
                        <a:t>Despachos</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2016</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2017</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Variación</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2018</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Variación</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2019</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dirty="0">
                          <a:solidFill>
                            <a:srgbClr val="FFFFFF"/>
                          </a:solidFill>
                          <a:effectLst/>
                          <a:latin typeface="Arial" panose="020B0604020202020204" pitchFamily="34" charset="0"/>
                        </a:rPr>
                        <a:t>Variación</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778383999"/>
                  </a:ext>
                </a:extLst>
              </a:tr>
              <a:tr h="169965">
                <a:tc>
                  <a:txBody>
                    <a:bodyPr/>
                    <a:lstStyle/>
                    <a:p>
                      <a:pPr algn="l" rtl="0" fontAlgn="b"/>
                      <a:r>
                        <a:rPr lang="es-CO" sz="1200" b="0" i="0" u="none" strike="noStrike">
                          <a:solidFill>
                            <a:srgbClr val="000000"/>
                          </a:solidFill>
                          <a:effectLst/>
                          <a:latin typeface="Arial" panose="020B0604020202020204" pitchFamily="34" charset="0"/>
                        </a:rPr>
                        <a:t>Juzgados Penales del Circuito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678</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820</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21%</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636</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-22%</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717</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Arial" panose="020B0604020202020204" pitchFamily="34" charset="0"/>
                        </a:rPr>
                        <a:t>13%</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849642"/>
                  </a:ext>
                </a:extLst>
              </a:tr>
              <a:tr h="169965">
                <a:tc>
                  <a:txBody>
                    <a:bodyPr/>
                    <a:lstStyle/>
                    <a:p>
                      <a:pPr algn="l" rtl="0" fontAlgn="b"/>
                      <a:r>
                        <a:rPr lang="es-CO" sz="1200" b="0" i="0" u="none" strike="noStrike">
                          <a:solidFill>
                            <a:srgbClr val="000000"/>
                          </a:solidFill>
                          <a:effectLst/>
                          <a:latin typeface="Arial" panose="020B0604020202020204" pitchFamily="34" charset="0"/>
                        </a:rPr>
                        <a:t>Despachos Sala Penal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504</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577</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14%</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639</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11%</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614</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531372"/>
                  </a:ext>
                </a:extLst>
              </a:tr>
              <a:tr h="169965">
                <a:tc>
                  <a:txBody>
                    <a:bodyPr/>
                    <a:lstStyle/>
                    <a:p>
                      <a:pPr algn="l" rtl="0" fontAlgn="b"/>
                      <a:r>
                        <a:rPr lang="es-CO" sz="1200" b="1" i="0" u="none" strike="noStrike">
                          <a:solidFill>
                            <a:srgbClr val="000000"/>
                          </a:solidFill>
                          <a:effectLst/>
                          <a:latin typeface="Arial" panose="020B0604020202020204" pitchFamily="34" charset="0"/>
                        </a:rPr>
                        <a:t>Total 2a Instancia</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1182</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1397</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1" i="0" u="none" strike="noStrike">
                          <a:solidFill>
                            <a:srgbClr val="000000"/>
                          </a:solidFill>
                          <a:effectLst/>
                          <a:latin typeface="Arial" panose="020B0604020202020204" pitchFamily="34" charset="0"/>
                        </a:rPr>
                        <a:t>18%</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1275</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1" i="0" u="none" strike="noStrike">
                          <a:solidFill>
                            <a:srgbClr val="000000"/>
                          </a:solidFill>
                          <a:effectLst/>
                          <a:latin typeface="Arial" panose="020B0604020202020204" pitchFamily="34" charset="0"/>
                        </a:rPr>
                        <a:t>-9%</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1,331</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dirty="0">
                          <a:solidFill>
                            <a:srgbClr val="000000"/>
                          </a:solidFill>
                          <a:effectLst/>
                          <a:latin typeface="Arial" panose="020B0604020202020204" pitchFamily="34" charset="0"/>
                        </a:rPr>
                        <a:t>4%</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0608421"/>
                  </a:ext>
                </a:extLst>
              </a:tr>
              <a:tr h="169965">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63975808"/>
                  </a:ext>
                </a:extLst>
              </a:tr>
              <a:tr h="169965">
                <a:tc>
                  <a:txBody>
                    <a:bodyPr/>
                    <a:lstStyle/>
                    <a:p>
                      <a:pPr algn="l" rtl="0" fontAlgn="b"/>
                      <a:r>
                        <a:rPr lang="es-CO" sz="1200" b="1" i="0" u="none" strike="noStrike">
                          <a:solidFill>
                            <a:srgbClr val="000000"/>
                          </a:solidFill>
                          <a:effectLst/>
                          <a:latin typeface="Arial" panose="020B0604020202020204" pitchFamily="34" charset="0"/>
                        </a:rPr>
                        <a:t>Incidentes de Desacato</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O" sz="1200" b="0" i="0" u="none" strike="noStrike">
                          <a:solidFill>
                            <a:srgbClr val="000000"/>
                          </a:solidFill>
                          <a:effectLst/>
                          <a:latin typeface="Arial" panose="020B0604020202020204" pitchFamily="34" charset="0"/>
                        </a:rPr>
                        <a:t> </a:t>
                      </a:r>
                    </a:p>
                  </a:txBody>
                  <a:tcPr marL="9398" marR="9398" marT="939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521215"/>
                  </a:ext>
                </a:extLst>
              </a:tr>
              <a:tr h="169965">
                <a:tc>
                  <a:txBody>
                    <a:bodyPr/>
                    <a:lstStyle/>
                    <a:p>
                      <a:pPr algn="ctr" rtl="0" fontAlgn="ctr"/>
                      <a:r>
                        <a:rPr lang="es-CO" sz="1200" b="1" i="0" u="none" strike="noStrike">
                          <a:solidFill>
                            <a:srgbClr val="FFFFFF"/>
                          </a:solidFill>
                          <a:effectLst/>
                          <a:latin typeface="Arial" panose="020B0604020202020204" pitchFamily="34" charset="0"/>
                        </a:rPr>
                        <a:t>Despachos</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2016</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2017</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Variación</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2018</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Variación</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a:solidFill>
                            <a:srgbClr val="FFFFFF"/>
                          </a:solidFill>
                          <a:effectLst/>
                          <a:latin typeface="Arial" panose="020B0604020202020204" pitchFamily="34" charset="0"/>
                        </a:rPr>
                        <a:t>2019</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200" b="1" i="0" u="none" strike="noStrike" dirty="0">
                          <a:solidFill>
                            <a:srgbClr val="FFFFFF"/>
                          </a:solidFill>
                          <a:effectLst/>
                          <a:latin typeface="Arial" panose="020B0604020202020204" pitchFamily="34" charset="0"/>
                        </a:rPr>
                        <a:t>Variación</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783909541"/>
                  </a:ext>
                </a:extLst>
              </a:tr>
              <a:tr h="169965">
                <a:tc>
                  <a:txBody>
                    <a:bodyPr/>
                    <a:lstStyle/>
                    <a:p>
                      <a:pPr algn="l" rtl="0" fontAlgn="b"/>
                      <a:r>
                        <a:rPr lang="es-CO" sz="1200" b="0" i="0" u="none" strike="noStrike">
                          <a:solidFill>
                            <a:srgbClr val="000000"/>
                          </a:solidFill>
                          <a:effectLst/>
                          <a:latin typeface="Arial" panose="020B0604020202020204" pitchFamily="34" charset="0"/>
                        </a:rPr>
                        <a:t>Juzgados Penales Municipales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911</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1209</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33%</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1130</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-7%</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1027</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Arial" panose="020B0604020202020204" pitchFamily="34" charset="0"/>
                        </a:rPr>
                        <a:t>-9%</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935538"/>
                  </a:ext>
                </a:extLst>
              </a:tr>
              <a:tr h="169965">
                <a:tc>
                  <a:txBody>
                    <a:bodyPr/>
                    <a:lstStyle/>
                    <a:p>
                      <a:pPr algn="l" rtl="0" fontAlgn="b"/>
                      <a:r>
                        <a:rPr lang="es-CO" sz="1200" b="0" i="0" u="none" strike="noStrike">
                          <a:solidFill>
                            <a:srgbClr val="000000"/>
                          </a:solidFill>
                          <a:effectLst/>
                          <a:latin typeface="Arial" panose="020B0604020202020204" pitchFamily="34" charset="0"/>
                        </a:rPr>
                        <a:t>Juzgados Penales del  Circuito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229</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245</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7%</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236</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-4%</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323</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37%</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178518"/>
                  </a:ext>
                </a:extLst>
              </a:tr>
              <a:tr h="169965">
                <a:tc>
                  <a:txBody>
                    <a:bodyPr/>
                    <a:lstStyle/>
                    <a:p>
                      <a:pPr algn="l" rtl="0" fontAlgn="b"/>
                      <a:r>
                        <a:rPr lang="es-CO" sz="1200" b="0" i="0" u="none" strike="noStrike">
                          <a:solidFill>
                            <a:srgbClr val="000000"/>
                          </a:solidFill>
                          <a:effectLst/>
                          <a:latin typeface="Arial" panose="020B0604020202020204" pitchFamily="34" charset="0"/>
                        </a:rPr>
                        <a:t>Despachos Sala Penal</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221</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238</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8%</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218</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Arial" panose="020B0604020202020204" pitchFamily="34" charset="0"/>
                        </a:rPr>
                        <a:t>-8%</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213</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458508"/>
                  </a:ext>
                </a:extLst>
              </a:tr>
              <a:tr h="169965">
                <a:tc>
                  <a:txBody>
                    <a:bodyPr/>
                    <a:lstStyle/>
                    <a:p>
                      <a:pPr algn="l" rtl="0" fontAlgn="b"/>
                      <a:r>
                        <a:rPr lang="es-CO" sz="1200" b="1" i="0" u="none" strike="noStrike">
                          <a:solidFill>
                            <a:srgbClr val="000000"/>
                          </a:solidFill>
                          <a:effectLst/>
                          <a:latin typeface="Arial" panose="020B0604020202020204" pitchFamily="34" charset="0"/>
                        </a:rPr>
                        <a:t>Total Incidentes</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1361</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1692</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1" i="0" u="none" strike="noStrike" dirty="0">
                          <a:solidFill>
                            <a:srgbClr val="000000"/>
                          </a:solidFill>
                          <a:effectLst/>
                          <a:latin typeface="Arial" panose="020B0604020202020204" pitchFamily="34" charset="0"/>
                        </a:rPr>
                        <a:t>24%</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1584</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1" i="0" u="none" strike="noStrike">
                          <a:solidFill>
                            <a:srgbClr val="000000"/>
                          </a:solidFill>
                          <a:effectLst/>
                          <a:latin typeface="Arial" panose="020B0604020202020204" pitchFamily="34" charset="0"/>
                        </a:rPr>
                        <a:t>-6%</a:t>
                      </a:r>
                    </a:p>
                  </a:txBody>
                  <a:tcPr marL="9398" marR="9398" marT="9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a:solidFill>
                            <a:srgbClr val="000000"/>
                          </a:solidFill>
                          <a:effectLst/>
                          <a:latin typeface="Arial" panose="020B0604020202020204" pitchFamily="34" charset="0"/>
                        </a:rPr>
                        <a:t>1563</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200" b="1" i="0" u="none" strike="noStrike" dirty="0">
                          <a:solidFill>
                            <a:srgbClr val="000000"/>
                          </a:solidFill>
                          <a:effectLst/>
                          <a:latin typeface="Arial" panose="020B0604020202020204" pitchFamily="34" charset="0"/>
                        </a:rPr>
                        <a:t>-81%</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9511259"/>
                  </a:ext>
                </a:extLst>
              </a:tr>
            </a:tbl>
          </a:graphicData>
        </a:graphic>
      </p:graphicFrame>
    </p:spTree>
    <p:extLst>
      <p:ext uri="{BB962C8B-B14F-4D97-AF65-F5344CB8AC3E}">
        <p14:creationId xmlns:p14="http://schemas.microsoft.com/office/powerpoint/2010/main" val="3902397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0"/>
            <a:ext cx="12192000" cy="820023"/>
          </a:xfrm>
          <a:solidFill>
            <a:schemeClr val="accent5">
              <a:lumMod val="50000"/>
            </a:schemeClr>
          </a:solidFill>
        </p:spPr>
        <p:txBody>
          <a:bodyPr vert="horz" lIns="91440" tIns="45720" rIns="91440" bIns="45720" rtlCol="0" anchor="ctr">
            <a:normAutofit/>
          </a:bodyPr>
          <a:lstStyle/>
          <a:p>
            <a:pPr algn="ct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Juzgados Penales del Circuito</a:t>
            </a:r>
            <a:b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Reparto de Acciones Constitucionales Tutelas</a:t>
            </a:r>
          </a:p>
        </p:txBody>
      </p:sp>
      <p:pic>
        <p:nvPicPr>
          <p:cNvPr id="8"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508738" cy="815197"/>
          </a:xfrm>
          <a:prstGeom prst="rect">
            <a:avLst/>
          </a:prstGeom>
          <a:solidFill>
            <a:schemeClr val="bg2"/>
          </a:solidFill>
        </p:spPr>
      </p:pic>
      <p:pic>
        <p:nvPicPr>
          <p:cNvPr id="9"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2" y="7026"/>
            <a:ext cx="1746736" cy="812997"/>
          </a:xfrm>
          <a:prstGeom prst="rect">
            <a:avLst/>
          </a:prstGeom>
          <a:solidFill>
            <a:schemeClr val="bg2"/>
          </a:solidFill>
        </p:spPr>
      </p:pic>
      <p:sp>
        <p:nvSpPr>
          <p:cNvPr id="5" name="CuadroTexto 4">
            <a:extLst>
              <a:ext uri="{FF2B5EF4-FFF2-40B4-BE49-F238E27FC236}">
                <a16:creationId xmlns:a16="http://schemas.microsoft.com/office/drawing/2014/main" id="{96059027-2C41-460E-B60E-4DAC25C240AC}"/>
              </a:ext>
            </a:extLst>
          </p:cNvPr>
          <p:cNvSpPr txBox="1"/>
          <p:nvPr/>
        </p:nvSpPr>
        <p:spPr>
          <a:xfrm>
            <a:off x="575035" y="4435752"/>
            <a:ext cx="11057634" cy="1569660"/>
          </a:xfrm>
          <a:prstGeom prst="rect">
            <a:avLst/>
          </a:prstGeom>
          <a:solidFill>
            <a:schemeClr val="accent1">
              <a:lumMod val="20000"/>
              <a:lumOff val="80000"/>
            </a:schemeClr>
          </a:solidFill>
        </p:spPr>
        <p:txBody>
          <a:bodyPr wrap="square" rtlCol="0">
            <a:spAutoFit/>
          </a:bodyPr>
          <a:lstStyle/>
          <a:p>
            <a:pPr algn="just"/>
            <a:r>
              <a:rPr lang="es-CO" sz="1600" dirty="0"/>
              <a:t>La cantidad total de acciones de tutela para los Juzgados Penales Municipales tuvo un incremento del 5% durante el año 2019 con respecto al periodo anterior.</a:t>
            </a:r>
          </a:p>
          <a:p>
            <a:pPr algn="just"/>
            <a:endParaRPr lang="es-CO" sz="1600" dirty="0"/>
          </a:p>
          <a:p>
            <a:pPr algn="just"/>
            <a:r>
              <a:rPr lang="es-CO" sz="1600" dirty="0"/>
              <a:t>Los incidentes de desacato tuvieron una reducción del -9% durante el 2019 con respecto al periodo anterior.</a:t>
            </a:r>
          </a:p>
          <a:p>
            <a:pPr algn="just"/>
            <a:endParaRPr lang="es-CO" sz="1600" dirty="0"/>
          </a:p>
          <a:p>
            <a:pPr algn="just"/>
            <a:r>
              <a:rPr lang="es-CO" sz="1600" dirty="0"/>
              <a:t>Diariamente cada Juzgado Penal Municipal recibe una (1) acción constitucional de tutela.</a:t>
            </a:r>
          </a:p>
        </p:txBody>
      </p:sp>
      <p:graphicFrame>
        <p:nvGraphicFramePr>
          <p:cNvPr id="6" name="Tabla 5">
            <a:extLst>
              <a:ext uri="{FF2B5EF4-FFF2-40B4-BE49-F238E27FC236}">
                <a16:creationId xmlns:a16="http://schemas.microsoft.com/office/drawing/2014/main" id="{BC9C78CA-4789-49A2-899E-ED3F3E1A7947}"/>
              </a:ext>
            </a:extLst>
          </p:cNvPr>
          <p:cNvGraphicFramePr>
            <a:graphicFrameLocks noGrp="1"/>
          </p:cNvGraphicFramePr>
          <p:nvPr>
            <p:extLst>
              <p:ext uri="{D42A27DB-BD31-4B8C-83A1-F6EECF244321}">
                <p14:modId xmlns:p14="http://schemas.microsoft.com/office/powerpoint/2010/main" val="2136849401"/>
              </p:ext>
            </p:extLst>
          </p:nvPr>
        </p:nvGraphicFramePr>
        <p:xfrm>
          <a:off x="575035" y="1022642"/>
          <a:ext cx="11057634" cy="3293145"/>
        </p:xfrm>
        <a:graphic>
          <a:graphicData uri="http://schemas.openxmlformats.org/drawingml/2006/table">
            <a:tbl>
              <a:tblPr/>
              <a:tblGrid>
                <a:gridCol w="1658646">
                  <a:extLst>
                    <a:ext uri="{9D8B030D-6E8A-4147-A177-3AD203B41FA5}">
                      <a16:colId xmlns:a16="http://schemas.microsoft.com/office/drawing/2014/main" val="1739015065"/>
                    </a:ext>
                  </a:extLst>
                </a:gridCol>
                <a:gridCol w="783249">
                  <a:extLst>
                    <a:ext uri="{9D8B030D-6E8A-4147-A177-3AD203B41FA5}">
                      <a16:colId xmlns:a16="http://schemas.microsoft.com/office/drawing/2014/main" val="2731397716"/>
                    </a:ext>
                  </a:extLst>
                </a:gridCol>
                <a:gridCol w="783249">
                  <a:extLst>
                    <a:ext uri="{9D8B030D-6E8A-4147-A177-3AD203B41FA5}">
                      <a16:colId xmlns:a16="http://schemas.microsoft.com/office/drawing/2014/main" val="2782007945"/>
                    </a:ext>
                  </a:extLst>
                </a:gridCol>
                <a:gridCol w="783249">
                  <a:extLst>
                    <a:ext uri="{9D8B030D-6E8A-4147-A177-3AD203B41FA5}">
                      <a16:colId xmlns:a16="http://schemas.microsoft.com/office/drawing/2014/main" val="2398684738"/>
                    </a:ext>
                  </a:extLst>
                </a:gridCol>
                <a:gridCol w="783249">
                  <a:extLst>
                    <a:ext uri="{9D8B030D-6E8A-4147-A177-3AD203B41FA5}">
                      <a16:colId xmlns:a16="http://schemas.microsoft.com/office/drawing/2014/main" val="3383260610"/>
                    </a:ext>
                  </a:extLst>
                </a:gridCol>
                <a:gridCol w="783249">
                  <a:extLst>
                    <a:ext uri="{9D8B030D-6E8A-4147-A177-3AD203B41FA5}">
                      <a16:colId xmlns:a16="http://schemas.microsoft.com/office/drawing/2014/main" val="3079841994"/>
                    </a:ext>
                  </a:extLst>
                </a:gridCol>
                <a:gridCol w="783249">
                  <a:extLst>
                    <a:ext uri="{9D8B030D-6E8A-4147-A177-3AD203B41FA5}">
                      <a16:colId xmlns:a16="http://schemas.microsoft.com/office/drawing/2014/main" val="2612446908"/>
                    </a:ext>
                  </a:extLst>
                </a:gridCol>
                <a:gridCol w="783249">
                  <a:extLst>
                    <a:ext uri="{9D8B030D-6E8A-4147-A177-3AD203B41FA5}">
                      <a16:colId xmlns:a16="http://schemas.microsoft.com/office/drawing/2014/main" val="3592070946"/>
                    </a:ext>
                  </a:extLst>
                </a:gridCol>
                <a:gridCol w="783249">
                  <a:extLst>
                    <a:ext uri="{9D8B030D-6E8A-4147-A177-3AD203B41FA5}">
                      <a16:colId xmlns:a16="http://schemas.microsoft.com/office/drawing/2014/main" val="2001363416"/>
                    </a:ext>
                  </a:extLst>
                </a:gridCol>
                <a:gridCol w="783249">
                  <a:extLst>
                    <a:ext uri="{9D8B030D-6E8A-4147-A177-3AD203B41FA5}">
                      <a16:colId xmlns:a16="http://schemas.microsoft.com/office/drawing/2014/main" val="4239552772"/>
                    </a:ext>
                  </a:extLst>
                </a:gridCol>
                <a:gridCol w="783249">
                  <a:extLst>
                    <a:ext uri="{9D8B030D-6E8A-4147-A177-3AD203B41FA5}">
                      <a16:colId xmlns:a16="http://schemas.microsoft.com/office/drawing/2014/main" val="3495820954"/>
                    </a:ext>
                  </a:extLst>
                </a:gridCol>
                <a:gridCol w="783249">
                  <a:extLst>
                    <a:ext uri="{9D8B030D-6E8A-4147-A177-3AD203B41FA5}">
                      <a16:colId xmlns:a16="http://schemas.microsoft.com/office/drawing/2014/main" val="3814260709"/>
                    </a:ext>
                  </a:extLst>
                </a:gridCol>
                <a:gridCol w="783249">
                  <a:extLst>
                    <a:ext uri="{9D8B030D-6E8A-4147-A177-3AD203B41FA5}">
                      <a16:colId xmlns:a16="http://schemas.microsoft.com/office/drawing/2014/main" val="1044736860"/>
                    </a:ext>
                  </a:extLst>
                </a:gridCol>
              </a:tblGrid>
              <a:tr h="180737">
                <a:tc>
                  <a:txBody>
                    <a:bodyPr/>
                    <a:lstStyle/>
                    <a:p>
                      <a:pPr algn="l" rtl="0" fontAlgn="b"/>
                      <a:r>
                        <a:rPr lang="es-CO" sz="1300" b="0" i="0" u="none" strike="noStrike">
                          <a:solidFill>
                            <a:srgbClr val="000000"/>
                          </a:solidFill>
                          <a:effectLst/>
                          <a:latin typeface="Arial" panose="020B0604020202020204" pitchFamily="34" charset="0"/>
                        </a:rPr>
                        <a:t> </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gridSpan="6">
                  <a:txBody>
                    <a:bodyPr/>
                    <a:lstStyle/>
                    <a:p>
                      <a:pPr algn="ctr" rtl="0" fontAlgn="b"/>
                      <a:r>
                        <a:rPr lang="es-CO" sz="1300" b="1" i="0" u="none" strike="noStrike">
                          <a:solidFill>
                            <a:srgbClr val="FFFFFF"/>
                          </a:solidFill>
                          <a:effectLst/>
                          <a:latin typeface="Arial" panose="020B0604020202020204" pitchFamily="34" charset="0"/>
                        </a:rPr>
                        <a:t>Primera Instancia</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6">
                  <a:txBody>
                    <a:bodyPr/>
                    <a:lstStyle/>
                    <a:p>
                      <a:pPr algn="ctr" rtl="0" fontAlgn="b"/>
                      <a:r>
                        <a:rPr lang="es-CO" sz="1300" b="1" i="0" u="none" strike="noStrike">
                          <a:solidFill>
                            <a:srgbClr val="FFFFFF"/>
                          </a:solidFill>
                          <a:effectLst/>
                          <a:latin typeface="Arial" panose="020B0604020202020204" pitchFamily="34" charset="0"/>
                        </a:rPr>
                        <a:t>Incidentes Desacato</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459015918"/>
                  </a:ext>
                </a:extLst>
              </a:tr>
              <a:tr h="353258">
                <a:tc>
                  <a:txBody>
                    <a:bodyPr/>
                    <a:lstStyle/>
                    <a:p>
                      <a:pPr algn="ctr" rtl="0" fontAlgn="ctr"/>
                      <a:r>
                        <a:rPr lang="es-CO" sz="1300" b="1" i="0" u="none" strike="noStrike">
                          <a:solidFill>
                            <a:srgbClr val="FFFFFF"/>
                          </a:solidFill>
                          <a:effectLst/>
                          <a:latin typeface="Arial" panose="020B0604020202020204" pitchFamily="34" charset="0"/>
                        </a:rPr>
                        <a:t>Despacho</a:t>
                      </a:r>
                    </a:p>
                  </a:txBody>
                  <a:tcPr marL="8215" marR="8215" marT="82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2017</a:t>
                      </a:r>
                    </a:p>
                  </a:txBody>
                  <a:tcPr marL="8215" marR="8215" marT="82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Promedio Semanal</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2018</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Promedio Semanal</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2019</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Promedio Semanal</a:t>
                      </a:r>
                    </a:p>
                  </a:txBody>
                  <a:tcPr marL="8215" marR="8215" marT="82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2017</a:t>
                      </a:r>
                    </a:p>
                  </a:txBody>
                  <a:tcPr marL="8215" marR="8215" marT="82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Promedio Semanal</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2018</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Promedio Semanal</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2019</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8215" marR="8215" marT="82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664940645"/>
                  </a:ext>
                </a:extLst>
              </a:tr>
              <a:tr h="172522">
                <a:tc>
                  <a:txBody>
                    <a:bodyPr/>
                    <a:lstStyle/>
                    <a:p>
                      <a:pPr algn="l" rtl="0" fontAlgn="b"/>
                      <a:r>
                        <a:rPr lang="es-CO" sz="1300" b="0" i="0" u="none" strike="noStrike">
                          <a:solidFill>
                            <a:srgbClr val="000000"/>
                          </a:solidFill>
                          <a:effectLst/>
                          <a:latin typeface="Arial" panose="020B0604020202020204" pitchFamily="34" charset="0"/>
                        </a:rPr>
                        <a:t>Juzg. Garantías 1</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291</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218</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230</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104</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803835"/>
                  </a:ext>
                </a:extLst>
              </a:tr>
              <a:tr h="172522">
                <a:tc>
                  <a:txBody>
                    <a:bodyPr/>
                    <a:lstStyle/>
                    <a:p>
                      <a:pPr algn="l" rtl="0" fontAlgn="b"/>
                      <a:r>
                        <a:rPr lang="es-CO" sz="1300" b="0" i="0" u="none" strike="noStrike">
                          <a:solidFill>
                            <a:srgbClr val="000000"/>
                          </a:solidFill>
                          <a:effectLst/>
                          <a:latin typeface="Arial" panose="020B0604020202020204" pitchFamily="34" charset="0"/>
                        </a:rPr>
                        <a:t>Juzg. Garantías 2</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302</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210</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214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109</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109</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356445"/>
                  </a:ext>
                </a:extLst>
              </a:tr>
              <a:tr h="172522">
                <a:tc>
                  <a:txBody>
                    <a:bodyPr/>
                    <a:lstStyle/>
                    <a:p>
                      <a:pPr algn="l" rtl="0" fontAlgn="b"/>
                      <a:r>
                        <a:rPr lang="es-CO" sz="1300" b="0" i="0" u="none" strike="noStrike">
                          <a:solidFill>
                            <a:srgbClr val="000000"/>
                          </a:solidFill>
                          <a:effectLst/>
                          <a:latin typeface="Arial" panose="020B0604020202020204" pitchFamily="34" charset="0"/>
                        </a:rPr>
                        <a:t>Juzg. Garantías 3</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319</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187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162</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162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111</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889929"/>
                  </a:ext>
                </a:extLst>
              </a:tr>
              <a:tr h="172522">
                <a:tc>
                  <a:txBody>
                    <a:bodyPr/>
                    <a:lstStyle/>
                    <a:p>
                      <a:pPr algn="l" rtl="0" fontAlgn="b"/>
                      <a:r>
                        <a:rPr lang="es-CO" sz="1300" b="0" i="0" u="none" strike="noStrike">
                          <a:solidFill>
                            <a:srgbClr val="000000"/>
                          </a:solidFill>
                          <a:effectLst/>
                          <a:latin typeface="Arial" panose="020B0604020202020204" pitchFamily="34" charset="0"/>
                        </a:rPr>
                        <a:t>Juzg. Garantías 4</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292</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218</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126</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44189"/>
                  </a:ext>
                </a:extLst>
              </a:tr>
              <a:tr h="172522">
                <a:tc>
                  <a:txBody>
                    <a:bodyPr/>
                    <a:lstStyle/>
                    <a:p>
                      <a:pPr algn="l" rtl="0" fontAlgn="b"/>
                      <a:r>
                        <a:rPr lang="es-CO" sz="1300" b="0" i="0" u="none" strike="noStrike">
                          <a:solidFill>
                            <a:srgbClr val="000000"/>
                          </a:solidFill>
                          <a:effectLst/>
                          <a:latin typeface="Arial" panose="020B0604020202020204" pitchFamily="34" charset="0"/>
                        </a:rPr>
                        <a:t>Juzg. Garantías 5</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304</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206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230</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84</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80</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170533"/>
                  </a:ext>
                </a:extLst>
              </a:tr>
              <a:tr h="172522">
                <a:tc>
                  <a:txBody>
                    <a:bodyPr/>
                    <a:lstStyle/>
                    <a:p>
                      <a:pPr algn="l" rtl="0" fontAlgn="b"/>
                      <a:r>
                        <a:rPr lang="es-CO" sz="1300" b="0" i="0" u="none" strike="noStrike">
                          <a:solidFill>
                            <a:srgbClr val="000000"/>
                          </a:solidFill>
                          <a:effectLst/>
                          <a:latin typeface="Arial" panose="020B0604020202020204" pitchFamily="34" charset="0"/>
                        </a:rPr>
                        <a:t>Juzg. Garantías 6</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293</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216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230</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105</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564025"/>
                  </a:ext>
                </a:extLst>
              </a:tr>
              <a:tr h="172522">
                <a:tc>
                  <a:txBody>
                    <a:bodyPr/>
                    <a:lstStyle/>
                    <a:p>
                      <a:pPr algn="l" rtl="0" fontAlgn="b"/>
                      <a:r>
                        <a:rPr lang="es-CO" sz="1300" b="0" i="0" u="none" strike="noStrike">
                          <a:solidFill>
                            <a:srgbClr val="000000"/>
                          </a:solidFill>
                          <a:effectLst/>
                          <a:latin typeface="Arial" panose="020B0604020202020204" pitchFamily="34" charset="0"/>
                        </a:rPr>
                        <a:t>Juzg. Garantías 7</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293</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253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218</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115</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969600"/>
                  </a:ext>
                </a:extLst>
              </a:tr>
              <a:tr h="172522">
                <a:tc>
                  <a:txBody>
                    <a:bodyPr/>
                    <a:lstStyle/>
                    <a:p>
                      <a:pPr algn="l" rtl="0" fontAlgn="b"/>
                      <a:r>
                        <a:rPr lang="es-CO" sz="1300" b="0" i="0" u="none" strike="noStrike">
                          <a:solidFill>
                            <a:srgbClr val="000000"/>
                          </a:solidFill>
                          <a:effectLst/>
                          <a:latin typeface="Arial" panose="020B0604020202020204" pitchFamily="34" charset="0"/>
                        </a:rPr>
                        <a:t>Juzg. Garantías 8</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317</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187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231</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124</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111</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734827"/>
                  </a:ext>
                </a:extLst>
              </a:tr>
              <a:tr h="172522">
                <a:tc>
                  <a:txBody>
                    <a:bodyPr/>
                    <a:lstStyle/>
                    <a:p>
                      <a:pPr algn="l" rtl="0" fontAlgn="b"/>
                      <a:r>
                        <a:rPr lang="es-CO" sz="1300" b="0" i="0" u="none" strike="noStrike">
                          <a:solidFill>
                            <a:srgbClr val="000000"/>
                          </a:solidFill>
                          <a:effectLst/>
                          <a:latin typeface="Arial" panose="020B0604020202020204" pitchFamily="34" charset="0"/>
                        </a:rPr>
                        <a:t>Juzg. Penal Mpal 1</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318</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227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100</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81</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80</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35763"/>
                  </a:ext>
                </a:extLst>
              </a:tr>
              <a:tr h="172522">
                <a:tc>
                  <a:txBody>
                    <a:bodyPr/>
                    <a:lstStyle/>
                    <a:p>
                      <a:pPr algn="l" rtl="0" fontAlgn="b"/>
                      <a:r>
                        <a:rPr lang="es-CO" sz="1300" b="0" i="0" u="none" strike="noStrike">
                          <a:solidFill>
                            <a:srgbClr val="000000"/>
                          </a:solidFill>
                          <a:effectLst/>
                          <a:latin typeface="Arial" panose="020B0604020202020204" pitchFamily="34" charset="0"/>
                        </a:rPr>
                        <a:t>Juzg. Penal Mpal 2</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318</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219</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41</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48</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196004"/>
                  </a:ext>
                </a:extLst>
              </a:tr>
              <a:tr h="172522">
                <a:tc>
                  <a:txBody>
                    <a:bodyPr/>
                    <a:lstStyle/>
                    <a:p>
                      <a:pPr algn="l" rtl="0" fontAlgn="b"/>
                      <a:r>
                        <a:rPr lang="es-CO" sz="1300" b="0" i="0" u="none" strike="noStrike">
                          <a:solidFill>
                            <a:srgbClr val="000000"/>
                          </a:solidFill>
                          <a:effectLst/>
                          <a:latin typeface="Arial" panose="020B0604020202020204" pitchFamily="34" charset="0"/>
                        </a:rPr>
                        <a:t>Juzg. Penal Mpal 3</a:t>
                      </a:r>
                    </a:p>
                  </a:txBody>
                  <a:tcPr marL="8215" marR="8215" marT="82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318</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300" b="0" i="0" u="none" strike="noStrike">
                          <a:solidFill>
                            <a:srgbClr val="000000"/>
                          </a:solidFill>
                          <a:effectLst/>
                          <a:latin typeface="Arial" panose="020B0604020202020204" pitchFamily="34" charset="0"/>
                        </a:rPr>
                        <a:t>217</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232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139</a:t>
                      </a:r>
                    </a:p>
                  </a:txBody>
                  <a:tcPr marL="8215" marR="8215" marT="8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300" b="0" i="0" u="none" strike="noStrike">
                          <a:solidFill>
                            <a:srgbClr val="000000"/>
                          </a:solidFill>
                          <a:effectLst/>
                          <a:latin typeface="Arial" panose="020B0604020202020204" pitchFamily="34" charset="0"/>
                        </a:rPr>
                        <a:t>95</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439958"/>
                  </a:ext>
                </a:extLst>
              </a:tr>
              <a:tr h="172522">
                <a:tc>
                  <a:txBody>
                    <a:bodyPr/>
                    <a:lstStyle/>
                    <a:p>
                      <a:pPr algn="ctr" rtl="0" fontAlgn="b"/>
                      <a:r>
                        <a:rPr lang="es-CO" sz="1300" b="1" i="0" u="none" strike="noStrike">
                          <a:solidFill>
                            <a:srgbClr val="FFFFFF"/>
                          </a:solidFill>
                          <a:effectLst/>
                          <a:latin typeface="Arial" panose="020B0604020202020204" pitchFamily="34" charset="0"/>
                        </a:rPr>
                        <a:t>Total</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3365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70</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2376</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50</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2500</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52</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1209</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25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1130</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24</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1027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21</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226830160"/>
                  </a:ext>
                </a:extLst>
              </a:tr>
              <a:tr h="172522">
                <a:tc>
                  <a:txBody>
                    <a:bodyPr/>
                    <a:lstStyle/>
                    <a:p>
                      <a:pPr algn="ctr" rtl="0" fontAlgn="b"/>
                      <a:r>
                        <a:rPr lang="es-CO" sz="1300" b="1" i="0" u="none" strike="noStrike">
                          <a:solidFill>
                            <a:srgbClr val="FFFFFF"/>
                          </a:solidFill>
                          <a:effectLst/>
                          <a:latin typeface="Arial" panose="020B0604020202020204" pitchFamily="34" charset="0"/>
                        </a:rPr>
                        <a:t>Variación</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-29%</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5%</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-7%</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-9%</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 </a:t>
                      </a:r>
                    </a:p>
                  </a:txBody>
                  <a:tcPr marL="8215" marR="8215" marT="8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297332597"/>
                  </a:ext>
                </a:extLst>
              </a:tr>
            </a:tbl>
          </a:graphicData>
        </a:graphic>
      </p:graphicFrame>
    </p:spTree>
    <p:extLst>
      <p:ext uri="{BB962C8B-B14F-4D97-AF65-F5344CB8AC3E}">
        <p14:creationId xmlns:p14="http://schemas.microsoft.com/office/powerpoint/2010/main" val="1226185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0"/>
            <a:ext cx="12192000" cy="815197"/>
          </a:xfrm>
          <a:solidFill>
            <a:schemeClr val="accent5">
              <a:lumMod val="50000"/>
            </a:schemeClr>
          </a:solidFill>
        </p:spPr>
        <p:txBody>
          <a:bodyPr vert="horz" lIns="91440" tIns="45720" rIns="91440" bIns="45720" rtlCol="0" anchor="ctr">
            <a:normAutofit/>
          </a:bodyPr>
          <a:lstStyle/>
          <a:p>
            <a:pPr algn="ct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Juzgados Penales del Circuito</a:t>
            </a:r>
            <a:b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Reparto de Acciones Constitucionales Tutelas</a:t>
            </a:r>
          </a:p>
        </p:txBody>
      </p:sp>
      <p:pic>
        <p:nvPicPr>
          <p:cNvPr id="8"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508738" cy="815197"/>
          </a:xfrm>
          <a:prstGeom prst="rect">
            <a:avLst/>
          </a:prstGeom>
          <a:solidFill>
            <a:schemeClr val="bg2"/>
          </a:solidFill>
        </p:spPr>
      </p:pic>
      <p:pic>
        <p:nvPicPr>
          <p:cNvPr id="9"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262" y="7026"/>
            <a:ext cx="1746736" cy="812997"/>
          </a:xfrm>
          <a:prstGeom prst="rect">
            <a:avLst/>
          </a:prstGeom>
          <a:solidFill>
            <a:schemeClr val="bg2"/>
          </a:solidFill>
        </p:spPr>
      </p:pic>
      <p:sp>
        <p:nvSpPr>
          <p:cNvPr id="5" name="CuadroTexto 4">
            <a:extLst>
              <a:ext uri="{FF2B5EF4-FFF2-40B4-BE49-F238E27FC236}">
                <a16:creationId xmlns:a16="http://schemas.microsoft.com/office/drawing/2014/main" id="{96059027-2C41-460E-B60E-4DAC25C240AC}"/>
              </a:ext>
            </a:extLst>
          </p:cNvPr>
          <p:cNvSpPr txBox="1"/>
          <p:nvPr/>
        </p:nvSpPr>
        <p:spPr>
          <a:xfrm>
            <a:off x="132519" y="3808018"/>
            <a:ext cx="11926959" cy="2308324"/>
          </a:xfrm>
          <a:prstGeom prst="rect">
            <a:avLst/>
          </a:prstGeom>
          <a:solidFill>
            <a:schemeClr val="accent1">
              <a:lumMod val="20000"/>
              <a:lumOff val="80000"/>
            </a:schemeClr>
          </a:solidFill>
        </p:spPr>
        <p:txBody>
          <a:bodyPr wrap="square" rtlCol="0">
            <a:spAutoFit/>
          </a:bodyPr>
          <a:lstStyle/>
          <a:p>
            <a:r>
              <a:rPr lang="es-CO" dirty="0"/>
              <a:t>La cantidad total de acciones de tutela en primera instancia para los Juzgados Penales del Circuito tuvo un incremento del 11% durante el año 2019 con respecto al periodo anterior.</a:t>
            </a:r>
          </a:p>
          <a:p>
            <a:endParaRPr lang="es-CO" dirty="0"/>
          </a:p>
          <a:p>
            <a:r>
              <a:rPr lang="es-CO" dirty="0"/>
              <a:t>Los tutelas en segunda instancia tuvieron un incremento del 13% durante el 2019 con respecto al periodo anterior.</a:t>
            </a:r>
          </a:p>
          <a:p>
            <a:endParaRPr lang="es-CO" dirty="0"/>
          </a:p>
          <a:p>
            <a:r>
              <a:rPr lang="es-CO" dirty="0"/>
              <a:t>Los incidentes de desacato tuvieron una reducción del 42% durante el 2019 con respecto al periodo anterior.</a:t>
            </a:r>
          </a:p>
          <a:p>
            <a:endParaRPr lang="es-CO" dirty="0"/>
          </a:p>
          <a:p>
            <a:r>
              <a:rPr lang="es-CO" dirty="0"/>
              <a:t>Diariamente cada Juzgado Penal Municipal recibe una (1) acción constitucional de tutela.</a:t>
            </a:r>
          </a:p>
        </p:txBody>
      </p:sp>
      <p:graphicFrame>
        <p:nvGraphicFramePr>
          <p:cNvPr id="10" name="Tabla 9">
            <a:extLst>
              <a:ext uri="{FF2B5EF4-FFF2-40B4-BE49-F238E27FC236}">
                <a16:creationId xmlns:a16="http://schemas.microsoft.com/office/drawing/2014/main" id="{F724F731-47DF-4DA6-9E19-0B5EFD10F978}"/>
              </a:ext>
            </a:extLst>
          </p:cNvPr>
          <p:cNvGraphicFramePr>
            <a:graphicFrameLocks noGrp="1"/>
          </p:cNvGraphicFramePr>
          <p:nvPr>
            <p:extLst>
              <p:ext uri="{D42A27DB-BD31-4B8C-83A1-F6EECF244321}">
                <p14:modId xmlns:p14="http://schemas.microsoft.com/office/powerpoint/2010/main" val="1643278398"/>
              </p:ext>
            </p:extLst>
          </p:nvPr>
        </p:nvGraphicFramePr>
        <p:xfrm>
          <a:off x="132520" y="1025496"/>
          <a:ext cx="11926960" cy="2668973"/>
        </p:xfrm>
        <a:graphic>
          <a:graphicData uri="http://schemas.openxmlformats.org/drawingml/2006/table">
            <a:tbl>
              <a:tblPr/>
              <a:tblGrid>
                <a:gridCol w="1724560">
                  <a:extLst>
                    <a:ext uri="{9D8B030D-6E8A-4147-A177-3AD203B41FA5}">
                      <a16:colId xmlns:a16="http://schemas.microsoft.com/office/drawing/2014/main" val="1957334489"/>
                    </a:ext>
                  </a:extLst>
                </a:gridCol>
                <a:gridCol w="760583">
                  <a:extLst>
                    <a:ext uri="{9D8B030D-6E8A-4147-A177-3AD203B41FA5}">
                      <a16:colId xmlns:a16="http://schemas.microsoft.com/office/drawing/2014/main" val="2937868335"/>
                    </a:ext>
                  </a:extLst>
                </a:gridCol>
                <a:gridCol w="858347">
                  <a:extLst>
                    <a:ext uri="{9D8B030D-6E8A-4147-A177-3AD203B41FA5}">
                      <a16:colId xmlns:a16="http://schemas.microsoft.com/office/drawing/2014/main" val="1516653094"/>
                    </a:ext>
                  </a:extLst>
                </a:gridCol>
                <a:gridCol w="858347">
                  <a:extLst>
                    <a:ext uri="{9D8B030D-6E8A-4147-A177-3AD203B41FA5}">
                      <a16:colId xmlns:a16="http://schemas.microsoft.com/office/drawing/2014/main" val="2707916920"/>
                    </a:ext>
                  </a:extLst>
                </a:gridCol>
                <a:gridCol w="858347">
                  <a:extLst>
                    <a:ext uri="{9D8B030D-6E8A-4147-A177-3AD203B41FA5}">
                      <a16:colId xmlns:a16="http://schemas.microsoft.com/office/drawing/2014/main" val="153128587"/>
                    </a:ext>
                  </a:extLst>
                </a:gridCol>
                <a:gridCol w="858347">
                  <a:extLst>
                    <a:ext uri="{9D8B030D-6E8A-4147-A177-3AD203B41FA5}">
                      <a16:colId xmlns:a16="http://schemas.microsoft.com/office/drawing/2014/main" val="2040722488"/>
                    </a:ext>
                  </a:extLst>
                </a:gridCol>
                <a:gridCol w="858347">
                  <a:extLst>
                    <a:ext uri="{9D8B030D-6E8A-4147-A177-3AD203B41FA5}">
                      <a16:colId xmlns:a16="http://schemas.microsoft.com/office/drawing/2014/main" val="3880926616"/>
                    </a:ext>
                  </a:extLst>
                </a:gridCol>
                <a:gridCol w="858347">
                  <a:extLst>
                    <a:ext uri="{9D8B030D-6E8A-4147-A177-3AD203B41FA5}">
                      <a16:colId xmlns:a16="http://schemas.microsoft.com/office/drawing/2014/main" val="1442907779"/>
                    </a:ext>
                  </a:extLst>
                </a:gridCol>
                <a:gridCol w="858347">
                  <a:extLst>
                    <a:ext uri="{9D8B030D-6E8A-4147-A177-3AD203B41FA5}">
                      <a16:colId xmlns:a16="http://schemas.microsoft.com/office/drawing/2014/main" val="1906691289"/>
                    </a:ext>
                  </a:extLst>
                </a:gridCol>
                <a:gridCol w="858347">
                  <a:extLst>
                    <a:ext uri="{9D8B030D-6E8A-4147-A177-3AD203B41FA5}">
                      <a16:colId xmlns:a16="http://schemas.microsoft.com/office/drawing/2014/main" val="1881644790"/>
                    </a:ext>
                  </a:extLst>
                </a:gridCol>
                <a:gridCol w="858347">
                  <a:extLst>
                    <a:ext uri="{9D8B030D-6E8A-4147-A177-3AD203B41FA5}">
                      <a16:colId xmlns:a16="http://schemas.microsoft.com/office/drawing/2014/main" val="2862446369"/>
                    </a:ext>
                  </a:extLst>
                </a:gridCol>
                <a:gridCol w="858347">
                  <a:extLst>
                    <a:ext uri="{9D8B030D-6E8A-4147-A177-3AD203B41FA5}">
                      <a16:colId xmlns:a16="http://schemas.microsoft.com/office/drawing/2014/main" val="1434515815"/>
                    </a:ext>
                  </a:extLst>
                </a:gridCol>
                <a:gridCol w="858347">
                  <a:extLst>
                    <a:ext uri="{9D8B030D-6E8A-4147-A177-3AD203B41FA5}">
                      <a16:colId xmlns:a16="http://schemas.microsoft.com/office/drawing/2014/main" val="284133559"/>
                    </a:ext>
                  </a:extLst>
                </a:gridCol>
              </a:tblGrid>
              <a:tr h="168781">
                <a:tc>
                  <a:txBody>
                    <a:bodyPr/>
                    <a:lstStyle/>
                    <a:p>
                      <a:pPr algn="l" rtl="0" fontAlgn="b"/>
                      <a:r>
                        <a:rPr lang="es-CO" sz="1300" b="0" i="0" u="none" strike="noStrike">
                          <a:solidFill>
                            <a:srgbClr val="000000"/>
                          </a:solidFill>
                          <a:effectLst/>
                          <a:latin typeface="Arial" panose="020B0604020202020204" pitchFamily="34" charset="0"/>
                        </a:rPr>
                        <a:t> </a:t>
                      </a:r>
                    </a:p>
                  </a:txBody>
                  <a:tcPr marL="7672" marR="7672" marT="76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gridSpan="4">
                  <a:txBody>
                    <a:bodyPr/>
                    <a:lstStyle/>
                    <a:p>
                      <a:pPr algn="ctr" rtl="0" fontAlgn="b"/>
                      <a:r>
                        <a:rPr lang="es-CO" sz="1300" b="1" i="0" u="none" strike="noStrike">
                          <a:solidFill>
                            <a:srgbClr val="FFFFFF"/>
                          </a:solidFill>
                          <a:effectLst/>
                          <a:latin typeface="Arial" panose="020B0604020202020204" pitchFamily="34" charset="0"/>
                        </a:rPr>
                        <a:t>Primera Instancia</a:t>
                      </a:r>
                    </a:p>
                  </a:txBody>
                  <a:tcPr marL="7672" marR="7672" marT="76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rtl="0" fontAlgn="b"/>
                      <a:r>
                        <a:rPr lang="es-CO" sz="1300" b="1" i="0" u="none" strike="noStrike">
                          <a:solidFill>
                            <a:srgbClr val="FFFFFF"/>
                          </a:solidFill>
                          <a:effectLst/>
                          <a:latin typeface="Arial" panose="020B0604020202020204" pitchFamily="34" charset="0"/>
                        </a:rPr>
                        <a:t>Segunda Instancia</a:t>
                      </a:r>
                    </a:p>
                  </a:txBody>
                  <a:tcPr marL="7672" marR="7672" marT="76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rtl="0" fontAlgn="b"/>
                      <a:r>
                        <a:rPr lang="es-CO" sz="1300" b="1" i="0" u="none" strike="noStrike">
                          <a:solidFill>
                            <a:srgbClr val="FFFFFF"/>
                          </a:solidFill>
                          <a:effectLst/>
                          <a:latin typeface="Arial" panose="020B0604020202020204" pitchFamily="34" charset="0"/>
                        </a:rPr>
                        <a:t>Incidentes de desacato</a:t>
                      </a:r>
                    </a:p>
                  </a:txBody>
                  <a:tcPr marL="7672" marR="7672" marT="76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20151535"/>
                  </a:ext>
                </a:extLst>
              </a:tr>
              <a:tr h="329891">
                <a:tc>
                  <a:txBody>
                    <a:bodyPr/>
                    <a:lstStyle/>
                    <a:p>
                      <a:pPr algn="ctr" rtl="0" fontAlgn="ctr"/>
                      <a:r>
                        <a:rPr lang="es-CO" sz="1300" b="1" i="0" u="none" strike="noStrike">
                          <a:solidFill>
                            <a:srgbClr val="FFFFFF"/>
                          </a:solidFill>
                          <a:effectLst/>
                          <a:latin typeface="Arial" panose="020B0604020202020204" pitchFamily="34" charset="0"/>
                        </a:rPr>
                        <a:t>Despacho</a:t>
                      </a:r>
                    </a:p>
                  </a:txBody>
                  <a:tcPr marL="7672" marR="7672" marT="7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2018</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Promedio Semanal</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2019</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Promedio Semanal</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2018</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Promedio Semanal</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2019</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Promedio Semanal</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2018</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Promedio Semanal</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a:solidFill>
                            <a:srgbClr val="FFFFFF"/>
                          </a:solidFill>
                          <a:effectLst/>
                          <a:latin typeface="Arial" panose="020B0604020202020204" pitchFamily="34" charset="0"/>
                        </a:rPr>
                        <a:t>2019</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300" b="1" i="0" u="none" strike="noStrike" dirty="0">
                          <a:solidFill>
                            <a:srgbClr val="FFFFFF"/>
                          </a:solidFill>
                          <a:effectLst/>
                          <a:latin typeface="Arial" panose="020B0604020202020204" pitchFamily="34" charset="0"/>
                        </a:rPr>
                        <a:t>Promedio Semanal</a:t>
                      </a:r>
                    </a:p>
                  </a:txBody>
                  <a:tcPr marL="7672" marR="7672" marT="7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310584048"/>
                  </a:ext>
                </a:extLst>
              </a:tr>
              <a:tr h="202684">
                <a:tc>
                  <a:txBody>
                    <a:bodyPr/>
                    <a:lstStyle/>
                    <a:p>
                      <a:pPr algn="l" rtl="0" fontAlgn="b"/>
                      <a:r>
                        <a:rPr lang="es-CO" sz="1300" b="0" i="0" u="none" strike="noStrike">
                          <a:solidFill>
                            <a:srgbClr val="000000"/>
                          </a:solidFill>
                          <a:effectLst/>
                          <a:latin typeface="Arial" panose="020B0604020202020204" pitchFamily="34" charset="0"/>
                        </a:rPr>
                        <a:t>Juzg. Penal Circuito 1</a:t>
                      </a:r>
                    </a:p>
                  </a:txBody>
                  <a:tcPr marL="7672" marR="7672" marT="7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118</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99</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34</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44</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451894"/>
                  </a:ext>
                </a:extLst>
              </a:tr>
              <a:tr h="191797">
                <a:tc>
                  <a:txBody>
                    <a:bodyPr/>
                    <a:lstStyle/>
                    <a:p>
                      <a:pPr algn="l" rtl="0" fontAlgn="b"/>
                      <a:r>
                        <a:rPr lang="es-CO" sz="1300" b="0" i="0" u="none" strike="noStrike">
                          <a:solidFill>
                            <a:srgbClr val="000000"/>
                          </a:solidFill>
                          <a:effectLst/>
                          <a:latin typeface="Arial" panose="020B0604020202020204" pitchFamily="34" charset="0"/>
                        </a:rPr>
                        <a:t>Juzg. Penal Circuito 2</a:t>
                      </a:r>
                    </a:p>
                  </a:txBody>
                  <a:tcPr marL="7672" marR="7672" marT="7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117</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34</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47</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23737"/>
                  </a:ext>
                </a:extLst>
              </a:tr>
              <a:tr h="191797">
                <a:tc>
                  <a:txBody>
                    <a:bodyPr/>
                    <a:lstStyle/>
                    <a:p>
                      <a:pPr algn="l" rtl="0" fontAlgn="b"/>
                      <a:r>
                        <a:rPr lang="es-CO" sz="1300" b="0" i="0" u="none" strike="noStrike">
                          <a:solidFill>
                            <a:srgbClr val="000000"/>
                          </a:solidFill>
                          <a:effectLst/>
                          <a:latin typeface="Arial" panose="020B0604020202020204" pitchFamily="34" charset="0"/>
                        </a:rPr>
                        <a:t>Juzg. Penal Circuito 3</a:t>
                      </a:r>
                    </a:p>
                  </a:txBody>
                  <a:tcPr marL="7672" marR="7672" marT="7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119</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84</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45</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00083"/>
                  </a:ext>
                </a:extLst>
              </a:tr>
              <a:tr h="191797">
                <a:tc>
                  <a:txBody>
                    <a:bodyPr/>
                    <a:lstStyle/>
                    <a:p>
                      <a:pPr algn="l" rtl="0" fontAlgn="b"/>
                      <a:r>
                        <a:rPr lang="es-CO" sz="1300" b="0" i="0" u="none" strike="noStrike">
                          <a:solidFill>
                            <a:srgbClr val="000000"/>
                          </a:solidFill>
                          <a:effectLst/>
                          <a:latin typeface="Arial" panose="020B0604020202020204" pitchFamily="34" charset="0"/>
                        </a:rPr>
                        <a:t>Juzg. Penal Circuito 4</a:t>
                      </a:r>
                    </a:p>
                  </a:txBody>
                  <a:tcPr marL="7672" marR="7672" marT="7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118</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130</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34</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50</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094572"/>
                  </a:ext>
                </a:extLst>
              </a:tr>
              <a:tr h="191797">
                <a:tc>
                  <a:txBody>
                    <a:bodyPr/>
                    <a:lstStyle/>
                    <a:p>
                      <a:pPr algn="l" rtl="0" fontAlgn="b"/>
                      <a:r>
                        <a:rPr lang="es-CO" sz="1300" b="0" i="0" u="none" strike="noStrike">
                          <a:solidFill>
                            <a:srgbClr val="000000"/>
                          </a:solidFill>
                          <a:effectLst/>
                          <a:latin typeface="Arial" panose="020B0604020202020204" pitchFamily="34" charset="0"/>
                        </a:rPr>
                        <a:t>Juzg. Penal Circuito 5</a:t>
                      </a:r>
                    </a:p>
                  </a:txBody>
                  <a:tcPr marL="7672" marR="7672" marT="7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120</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35</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46</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755654"/>
                  </a:ext>
                </a:extLst>
              </a:tr>
              <a:tr h="191797">
                <a:tc>
                  <a:txBody>
                    <a:bodyPr/>
                    <a:lstStyle/>
                    <a:p>
                      <a:pPr algn="l" rtl="0" fontAlgn="b"/>
                      <a:r>
                        <a:rPr lang="es-CO" sz="1300" b="0" i="0" u="none" strike="noStrike">
                          <a:solidFill>
                            <a:srgbClr val="000000"/>
                          </a:solidFill>
                          <a:effectLst/>
                          <a:latin typeface="Arial" panose="020B0604020202020204" pitchFamily="34" charset="0"/>
                        </a:rPr>
                        <a:t>Juzg. Penal Circuito 6</a:t>
                      </a:r>
                    </a:p>
                  </a:txBody>
                  <a:tcPr marL="7672" marR="7672" marT="7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120</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92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35</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46</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380578"/>
                  </a:ext>
                </a:extLst>
              </a:tr>
              <a:tr h="191797">
                <a:tc>
                  <a:txBody>
                    <a:bodyPr/>
                    <a:lstStyle/>
                    <a:p>
                      <a:pPr algn="l" rtl="0" fontAlgn="b"/>
                      <a:r>
                        <a:rPr lang="es-CO" sz="1300" b="0" i="0" u="none" strike="noStrike">
                          <a:solidFill>
                            <a:srgbClr val="000000"/>
                          </a:solidFill>
                          <a:effectLst/>
                          <a:latin typeface="Arial" panose="020B0604020202020204" pitchFamily="34" charset="0"/>
                        </a:rPr>
                        <a:t>Juzg. Penal Circuito 7</a:t>
                      </a:r>
                    </a:p>
                  </a:txBody>
                  <a:tcPr marL="7672" marR="7672" marT="7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124</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92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45</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70236"/>
                  </a:ext>
                </a:extLst>
              </a:tr>
              <a:tr h="199469">
                <a:tc>
                  <a:txBody>
                    <a:bodyPr/>
                    <a:lstStyle/>
                    <a:p>
                      <a:pPr algn="l" rtl="0" fontAlgn="b"/>
                      <a:r>
                        <a:rPr lang="es-CO" sz="1300" b="0" i="0" u="none" strike="noStrike">
                          <a:solidFill>
                            <a:srgbClr val="000000"/>
                          </a:solidFill>
                          <a:effectLst/>
                          <a:latin typeface="Arial" panose="020B0604020202020204" pitchFamily="34" charset="0"/>
                        </a:rPr>
                        <a:t>Juzg. Circuito Especial</a:t>
                      </a:r>
                    </a:p>
                  </a:txBody>
                  <a:tcPr marL="7672" marR="7672" marT="7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107</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134</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1300" b="0" i="0" u="none" strike="noStrike" dirty="0">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46</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78</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300" b="0" i="0" u="none" strike="noStrike" dirty="0">
                          <a:solidFill>
                            <a:srgbClr val="000000"/>
                          </a:solidFill>
                          <a:effectLst/>
                          <a:latin typeface="Arial" panose="020B0604020202020204" pitchFamily="34" charset="0"/>
                        </a:rPr>
                        <a:t>2</a:t>
                      </a:r>
                    </a:p>
                  </a:txBody>
                  <a:tcPr marL="7672" marR="7672" marT="76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779285"/>
                  </a:ext>
                </a:extLst>
              </a:tr>
              <a:tr h="199469">
                <a:tc>
                  <a:txBody>
                    <a:bodyPr/>
                    <a:lstStyle/>
                    <a:p>
                      <a:pPr algn="ctr" rtl="0" fontAlgn="b"/>
                      <a:r>
                        <a:rPr lang="es-CO" sz="1300" b="1" i="0" u="none" strike="noStrike">
                          <a:solidFill>
                            <a:srgbClr val="000000"/>
                          </a:solidFill>
                          <a:effectLst/>
                          <a:latin typeface="Arial" panose="020B0604020202020204" pitchFamily="34" charset="0"/>
                        </a:rPr>
                        <a:t>Total</a:t>
                      </a:r>
                    </a:p>
                  </a:txBody>
                  <a:tcPr marL="7672" marR="7672" marT="7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300" b="1" i="0" u="none" strike="noStrike">
                          <a:solidFill>
                            <a:srgbClr val="000000"/>
                          </a:solidFill>
                          <a:effectLst/>
                          <a:latin typeface="Arial" panose="020B0604020202020204" pitchFamily="34" charset="0"/>
                        </a:rPr>
                        <a:t>942</a:t>
                      </a:r>
                    </a:p>
                  </a:txBody>
                  <a:tcPr marL="7672" marR="7672" marT="7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19</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1,050</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24</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636</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14</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717</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14</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282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8</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401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9</a:t>
                      </a:r>
                    </a:p>
                  </a:txBody>
                  <a:tcPr marL="7672" marR="7672" marT="76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49301522"/>
                  </a:ext>
                </a:extLst>
              </a:tr>
              <a:tr h="207141">
                <a:tc>
                  <a:txBody>
                    <a:bodyPr/>
                    <a:lstStyle/>
                    <a:p>
                      <a:pPr algn="ctr" rtl="0" fontAlgn="b"/>
                      <a:r>
                        <a:rPr lang="es-CO" sz="1300" b="1" i="0" u="none" strike="noStrike">
                          <a:solidFill>
                            <a:srgbClr val="000000"/>
                          </a:solidFill>
                          <a:effectLst/>
                          <a:latin typeface="Arial" panose="020B0604020202020204" pitchFamily="34" charset="0"/>
                        </a:rPr>
                        <a:t>Variación</a:t>
                      </a:r>
                    </a:p>
                  </a:txBody>
                  <a:tcPr marL="7672" marR="7672" marT="7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11%</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13%</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42%</a:t>
                      </a:r>
                    </a:p>
                  </a:txBody>
                  <a:tcPr marL="7672" marR="7672" marT="7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 </a:t>
                      </a:r>
                    </a:p>
                  </a:txBody>
                  <a:tcPr marL="7672" marR="7672" marT="76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7601405"/>
                  </a:ext>
                </a:extLst>
              </a:tr>
            </a:tbl>
          </a:graphicData>
        </a:graphic>
      </p:graphicFrame>
    </p:spTree>
    <p:extLst>
      <p:ext uri="{BB962C8B-B14F-4D97-AF65-F5344CB8AC3E}">
        <p14:creationId xmlns:p14="http://schemas.microsoft.com/office/powerpoint/2010/main" val="201988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0"/>
            <a:ext cx="12192000" cy="902677"/>
          </a:xfrm>
          <a:solidFill>
            <a:schemeClr val="accent5">
              <a:lumMod val="50000"/>
            </a:schemeClr>
          </a:solidFill>
        </p:spPr>
        <p:txBody>
          <a:bodyPr vert="horz" lIns="91440" tIns="45720" rIns="91440" bIns="45720" rtlCol="0" anchor="ctr">
            <a:normAutofit/>
          </a:bodyPr>
          <a:lstStyle/>
          <a:p>
            <a:pPr algn="ctr"/>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Despachos Sala Penal Tribunal Superior de Manizales</a:t>
            </a:r>
            <a:b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Reparto de Acciones Constitucionales Tutelas</a:t>
            </a:r>
          </a:p>
        </p:txBody>
      </p:sp>
      <p:pic>
        <p:nvPicPr>
          <p:cNvPr id="8"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114549" cy="902677"/>
          </a:xfrm>
          <a:prstGeom prst="rect">
            <a:avLst/>
          </a:prstGeom>
          <a:solidFill>
            <a:schemeClr val="bg2"/>
          </a:solidFill>
        </p:spPr>
      </p:pic>
      <p:pic>
        <p:nvPicPr>
          <p:cNvPr id="9"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840" y="-4404"/>
            <a:ext cx="2042158" cy="907081"/>
          </a:xfrm>
          <a:prstGeom prst="rect">
            <a:avLst/>
          </a:prstGeom>
          <a:solidFill>
            <a:schemeClr val="bg2"/>
          </a:solidFill>
        </p:spPr>
      </p:pic>
      <p:graphicFrame>
        <p:nvGraphicFramePr>
          <p:cNvPr id="2" name="Tabla 1">
            <a:extLst>
              <a:ext uri="{FF2B5EF4-FFF2-40B4-BE49-F238E27FC236}">
                <a16:creationId xmlns:a16="http://schemas.microsoft.com/office/drawing/2014/main" id="{203E5821-EE83-4FCA-B4FA-0AC4EFF014FE}"/>
              </a:ext>
            </a:extLst>
          </p:cNvPr>
          <p:cNvGraphicFramePr>
            <a:graphicFrameLocks noGrp="1"/>
          </p:cNvGraphicFramePr>
          <p:nvPr>
            <p:extLst>
              <p:ext uri="{D42A27DB-BD31-4B8C-83A1-F6EECF244321}">
                <p14:modId xmlns:p14="http://schemas.microsoft.com/office/powerpoint/2010/main" val="844299665"/>
              </p:ext>
            </p:extLst>
          </p:nvPr>
        </p:nvGraphicFramePr>
        <p:xfrm>
          <a:off x="393875" y="1051188"/>
          <a:ext cx="6245464" cy="5088589"/>
        </p:xfrm>
        <a:graphic>
          <a:graphicData uri="http://schemas.openxmlformats.org/drawingml/2006/table">
            <a:tbl>
              <a:tblPr/>
              <a:tblGrid>
                <a:gridCol w="3847204">
                  <a:extLst>
                    <a:ext uri="{9D8B030D-6E8A-4147-A177-3AD203B41FA5}">
                      <a16:colId xmlns:a16="http://schemas.microsoft.com/office/drawing/2014/main" val="1380667122"/>
                    </a:ext>
                  </a:extLst>
                </a:gridCol>
                <a:gridCol w="799420">
                  <a:extLst>
                    <a:ext uri="{9D8B030D-6E8A-4147-A177-3AD203B41FA5}">
                      <a16:colId xmlns:a16="http://schemas.microsoft.com/office/drawing/2014/main" val="2945892913"/>
                    </a:ext>
                  </a:extLst>
                </a:gridCol>
                <a:gridCol w="799420">
                  <a:extLst>
                    <a:ext uri="{9D8B030D-6E8A-4147-A177-3AD203B41FA5}">
                      <a16:colId xmlns:a16="http://schemas.microsoft.com/office/drawing/2014/main" val="1690784269"/>
                    </a:ext>
                  </a:extLst>
                </a:gridCol>
                <a:gridCol w="799420">
                  <a:extLst>
                    <a:ext uri="{9D8B030D-6E8A-4147-A177-3AD203B41FA5}">
                      <a16:colId xmlns:a16="http://schemas.microsoft.com/office/drawing/2014/main" val="354221294"/>
                    </a:ext>
                  </a:extLst>
                </a:gridCol>
              </a:tblGrid>
              <a:tr h="189189">
                <a:tc>
                  <a:txBody>
                    <a:bodyPr/>
                    <a:lstStyle/>
                    <a:p>
                      <a:pPr algn="ctr" rtl="0" fontAlgn="ctr"/>
                      <a:r>
                        <a:rPr lang="es-CO" sz="1400" b="1" i="0" u="none" strike="noStrike" dirty="0">
                          <a:solidFill>
                            <a:srgbClr val="FFFFFF"/>
                          </a:solidFill>
                          <a:effectLst/>
                          <a:latin typeface="Arial" panose="020B0604020202020204" pitchFamily="34" charset="0"/>
                        </a:rPr>
                        <a:t>TUTELAS 1 INSTANCIA</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2017</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2018</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2019</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281726206"/>
                  </a:ext>
                </a:extLst>
              </a:tr>
              <a:tr h="189189">
                <a:tc>
                  <a:txBody>
                    <a:bodyPr/>
                    <a:lstStyle/>
                    <a:p>
                      <a:pPr algn="l" rtl="0" fontAlgn="ctr"/>
                      <a:r>
                        <a:rPr lang="es-CO" sz="1400" b="0" i="0" u="none" strike="noStrike" dirty="0" err="1">
                          <a:solidFill>
                            <a:srgbClr val="000000"/>
                          </a:solidFill>
                          <a:effectLst/>
                          <a:latin typeface="Arial" panose="020B0604020202020204" pitchFamily="34" charset="0"/>
                        </a:rPr>
                        <a:t>Mag</a:t>
                      </a:r>
                      <a:r>
                        <a:rPr lang="es-CO" sz="1400" b="0" i="0" u="none" strike="noStrike" dirty="0">
                          <a:solidFill>
                            <a:srgbClr val="000000"/>
                          </a:solidFill>
                          <a:effectLst/>
                          <a:latin typeface="Arial" panose="020B0604020202020204" pitchFamily="34" charset="0"/>
                        </a:rPr>
                        <a:t> Cesar Augusto Castillo Taborda</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56</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Arial" panose="020B0604020202020204" pitchFamily="34" charset="0"/>
                        </a:rPr>
                        <a:t>46</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43</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381929"/>
                  </a:ext>
                </a:extLst>
              </a:tr>
              <a:tr h="189189">
                <a:tc>
                  <a:txBody>
                    <a:bodyPr/>
                    <a:lstStyle/>
                    <a:p>
                      <a:pPr algn="l" rtl="0" fontAlgn="ctr"/>
                      <a:r>
                        <a:rPr lang="es-CO" sz="1400" b="0" i="0" u="none" strike="noStrike">
                          <a:solidFill>
                            <a:srgbClr val="000000"/>
                          </a:solidFill>
                          <a:effectLst/>
                          <a:latin typeface="Arial" panose="020B0604020202020204" pitchFamily="34" charset="0"/>
                        </a:rPr>
                        <a:t>Mag Gloria Ligia Castaño Duque</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59</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47</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41</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692248"/>
                  </a:ext>
                </a:extLst>
              </a:tr>
              <a:tr h="189189">
                <a:tc>
                  <a:txBody>
                    <a:bodyPr/>
                    <a:lstStyle/>
                    <a:p>
                      <a:pPr algn="l" rtl="0" fontAlgn="ctr"/>
                      <a:r>
                        <a:rPr lang="pt-BR" sz="1400" b="0" i="0" u="none" strike="noStrike">
                          <a:solidFill>
                            <a:srgbClr val="000000"/>
                          </a:solidFill>
                          <a:effectLst/>
                          <a:latin typeface="Arial" panose="020B0604020202020204" pitchFamily="34" charset="0"/>
                        </a:rPr>
                        <a:t>Mag Antonio Maria Toro Ruiz</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35</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43</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44</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620716"/>
                  </a:ext>
                </a:extLst>
              </a:tr>
              <a:tr h="189189">
                <a:tc>
                  <a:txBody>
                    <a:bodyPr/>
                    <a:lstStyle/>
                    <a:p>
                      <a:pPr algn="l" rtl="0" fontAlgn="ctr"/>
                      <a:r>
                        <a:rPr lang="es-CO" sz="1400" b="0" i="0" u="none" strike="noStrike">
                          <a:solidFill>
                            <a:srgbClr val="000000"/>
                          </a:solidFill>
                          <a:effectLst/>
                          <a:latin typeface="Arial" panose="020B0604020202020204" pitchFamily="34" charset="0"/>
                        </a:rPr>
                        <a:t>Mag. Dennys Marina Garzon Orduña</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58</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46</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41</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71308"/>
                  </a:ext>
                </a:extLst>
              </a:tr>
              <a:tr h="189189">
                <a:tc>
                  <a:txBody>
                    <a:bodyPr/>
                    <a:lstStyle/>
                    <a:p>
                      <a:pPr algn="ctr" rtl="0" fontAlgn="ctr"/>
                      <a:r>
                        <a:rPr lang="es-ES" sz="1400" b="1" i="0" u="none" strike="noStrike">
                          <a:solidFill>
                            <a:srgbClr val="000000"/>
                          </a:solidFill>
                          <a:effectLst/>
                          <a:latin typeface="Arial" panose="020B0604020202020204" pitchFamily="34" charset="0"/>
                        </a:rPr>
                        <a:t>Total Repartos En La  Especialidad  </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208</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182</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169</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62162298"/>
                  </a:ext>
                </a:extLst>
              </a:tr>
              <a:tr h="189189">
                <a:tc>
                  <a:txBody>
                    <a:bodyPr/>
                    <a:lstStyle/>
                    <a:p>
                      <a:pPr algn="ctr" rtl="0" fontAlgn="ctr"/>
                      <a:r>
                        <a:rPr lang="es-CO" sz="1400" b="1" i="0" u="none" strike="noStrike">
                          <a:solidFill>
                            <a:srgbClr val="000000"/>
                          </a:solidFill>
                          <a:effectLst/>
                          <a:latin typeface="Arial" panose="020B0604020202020204" pitchFamily="34" charset="0"/>
                        </a:rPr>
                        <a:t>Variación</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 </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-13%</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-7%</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94413395"/>
                  </a:ext>
                </a:extLst>
              </a:tr>
              <a:tr h="189189">
                <a:tc>
                  <a:txBody>
                    <a:bodyPr/>
                    <a:lstStyle/>
                    <a:p>
                      <a:pPr algn="l" rtl="0" fontAlgn="b"/>
                      <a:r>
                        <a:rPr lang="es-CO" sz="1400" b="0" i="0" u="none" strike="noStrike">
                          <a:solidFill>
                            <a:srgbClr val="000000"/>
                          </a:solidFill>
                          <a:effectLst/>
                          <a:latin typeface="Arial" panose="020B0604020202020204" pitchFamily="34" charset="0"/>
                        </a:rPr>
                        <a:t> </a:t>
                      </a: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Arial" panose="020B0604020202020204" pitchFamily="34" charset="0"/>
                        </a:rPr>
                        <a:t> </a:t>
                      </a: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657625"/>
                  </a:ext>
                </a:extLst>
              </a:tr>
              <a:tr h="189189">
                <a:tc>
                  <a:txBody>
                    <a:bodyPr/>
                    <a:lstStyle/>
                    <a:p>
                      <a:pPr algn="ctr" rtl="0" fontAlgn="ctr"/>
                      <a:r>
                        <a:rPr lang="es-CO" sz="1400" b="1" i="0" u="none" strike="noStrike">
                          <a:solidFill>
                            <a:srgbClr val="FFFFFF"/>
                          </a:solidFill>
                          <a:effectLst/>
                          <a:latin typeface="Arial" panose="020B0604020202020204" pitchFamily="34" charset="0"/>
                        </a:rPr>
                        <a:t>TUTELAS 2 INSTANCIA</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2017</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2018</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2019</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47813962"/>
                  </a:ext>
                </a:extLst>
              </a:tr>
              <a:tr h="189189">
                <a:tc>
                  <a:txBody>
                    <a:bodyPr/>
                    <a:lstStyle/>
                    <a:p>
                      <a:pPr algn="l" rtl="0" fontAlgn="ctr"/>
                      <a:r>
                        <a:rPr lang="es-CO" sz="1400" b="0" i="0" u="none" strike="noStrike">
                          <a:solidFill>
                            <a:srgbClr val="000000"/>
                          </a:solidFill>
                          <a:effectLst/>
                          <a:latin typeface="Arial" panose="020B0604020202020204" pitchFamily="34" charset="0"/>
                        </a:rPr>
                        <a:t>Mag Cesar Augusto Castillo Taborda</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151</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160</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152</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511765"/>
                  </a:ext>
                </a:extLst>
              </a:tr>
              <a:tr h="189189">
                <a:tc>
                  <a:txBody>
                    <a:bodyPr/>
                    <a:lstStyle/>
                    <a:p>
                      <a:pPr algn="l" rtl="0" fontAlgn="ctr"/>
                      <a:r>
                        <a:rPr lang="es-CO" sz="1400" b="0" i="0" u="none" strike="noStrike">
                          <a:solidFill>
                            <a:srgbClr val="000000"/>
                          </a:solidFill>
                          <a:effectLst/>
                          <a:latin typeface="Arial" panose="020B0604020202020204" pitchFamily="34" charset="0"/>
                        </a:rPr>
                        <a:t>Mag Gloria Ligia Castaño Duque</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160</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160</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155</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631038"/>
                  </a:ext>
                </a:extLst>
              </a:tr>
              <a:tr h="189189">
                <a:tc>
                  <a:txBody>
                    <a:bodyPr/>
                    <a:lstStyle/>
                    <a:p>
                      <a:pPr algn="l" rtl="0" fontAlgn="ctr"/>
                      <a:r>
                        <a:rPr lang="pt-BR" sz="1400" b="0" i="0" u="none" strike="noStrike">
                          <a:solidFill>
                            <a:srgbClr val="000000"/>
                          </a:solidFill>
                          <a:effectLst/>
                          <a:latin typeface="Arial" panose="020B0604020202020204" pitchFamily="34" charset="0"/>
                        </a:rPr>
                        <a:t>Mag Antonio Maria Toro Ruiz</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107</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159</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155</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035374"/>
                  </a:ext>
                </a:extLst>
              </a:tr>
              <a:tr h="189189">
                <a:tc>
                  <a:txBody>
                    <a:bodyPr/>
                    <a:lstStyle/>
                    <a:p>
                      <a:pPr algn="l" rtl="0" fontAlgn="ctr"/>
                      <a:r>
                        <a:rPr lang="es-CO" sz="1400" b="0" i="0" u="none" strike="noStrike">
                          <a:solidFill>
                            <a:srgbClr val="000000"/>
                          </a:solidFill>
                          <a:effectLst/>
                          <a:latin typeface="Arial" panose="020B0604020202020204" pitchFamily="34" charset="0"/>
                        </a:rPr>
                        <a:t>Mag. Dennys Marina Garzon Orduña</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159</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160</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152</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98235"/>
                  </a:ext>
                </a:extLst>
              </a:tr>
              <a:tr h="189189">
                <a:tc>
                  <a:txBody>
                    <a:bodyPr/>
                    <a:lstStyle/>
                    <a:p>
                      <a:pPr algn="ctr" rtl="0" fontAlgn="ctr"/>
                      <a:r>
                        <a:rPr lang="es-ES" sz="1400" b="1" i="0" u="none" strike="noStrike">
                          <a:solidFill>
                            <a:srgbClr val="000000"/>
                          </a:solidFill>
                          <a:effectLst/>
                          <a:latin typeface="Arial" panose="020B0604020202020204" pitchFamily="34" charset="0"/>
                        </a:rPr>
                        <a:t>Total Repartos En La  Especialidad  </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577</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639</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614</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92343835"/>
                  </a:ext>
                </a:extLst>
              </a:tr>
              <a:tr h="189189">
                <a:tc>
                  <a:txBody>
                    <a:bodyPr/>
                    <a:lstStyle/>
                    <a:p>
                      <a:pPr algn="ctr" rtl="0" fontAlgn="ctr"/>
                      <a:r>
                        <a:rPr lang="es-CO" sz="1400" b="1" i="0" u="none" strike="noStrike">
                          <a:solidFill>
                            <a:srgbClr val="000000"/>
                          </a:solidFill>
                          <a:effectLst/>
                          <a:latin typeface="Arial" panose="020B0604020202020204" pitchFamily="34" charset="0"/>
                        </a:rPr>
                        <a:t>Variación</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 </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11%</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-4%</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3683554"/>
                  </a:ext>
                </a:extLst>
              </a:tr>
              <a:tr h="189189">
                <a:tc>
                  <a:txBody>
                    <a:bodyPr/>
                    <a:lstStyle/>
                    <a:p>
                      <a:pPr algn="l" rtl="0" fontAlgn="b"/>
                      <a:r>
                        <a:rPr lang="es-CO" sz="1400" b="0" i="0" u="none" strike="noStrike">
                          <a:solidFill>
                            <a:srgbClr val="000000"/>
                          </a:solidFill>
                          <a:effectLst/>
                          <a:latin typeface="Arial" panose="020B0604020202020204" pitchFamily="34" charset="0"/>
                        </a:rPr>
                        <a:t> </a:t>
                      </a: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Arial" panose="020B0604020202020204" pitchFamily="34" charset="0"/>
                        </a:rPr>
                        <a:t> </a:t>
                      </a: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598620"/>
                  </a:ext>
                </a:extLst>
              </a:tr>
              <a:tr h="189189">
                <a:tc>
                  <a:txBody>
                    <a:bodyPr/>
                    <a:lstStyle/>
                    <a:p>
                      <a:pPr algn="ctr" rtl="0" fontAlgn="ctr"/>
                      <a:r>
                        <a:rPr lang="es-CO" sz="1400" b="1" i="0" u="none" strike="noStrike">
                          <a:solidFill>
                            <a:srgbClr val="FFFFFF"/>
                          </a:solidFill>
                          <a:effectLst/>
                          <a:latin typeface="Arial" panose="020B0604020202020204" pitchFamily="34" charset="0"/>
                        </a:rPr>
                        <a:t>INCIDENTES DE DESACATO</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2017</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2018</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2019</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283678626"/>
                  </a:ext>
                </a:extLst>
              </a:tr>
              <a:tr h="189189">
                <a:tc>
                  <a:txBody>
                    <a:bodyPr/>
                    <a:lstStyle/>
                    <a:p>
                      <a:pPr algn="l" rtl="0" fontAlgn="ctr"/>
                      <a:r>
                        <a:rPr lang="es-CO" sz="1400" b="0" i="0" u="none" strike="noStrike">
                          <a:solidFill>
                            <a:srgbClr val="000000"/>
                          </a:solidFill>
                          <a:effectLst/>
                          <a:latin typeface="Arial" panose="020B0604020202020204" pitchFamily="34" charset="0"/>
                        </a:rPr>
                        <a:t>Mag Cesar Augusto Castillo Taborda</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65</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56</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55</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75885"/>
                  </a:ext>
                </a:extLst>
              </a:tr>
              <a:tr h="189189">
                <a:tc>
                  <a:txBody>
                    <a:bodyPr/>
                    <a:lstStyle/>
                    <a:p>
                      <a:pPr algn="l" rtl="0" fontAlgn="ctr"/>
                      <a:r>
                        <a:rPr lang="es-CO" sz="1400" b="0" i="0" u="none" strike="noStrike">
                          <a:solidFill>
                            <a:srgbClr val="000000"/>
                          </a:solidFill>
                          <a:effectLst/>
                          <a:latin typeface="Arial" panose="020B0604020202020204" pitchFamily="34" charset="0"/>
                        </a:rPr>
                        <a:t>Mag Gloria Ligia Castaño Duque</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70</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56</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55</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308693"/>
                  </a:ext>
                </a:extLst>
              </a:tr>
              <a:tr h="189189">
                <a:tc>
                  <a:txBody>
                    <a:bodyPr/>
                    <a:lstStyle/>
                    <a:p>
                      <a:pPr algn="l" rtl="0" fontAlgn="ctr"/>
                      <a:r>
                        <a:rPr lang="pt-BR" sz="1400" b="0" i="0" u="none" strike="noStrike">
                          <a:solidFill>
                            <a:srgbClr val="000000"/>
                          </a:solidFill>
                          <a:effectLst/>
                          <a:latin typeface="Arial" panose="020B0604020202020204" pitchFamily="34" charset="0"/>
                        </a:rPr>
                        <a:t>Mag Antonio Maria Toro Ruiz</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33</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53</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51</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825211"/>
                  </a:ext>
                </a:extLst>
              </a:tr>
              <a:tr h="189189">
                <a:tc>
                  <a:txBody>
                    <a:bodyPr/>
                    <a:lstStyle/>
                    <a:p>
                      <a:pPr algn="l" rtl="0" fontAlgn="ctr"/>
                      <a:r>
                        <a:rPr lang="es-CO" sz="1400" b="0" i="0" u="none" strike="noStrike">
                          <a:solidFill>
                            <a:srgbClr val="000000"/>
                          </a:solidFill>
                          <a:effectLst/>
                          <a:latin typeface="Arial" panose="020B0604020202020204" pitchFamily="34" charset="0"/>
                        </a:rPr>
                        <a:t>Mag. Dennys Marina Garzon Orduña</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70</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53</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52</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678179"/>
                  </a:ext>
                </a:extLst>
              </a:tr>
              <a:tr h="189189">
                <a:tc>
                  <a:txBody>
                    <a:bodyPr/>
                    <a:lstStyle/>
                    <a:p>
                      <a:pPr algn="ctr" rtl="0" fontAlgn="ctr"/>
                      <a:r>
                        <a:rPr lang="es-ES" sz="1400" b="1" i="0" u="none" strike="noStrike">
                          <a:solidFill>
                            <a:srgbClr val="000000"/>
                          </a:solidFill>
                          <a:effectLst/>
                          <a:latin typeface="Arial" panose="020B0604020202020204" pitchFamily="34" charset="0"/>
                        </a:rPr>
                        <a:t>Total Repartos En La  Especialidad  </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238</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218</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213</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60920605"/>
                  </a:ext>
                </a:extLst>
              </a:tr>
              <a:tr h="189189">
                <a:tc>
                  <a:txBody>
                    <a:bodyPr/>
                    <a:lstStyle/>
                    <a:p>
                      <a:pPr algn="ctr" rtl="0" fontAlgn="ctr"/>
                      <a:r>
                        <a:rPr lang="es-CO" sz="1400" b="1" i="0" u="none" strike="noStrike">
                          <a:solidFill>
                            <a:srgbClr val="000000"/>
                          </a:solidFill>
                          <a:effectLst/>
                          <a:latin typeface="Arial" panose="020B0604020202020204" pitchFamily="34" charset="0"/>
                        </a:rPr>
                        <a:t>Variación</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 </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a:solidFill>
                            <a:srgbClr val="000000"/>
                          </a:solidFill>
                          <a:effectLst/>
                          <a:latin typeface="Arial" panose="020B0604020202020204" pitchFamily="34" charset="0"/>
                        </a:rPr>
                        <a:t>-8%</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400" b="1" i="0" u="none" strike="noStrike" dirty="0">
                          <a:solidFill>
                            <a:srgbClr val="000000"/>
                          </a:solidFill>
                          <a:effectLst/>
                          <a:latin typeface="Arial" panose="020B0604020202020204" pitchFamily="34" charset="0"/>
                        </a:rPr>
                        <a:t>-2%</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3369389"/>
                  </a:ext>
                </a:extLst>
              </a:tr>
            </a:tbl>
          </a:graphicData>
        </a:graphic>
      </p:graphicFrame>
      <p:sp>
        <p:nvSpPr>
          <p:cNvPr id="3" name="CuadroTexto 2">
            <a:extLst>
              <a:ext uri="{FF2B5EF4-FFF2-40B4-BE49-F238E27FC236}">
                <a16:creationId xmlns:a16="http://schemas.microsoft.com/office/drawing/2014/main" id="{F1AFF522-E0FE-4347-8B51-B758A3449EAD}"/>
              </a:ext>
            </a:extLst>
          </p:cNvPr>
          <p:cNvSpPr txBox="1"/>
          <p:nvPr/>
        </p:nvSpPr>
        <p:spPr>
          <a:xfrm>
            <a:off x="7213579" y="1056001"/>
            <a:ext cx="4701902" cy="3139321"/>
          </a:xfrm>
          <a:prstGeom prst="rect">
            <a:avLst/>
          </a:prstGeom>
          <a:solidFill>
            <a:schemeClr val="accent1">
              <a:lumMod val="20000"/>
              <a:lumOff val="80000"/>
            </a:schemeClr>
          </a:solidFill>
        </p:spPr>
        <p:txBody>
          <a:bodyPr wrap="square" rtlCol="0">
            <a:spAutoFit/>
          </a:bodyPr>
          <a:lstStyle/>
          <a:p>
            <a:r>
              <a:rPr lang="es-CO" dirty="0"/>
              <a:t>El número de tramites de acciones de tutela a disminuido comparando los 3 ultimo años:</a:t>
            </a:r>
          </a:p>
          <a:p>
            <a:endParaRPr lang="es-CO" dirty="0"/>
          </a:p>
          <a:p>
            <a:r>
              <a:rPr lang="es-CO" dirty="0"/>
              <a:t>1ª Instancias año 2018 vs año 2019 variación negativa del 7%.</a:t>
            </a:r>
          </a:p>
          <a:p>
            <a:endParaRPr lang="es-CO" dirty="0"/>
          </a:p>
          <a:p>
            <a:r>
              <a:rPr lang="es-CO" dirty="0"/>
              <a:t>2ª Instancia año 2018 vs año 2019 variación negativas del 4%.</a:t>
            </a:r>
          </a:p>
          <a:p>
            <a:endParaRPr lang="es-CO" dirty="0"/>
          </a:p>
          <a:p>
            <a:r>
              <a:rPr lang="es-CO" dirty="0"/>
              <a:t>Incidentes de desacato año 2018 vs año 2019 variación negativa del 2%.</a:t>
            </a:r>
          </a:p>
        </p:txBody>
      </p:sp>
    </p:spTree>
    <p:extLst>
      <p:ext uri="{BB962C8B-B14F-4D97-AF65-F5344CB8AC3E}">
        <p14:creationId xmlns:p14="http://schemas.microsoft.com/office/powerpoint/2010/main" val="3586601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13606"/>
            <a:ext cx="12191999" cy="904560"/>
          </a:xfrm>
          <a:solidFill>
            <a:schemeClr val="accent5">
              <a:lumMod val="50000"/>
            </a:schemeClr>
          </a:solidFill>
        </p:spPr>
        <p:txBody>
          <a:bodyPr vert="horz" lIns="91440" tIns="45720" rIns="91440" bIns="45720" rtlCol="0" anchor="ctr">
            <a:normAutofit/>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b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b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9"/>
          <p:cNvSpPr/>
          <p:nvPr/>
        </p:nvSpPr>
        <p:spPr>
          <a:xfrm>
            <a:off x="2832123" y="1127475"/>
            <a:ext cx="6527749" cy="1138773"/>
          </a:xfrm>
          <a:prstGeom prst="rect">
            <a:avLst/>
          </a:prstGeom>
          <a:solidFill>
            <a:schemeClr val="accent5">
              <a:lumMod val="50000"/>
            </a:schemeClr>
          </a:solidFill>
        </p:spPr>
        <p:txBody>
          <a:bodyPr wrap="none" lIns="91440" tIns="45720" rIns="91440" bIns="45720">
            <a:spAutoFit/>
          </a:bodyPr>
          <a:lstStyle/>
          <a:p>
            <a:pPr algn="ctr"/>
            <a:r>
              <a:rPr lang="es-ES" sz="340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Reparto de Acciones </a:t>
            </a:r>
          </a:p>
          <a:p>
            <a:pPr algn="ctr"/>
            <a:r>
              <a:rPr lang="es-ES" sz="340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Constitucionales Habeas Corpus</a:t>
            </a:r>
          </a:p>
        </p:txBody>
      </p:sp>
      <p:pic>
        <p:nvPicPr>
          <p:cNvPr id="5"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6"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06"/>
            <a:ext cx="2552700" cy="874091"/>
          </a:xfrm>
          <a:prstGeom prst="rect">
            <a:avLst/>
          </a:prstGeom>
          <a:solidFill>
            <a:schemeClr val="bg2"/>
          </a:solidFill>
        </p:spPr>
      </p:pic>
      <p:pic>
        <p:nvPicPr>
          <p:cNvPr id="2" name="Imagen 1"/>
          <p:cNvPicPr>
            <a:picLocks noChangeAspect="1"/>
          </p:cNvPicPr>
          <p:nvPr/>
        </p:nvPicPr>
        <p:blipFill>
          <a:blip r:embed="rId4"/>
          <a:stretch>
            <a:fillRect/>
          </a:stretch>
        </p:blipFill>
        <p:spPr>
          <a:xfrm>
            <a:off x="3493125" y="2502769"/>
            <a:ext cx="5205746" cy="3467027"/>
          </a:xfrm>
          <a:prstGeom prst="rect">
            <a:avLst/>
          </a:prstGeom>
        </p:spPr>
      </p:pic>
    </p:spTree>
    <p:extLst>
      <p:ext uri="{BB962C8B-B14F-4D97-AF65-F5344CB8AC3E}">
        <p14:creationId xmlns:p14="http://schemas.microsoft.com/office/powerpoint/2010/main" val="3934309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1"/>
            <a:ext cx="12191999" cy="860484"/>
          </a:xfrm>
          <a:solidFill>
            <a:schemeClr val="accent5">
              <a:lumMod val="50000"/>
            </a:schemeClr>
          </a:solidFill>
        </p:spPr>
        <p:txBody>
          <a:bodyPr vert="horz" lIns="91440" tIns="45720" rIns="91440" bIns="45720" rtlCol="0" anchor="ctr">
            <a:normAutofit/>
          </a:bodyPr>
          <a:lstStyle/>
          <a:p>
            <a:pPr algn="ctr"/>
            <a:r>
              <a:rPr lang="es-CO" sz="2600" b="1" dirty="0">
                <a:solidFill>
                  <a:schemeClr val="bg1"/>
                </a:solidFill>
                <a:latin typeface="+mn-lt"/>
                <a:ea typeface="+mn-ea"/>
                <a:cs typeface="+mn-cs"/>
              </a:rPr>
              <a:t>Reparto de Acciones </a:t>
            </a:r>
            <a:br>
              <a:rPr lang="es-CO" sz="2600" b="1" dirty="0">
                <a:solidFill>
                  <a:schemeClr val="bg1"/>
                </a:solidFill>
                <a:latin typeface="+mn-lt"/>
                <a:ea typeface="+mn-ea"/>
                <a:cs typeface="+mn-cs"/>
              </a:rPr>
            </a:br>
            <a:r>
              <a:rPr lang="es-CO" sz="2600" b="1" dirty="0">
                <a:solidFill>
                  <a:schemeClr val="bg1"/>
                </a:solidFill>
                <a:latin typeface="+mn-lt"/>
                <a:ea typeface="+mn-ea"/>
                <a:cs typeface="+mn-cs"/>
              </a:rPr>
              <a:t>Constitucionales Hábeas Corpus</a:t>
            </a:r>
          </a:p>
        </p:txBody>
      </p:sp>
      <p:pic>
        <p:nvPicPr>
          <p:cNvPr id="4"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5"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5"/>
            <a:ext cx="2623893" cy="848763"/>
          </a:xfrm>
          <a:prstGeom prst="rect">
            <a:avLst/>
          </a:prstGeom>
          <a:solidFill>
            <a:schemeClr val="bg2"/>
          </a:solidFill>
        </p:spPr>
      </p:pic>
      <p:graphicFrame>
        <p:nvGraphicFramePr>
          <p:cNvPr id="3" name="Tabla 2">
            <a:extLst>
              <a:ext uri="{FF2B5EF4-FFF2-40B4-BE49-F238E27FC236}">
                <a16:creationId xmlns:a16="http://schemas.microsoft.com/office/drawing/2014/main" id="{727A569E-22EC-4EE4-9819-5084E6F5C487}"/>
              </a:ext>
            </a:extLst>
          </p:cNvPr>
          <p:cNvGraphicFramePr>
            <a:graphicFrameLocks noGrp="1"/>
          </p:cNvGraphicFramePr>
          <p:nvPr>
            <p:extLst>
              <p:ext uri="{D42A27DB-BD31-4B8C-83A1-F6EECF244321}">
                <p14:modId xmlns:p14="http://schemas.microsoft.com/office/powerpoint/2010/main" val="3065465470"/>
              </p:ext>
            </p:extLst>
          </p:nvPr>
        </p:nvGraphicFramePr>
        <p:xfrm>
          <a:off x="411062" y="1003992"/>
          <a:ext cx="6466816" cy="5521078"/>
        </p:xfrm>
        <a:graphic>
          <a:graphicData uri="http://schemas.openxmlformats.org/drawingml/2006/table">
            <a:tbl>
              <a:tblPr/>
              <a:tblGrid>
                <a:gridCol w="3567898">
                  <a:extLst>
                    <a:ext uri="{9D8B030D-6E8A-4147-A177-3AD203B41FA5}">
                      <a16:colId xmlns:a16="http://schemas.microsoft.com/office/drawing/2014/main" val="2913947733"/>
                    </a:ext>
                  </a:extLst>
                </a:gridCol>
                <a:gridCol w="532454">
                  <a:extLst>
                    <a:ext uri="{9D8B030D-6E8A-4147-A177-3AD203B41FA5}">
                      <a16:colId xmlns:a16="http://schemas.microsoft.com/office/drawing/2014/main" val="1333985818"/>
                    </a:ext>
                  </a:extLst>
                </a:gridCol>
                <a:gridCol w="564310">
                  <a:extLst>
                    <a:ext uri="{9D8B030D-6E8A-4147-A177-3AD203B41FA5}">
                      <a16:colId xmlns:a16="http://schemas.microsoft.com/office/drawing/2014/main" val="504409474"/>
                    </a:ext>
                  </a:extLst>
                </a:gridCol>
                <a:gridCol w="600718">
                  <a:extLst>
                    <a:ext uri="{9D8B030D-6E8A-4147-A177-3AD203B41FA5}">
                      <a16:colId xmlns:a16="http://schemas.microsoft.com/office/drawing/2014/main" val="3331304790"/>
                    </a:ext>
                  </a:extLst>
                </a:gridCol>
                <a:gridCol w="600718">
                  <a:extLst>
                    <a:ext uri="{9D8B030D-6E8A-4147-A177-3AD203B41FA5}">
                      <a16:colId xmlns:a16="http://schemas.microsoft.com/office/drawing/2014/main" val="2941495210"/>
                    </a:ext>
                  </a:extLst>
                </a:gridCol>
                <a:gridCol w="600718">
                  <a:extLst>
                    <a:ext uri="{9D8B030D-6E8A-4147-A177-3AD203B41FA5}">
                      <a16:colId xmlns:a16="http://schemas.microsoft.com/office/drawing/2014/main" val="1006804925"/>
                    </a:ext>
                  </a:extLst>
                </a:gridCol>
              </a:tblGrid>
              <a:tr h="177970">
                <a:tc gridSpan="6">
                  <a:txBody>
                    <a:bodyPr/>
                    <a:lstStyle/>
                    <a:p>
                      <a:pPr algn="ctr" rtl="0" fontAlgn="b"/>
                      <a:r>
                        <a:rPr lang="es-CO" sz="1200" b="1" i="0" u="none" strike="noStrike">
                          <a:solidFill>
                            <a:srgbClr val="FFFFFF"/>
                          </a:solidFill>
                          <a:effectLst/>
                          <a:latin typeface="Arial" panose="020B0604020202020204" pitchFamily="34" charset="0"/>
                        </a:rPr>
                        <a:t>Hábeas Corpus Tribunal</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43849646"/>
                  </a:ext>
                </a:extLst>
              </a:tr>
              <a:tr h="177970">
                <a:tc>
                  <a:txBody>
                    <a:bodyPr/>
                    <a:lstStyle/>
                    <a:p>
                      <a:pPr algn="ctr" rtl="0" fontAlgn="b"/>
                      <a:r>
                        <a:rPr lang="es-CO" sz="1200" b="1" i="0" u="none" strike="noStrike">
                          <a:solidFill>
                            <a:srgbClr val="FFFFFF"/>
                          </a:solidFill>
                          <a:effectLst/>
                          <a:latin typeface="Arial" panose="020B0604020202020204" pitchFamily="34" charset="0"/>
                        </a:rPr>
                        <a:t>Detalle</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dirty="0">
                          <a:solidFill>
                            <a:srgbClr val="FFFFFF"/>
                          </a:solidFill>
                          <a:effectLst/>
                          <a:latin typeface="Arial" panose="020B0604020202020204" pitchFamily="34" charset="0"/>
                        </a:rPr>
                        <a:t>2019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4236404228"/>
                  </a:ext>
                </a:extLst>
              </a:tr>
              <a:tr h="177970">
                <a:tc>
                  <a:txBody>
                    <a:bodyPr/>
                    <a:lstStyle/>
                    <a:p>
                      <a:pPr algn="l" rtl="0" fontAlgn="b"/>
                      <a:r>
                        <a:rPr lang="es-CO" sz="1200" b="0" i="0" u="none" strike="noStrike">
                          <a:solidFill>
                            <a:srgbClr val="000000"/>
                          </a:solidFill>
                          <a:effectLst/>
                          <a:latin typeface="Arial" panose="020B0604020202020204" pitchFamily="34" charset="0"/>
                        </a:rPr>
                        <a:t>Habeas Corpus 1 Instancia</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473719"/>
                  </a:ext>
                </a:extLst>
              </a:tr>
              <a:tr h="177970">
                <a:tc>
                  <a:txBody>
                    <a:bodyPr/>
                    <a:lstStyle/>
                    <a:p>
                      <a:pPr algn="l" rtl="0" fontAlgn="b"/>
                      <a:r>
                        <a:rPr lang="es-CO" sz="1200" b="1" i="0" u="none" strike="noStrike">
                          <a:solidFill>
                            <a:srgbClr val="000000"/>
                          </a:solidFill>
                          <a:effectLst/>
                          <a:latin typeface="Arial" panose="020B0604020202020204" pitchFamily="34" charset="0"/>
                        </a:rPr>
                        <a:t>Variación</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-75%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250%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283%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138287"/>
                  </a:ext>
                </a:extLst>
              </a:tr>
              <a:tr h="177970">
                <a:tc>
                  <a:txBody>
                    <a:bodyPr/>
                    <a:lstStyle/>
                    <a:p>
                      <a:pPr algn="l" rtl="0" fontAlgn="b"/>
                      <a:r>
                        <a:rPr lang="es-CO" sz="1200" b="0" i="0" u="none" strike="noStrike">
                          <a:solidFill>
                            <a:srgbClr val="000000"/>
                          </a:solidFill>
                          <a:effectLst/>
                          <a:latin typeface="Arial" panose="020B0604020202020204" pitchFamily="34" charset="0"/>
                        </a:rPr>
                        <a:t>Habeas Corpus 2 Instancia</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12</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932893"/>
                  </a:ext>
                </a:extLst>
              </a:tr>
              <a:tr h="177970">
                <a:tc>
                  <a:txBody>
                    <a:bodyPr/>
                    <a:lstStyle/>
                    <a:p>
                      <a:pPr algn="l" rtl="0" fontAlgn="b"/>
                      <a:r>
                        <a:rPr lang="es-CO" sz="1200" b="1" i="0" u="none" strike="noStrike">
                          <a:solidFill>
                            <a:srgbClr val="000000"/>
                          </a:solidFill>
                          <a:effectLst/>
                          <a:latin typeface="Arial" panose="020B0604020202020204" pitchFamily="34" charset="0"/>
                        </a:rPr>
                        <a:t>Variación</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-75%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250%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533%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224417"/>
                  </a:ext>
                </a:extLst>
              </a:tr>
              <a:tr h="177970">
                <a:tc gridSpan="6">
                  <a:txBody>
                    <a:bodyPr/>
                    <a:lstStyle/>
                    <a:p>
                      <a:pPr algn="ctr" rtl="0" fontAlgn="b"/>
                      <a:r>
                        <a:rPr lang="es-ES" sz="1200" b="1" i="0" u="none" strike="noStrike">
                          <a:solidFill>
                            <a:srgbClr val="FFFFFF"/>
                          </a:solidFill>
                          <a:effectLst/>
                          <a:latin typeface="Arial" panose="020B0604020202020204" pitchFamily="34" charset="0"/>
                        </a:rPr>
                        <a:t>Hábeas Corpus Juzgado Categoría Circuito</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05932001"/>
                  </a:ext>
                </a:extLst>
              </a:tr>
              <a:tr h="177970">
                <a:tc>
                  <a:txBody>
                    <a:bodyPr/>
                    <a:lstStyle/>
                    <a:p>
                      <a:pPr algn="ctr" rtl="0" fontAlgn="b"/>
                      <a:r>
                        <a:rPr lang="es-CO" sz="1200" b="1" i="0" u="none" strike="noStrike">
                          <a:solidFill>
                            <a:srgbClr val="FFFFFF"/>
                          </a:solidFill>
                          <a:effectLst/>
                          <a:latin typeface="Arial" panose="020B0604020202020204" pitchFamily="34" charset="0"/>
                        </a:rPr>
                        <a:t>Detalle</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dirty="0">
                          <a:solidFill>
                            <a:srgbClr val="FFFFFF"/>
                          </a:solidFill>
                          <a:effectLst/>
                          <a:latin typeface="Arial" panose="020B0604020202020204" pitchFamily="34" charset="0"/>
                        </a:rPr>
                        <a:t>2019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429895637"/>
                  </a:ext>
                </a:extLst>
              </a:tr>
              <a:tr h="177970">
                <a:tc>
                  <a:txBody>
                    <a:bodyPr/>
                    <a:lstStyle/>
                    <a:p>
                      <a:pPr algn="l" rtl="0" fontAlgn="b"/>
                      <a:r>
                        <a:rPr lang="es-ES" sz="1200" b="0" i="0" u="none" strike="noStrike">
                          <a:solidFill>
                            <a:srgbClr val="000000"/>
                          </a:solidFill>
                          <a:effectLst/>
                          <a:latin typeface="Arial" panose="020B0604020202020204" pitchFamily="34" charset="0"/>
                        </a:rPr>
                        <a:t>Habeas Corpus Juzg. Cto 1 Instancia</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465962"/>
                  </a:ext>
                </a:extLst>
              </a:tr>
              <a:tr h="177970">
                <a:tc>
                  <a:txBody>
                    <a:bodyPr/>
                    <a:lstStyle/>
                    <a:p>
                      <a:pPr algn="l" rtl="0" fontAlgn="b"/>
                      <a:r>
                        <a:rPr lang="es-CO" sz="1200" b="1" i="0" u="none" strike="noStrike">
                          <a:solidFill>
                            <a:srgbClr val="000000"/>
                          </a:solidFill>
                          <a:effectLst/>
                          <a:latin typeface="Arial" panose="020B0604020202020204" pitchFamily="34" charset="0"/>
                        </a:rPr>
                        <a:t>Variación</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100%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435362"/>
                  </a:ext>
                </a:extLst>
              </a:tr>
              <a:tr h="177970">
                <a:tc>
                  <a:txBody>
                    <a:bodyPr/>
                    <a:lstStyle/>
                    <a:p>
                      <a:pPr algn="l" rtl="0" fontAlgn="b"/>
                      <a:r>
                        <a:rPr lang="es-ES" sz="1200" b="0" i="0" u="none" strike="noStrike">
                          <a:solidFill>
                            <a:srgbClr val="000000"/>
                          </a:solidFill>
                          <a:effectLst/>
                          <a:latin typeface="Arial" panose="020B0604020202020204" pitchFamily="34" charset="0"/>
                        </a:rPr>
                        <a:t>Habeas Corpus Juzg. Cto 2 Instancia</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441459"/>
                  </a:ext>
                </a:extLst>
              </a:tr>
              <a:tr h="177970">
                <a:tc>
                  <a:txBody>
                    <a:bodyPr/>
                    <a:lstStyle/>
                    <a:p>
                      <a:pPr algn="l" rtl="0" fontAlgn="b"/>
                      <a:r>
                        <a:rPr lang="es-CO" sz="1200" b="1" i="0" u="none" strike="noStrike">
                          <a:solidFill>
                            <a:srgbClr val="000000"/>
                          </a:solidFill>
                          <a:effectLst/>
                          <a:latin typeface="Arial" panose="020B0604020202020204" pitchFamily="34" charset="0"/>
                        </a:rPr>
                        <a:t>Variación</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33%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-33%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264060"/>
                  </a:ext>
                </a:extLst>
              </a:tr>
              <a:tr h="177970">
                <a:tc gridSpan="6">
                  <a:txBody>
                    <a:bodyPr/>
                    <a:lstStyle/>
                    <a:p>
                      <a:pPr algn="ctr" rtl="0" fontAlgn="b"/>
                      <a:r>
                        <a:rPr lang="es-CO" sz="1200" b="1" i="0" u="none" strike="noStrike">
                          <a:solidFill>
                            <a:srgbClr val="FFFFFF"/>
                          </a:solidFill>
                          <a:effectLst/>
                          <a:latin typeface="Arial" panose="020B0604020202020204" pitchFamily="34" charset="0"/>
                        </a:rPr>
                        <a:t>Hábeas Corpus Juzgados Municipales</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75316896"/>
                  </a:ext>
                </a:extLst>
              </a:tr>
              <a:tr h="177970">
                <a:tc>
                  <a:txBody>
                    <a:bodyPr/>
                    <a:lstStyle/>
                    <a:p>
                      <a:pPr algn="ctr" rtl="0" fontAlgn="b"/>
                      <a:r>
                        <a:rPr lang="es-CO" sz="1200" b="1" i="0" u="none" strike="noStrike">
                          <a:solidFill>
                            <a:srgbClr val="FFFFFF"/>
                          </a:solidFill>
                          <a:effectLst/>
                          <a:latin typeface="Arial" panose="020B0604020202020204" pitchFamily="34" charset="0"/>
                        </a:rPr>
                        <a:t>Detalle</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dirty="0">
                          <a:solidFill>
                            <a:srgbClr val="FFFFFF"/>
                          </a:solidFill>
                          <a:effectLst/>
                          <a:latin typeface="Arial" panose="020B0604020202020204" pitchFamily="34" charset="0"/>
                        </a:rPr>
                        <a:t>2019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244699125"/>
                  </a:ext>
                </a:extLst>
              </a:tr>
              <a:tr h="177970">
                <a:tc>
                  <a:txBody>
                    <a:bodyPr/>
                    <a:lstStyle/>
                    <a:p>
                      <a:pPr algn="l" rtl="0" fontAlgn="b"/>
                      <a:r>
                        <a:rPr lang="es-CO" sz="1200" b="0" i="0" u="none" strike="noStrike">
                          <a:solidFill>
                            <a:srgbClr val="000000"/>
                          </a:solidFill>
                          <a:effectLst/>
                          <a:latin typeface="Arial" panose="020B0604020202020204" pitchFamily="34" charset="0"/>
                        </a:rPr>
                        <a:t>Habeás Corpus Municipal</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11</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317722"/>
                  </a:ext>
                </a:extLst>
              </a:tr>
              <a:tr h="177970">
                <a:tc>
                  <a:txBody>
                    <a:bodyPr/>
                    <a:lstStyle/>
                    <a:p>
                      <a:pPr algn="l" rtl="0" fontAlgn="b"/>
                      <a:r>
                        <a:rPr lang="es-CO" sz="1200" b="1" i="0" u="none" strike="noStrike">
                          <a:solidFill>
                            <a:srgbClr val="000000"/>
                          </a:solidFill>
                          <a:effectLst/>
                          <a:latin typeface="Arial" panose="020B0604020202020204" pitchFamily="34" charset="0"/>
                        </a:rPr>
                        <a:t>Variación</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175%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578278"/>
                  </a:ext>
                </a:extLst>
              </a:tr>
              <a:tr h="177970">
                <a:tc gridSpan="6">
                  <a:txBody>
                    <a:bodyPr/>
                    <a:lstStyle/>
                    <a:p>
                      <a:pPr algn="ctr" rtl="0" fontAlgn="b"/>
                      <a:r>
                        <a:rPr lang="es-ES" sz="1200" b="1" i="0" u="none" strike="noStrike">
                          <a:solidFill>
                            <a:srgbClr val="FFFFFF"/>
                          </a:solidFill>
                          <a:effectLst/>
                          <a:latin typeface="Arial" panose="020B0604020202020204" pitchFamily="34" charset="0"/>
                        </a:rPr>
                        <a:t>Hábeas Corpus Todos los Despachos</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48459563"/>
                  </a:ext>
                </a:extLst>
              </a:tr>
              <a:tr h="177970">
                <a:tc>
                  <a:txBody>
                    <a:bodyPr/>
                    <a:lstStyle/>
                    <a:p>
                      <a:pPr algn="ctr" rtl="0" fontAlgn="b"/>
                      <a:r>
                        <a:rPr lang="es-CO" sz="1200" b="1" i="0" u="none" strike="noStrike">
                          <a:solidFill>
                            <a:srgbClr val="FFFFFF"/>
                          </a:solidFill>
                          <a:effectLst/>
                          <a:latin typeface="Arial" panose="020B0604020202020204" pitchFamily="34" charset="0"/>
                        </a:rPr>
                        <a:t>Detalle</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dirty="0">
                          <a:solidFill>
                            <a:srgbClr val="FFFFFF"/>
                          </a:solidFill>
                          <a:effectLst/>
                          <a:latin typeface="Arial" panose="020B0604020202020204" pitchFamily="34" charset="0"/>
                        </a:rPr>
                        <a:t>2019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222954616"/>
                  </a:ext>
                </a:extLst>
              </a:tr>
              <a:tr h="177970">
                <a:tc>
                  <a:txBody>
                    <a:bodyPr/>
                    <a:lstStyle/>
                    <a:p>
                      <a:pPr algn="l" rtl="0" fontAlgn="b"/>
                      <a:r>
                        <a:rPr lang="es-ES" sz="1200" b="0" i="0" u="none" strike="noStrike">
                          <a:solidFill>
                            <a:srgbClr val="000000"/>
                          </a:solidFill>
                          <a:effectLst/>
                          <a:latin typeface="Arial" panose="020B0604020202020204" pitchFamily="34" charset="0"/>
                        </a:rPr>
                        <a:t>Habeas Corpus Todos los Despachos</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37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747274"/>
                  </a:ext>
                </a:extLst>
              </a:tr>
              <a:tr h="177970">
                <a:tc>
                  <a:txBody>
                    <a:bodyPr/>
                    <a:lstStyle/>
                    <a:p>
                      <a:pPr algn="l" rtl="0" fontAlgn="b"/>
                      <a:r>
                        <a:rPr lang="es-CO" sz="1200" b="1" i="0" u="none" strike="noStrike">
                          <a:solidFill>
                            <a:srgbClr val="000000"/>
                          </a:solidFill>
                          <a:effectLst/>
                          <a:latin typeface="Arial" panose="020B0604020202020204" pitchFamily="34" charset="0"/>
                        </a:rPr>
                        <a:t>Variación</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-38%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108%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37%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728249"/>
                  </a:ext>
                </a:extLst>
              </a:tr>
              <a:tr h="177970">
                <a:tc gridSpan="6">
                  <a:txBody>
                    <a:bodyPr/>
                    <a:lstStyle/>
                    <a:p>
                      <a:pPr algn="ctr" rtl="0" fontAlgn="b"/>
                      <a:r>
                        <a:rPr lang="es-CO" sz="1200" b="1" i="0" u="none" strike="noStrike">
                          <a:solidFill>
                            <a:srgbClr val="FFFFFF"/>
                          </a:solidFill>
                          <a:effectLst/>
                          <a:latin typeface="Arial" panose="020B0604020202020204" pitchFamily="34" charset="0"/>
                        </a:rPr>
                        <a:t>Total Acciones Constitucionales de Hábeas Corpus</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05741283"/>
                  </a:ext>
                </a:extLst>
              </a:tr>
              <a:tr h="177970">
                <a:tc>
                  <a:txBody>
                    <a:bodyPr/>
                    <a:lstStyle/>
                    <a:p>
                      <a:pPr algn="ctr" rtl="0" fontAlgn="b"/>
                      <a:r>
                        <a:rPr lang="es-CO" sz="1200" b="1" i="0" u="none" strike="noStrike">
                          <a:solidFill>
                            <a:srgbClr val="FFFFFF"/>
                          </a:solidFill>
                          <a:effectLst/>
                          <a:latin typeface="Arial" panose="020B0604020202020204" pitchFamily="34" charset="0"/>
                        </a:rPr>
                        <a:t>Detalle</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a:solidFill>
                            <a:srgbClr val="FFFFFF"/>
                          </a:solidFill>
                          <a:effectLst/>
                          <a:latin typeface="Arial" panose="020B0604020202020204" pitchFamily="34" charset="0"/>
                        </a:rPr>
                        <a:t>2018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200" b="1" i="0" u="none" strike="noStrike" dirty="0">
                          <a:solidFill>
                            <a:srgbClr val="FFFFFF"/>
                          </a:solidFill>
                          <a:effectLst/>
                          <a:latin typeface="Arial" panose="020B0604020202020204" pitchFamily="34" charset="0"/>
                        </a:rPr>
                        <a:t>2019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394428736"/>
                  </a:ext>
                </a:extLst>
              </a:tr>
              <a:tr h="177970">
                <a:tc>
                  <a:txBody>
                    <a:bodyPr/>
                    <a:lstStyle/>
                    <a:p>
                      <a:pPr algn="l" rtl="0" fontAlgn="b"/>
                      <a:r>
                        <a:rPr lang="es-CO" sz="1200" b="0" i="0" u="none" strike="noStrike">
                          <a:solidFill>
                            <a:srgbClr val="000000"/>
                          </a:solidFill>
                          <a:effectLst/>
                          <a:latin typeface="Arial" panose="020B0604020202020204" pitchFamily="34" charset="0"/>
                        </a:rPr>
                        <a:t>Habeas Corpus 1 Instancia</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47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78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674894"/>
                  </a:ext>
                </a:extLst>
              </a:tr>
              <a:tr h="177970">
                <a:tc>
                  <a:txBody>
                    <a:bodyPr/>
                    <a:lstStyle/>
                    <a:p>
                      <a:pPr algn="l" rtl="0" fontAlgn="b"/>
                      <a:r>
                        <a:rPr lang="es-CO" sz="1200" b="1" i="0" u="none" strike="noStrike">
                          <a:solidFill>
                            <a:srgbClr val="000000"/>
                          </a:solidFill>
                          <a:effectLst/>
                          <a:latin typeface="Arial" panose="020B0604020202020204" pitchFamily="34" charset="0"/>
                        </a:rPr>
                        <a:t>Variación</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-52%</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87%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253879"/>
                  </a:ext>
                </a:extLst>
              </a:tr>
              <a:tr h="177970">
                <a:tc>
                  <a:txBody>
                    <a:bodyPr/>
                    <a:lstStyle/>
                    <a:p>
                      <a:pPr algn="l" rtl="0" fontAlgn="b"/>
                      <a:r>
                        <a:rPr lang="es-CO" sz="1200" b="0" i="0" u="none" strike="noStrike">
                          <a:solidFill>
                            <a:srgbClr val="000000"/>
                          </a:solidFill>
                          <a:effectLst/>
                          <a:latin typeface="Arial" panose="020B0604020202020204" pitchFamily="34" charset="0"/>
                        </a:rPr>
                        <a:t>Habeas Corpus 2 Instancia</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20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14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466998"/>
                  </a:ext>
                </a:extLst>
              </a:tr>
              <a:tr h="177970">
                <a:tc>
                  <a:txBody>
                    <a:bodyPr/>
                    <a:lstStyle/>
                    <a:p>
                      <a:pPr algn="l" rtl="0" fontAlgn="b"/>
                      <a:r>
                        <a:rPr lang="es-CO" sz="1200" b="1" i="0" u="none" strike="noStrike">
                          <a:solidFill>
                            <a:srgbClr val="000000"/>
                          </a:solidFill>
                          <a:effectLst/>
                          <a:latin typeface="Arial" panose="020B0604020202020204" pitchFamily="34" charset="0"/>
                        </a:rPr>
                        <a:t>Variación</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Arial" panose="020B0604020202020204" pitchFamily="34" charset="0"/>
                        </a:rPr>
                        <a:t> </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40%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43%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-30%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878369"/>
                  </a:ext>
                </a:extLst>
              </a:tr>
              <a:tr h="177970">
                <a:tc>
                  <a:txBody>
                    <a:bodyPr/>
                    <a:lstStyle/>
                    <a:p>
                      <a:pPr algn="l" rtl="0" fontAlgn="b"/>
                      <a:r>
                        <a:rPr lang="es-CO" sz="1200" b="1" i="0" u="none" strike="noStrike">
                          <a:solidFill>
                            <a:srgbClr val="000000"/>
                          </a:solidFill>
                          <a:effectLst/>
                          <a:latin typeface="Arial" panose="020B0604020202020204" pitchFamily="34" charset="0"/>
                        </a:rPr>
                        <a:t>Total Habeas Corpus</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61</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33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67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92</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418008"/>
                  </a:ext>
                </a:extLst>
              </a:tr>
              <a:tr h="177970">
                <a:tc>
                  <a:txBody>
                    <a:bodyPr/>
                    <a:lstStyle/>
                    <a:p>
                      <a:pPr algn="l" rtl="0" fontAlgn="b"/>
                      <a:r>
                        <a:rPr lang="es-CO" sz="1200" b="1" i="0" u="none" strike="noStrike">
                          <a:solidFill>
                            <a:srgbClr val="000000"/>
                          </a:solidFill>
                          <a:effectLst/>
                          <a:latin typeface="Arial" panose="020B0604020202020204" pitchFamily="34" charset="0"/>
                        </a:rPr>
                        <a:t>Promedio Semanal</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1</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2</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038681"/>
                  </a:ext>
                </a:extLst>
              </a:tr>
              <a:tr h="177970">
                <a:tc>
                  <a:txBody>
                    <a:bodyPr/>
                    <a:lstStyle/>
                    <a:p>
                      <a:pPr algn="l" rtl="0" fontAlgn="b"/>
                      <a:r>
                        <a:rPr lang="es-CO" sz="1200" b="1" i="0" u="none" strike="noStrike" dirty="0">
                          <a:solidFill>
                            <a:srgbClr val="000000"/>
                          </a:solidFill>
                          <a:effectLst/>
                          <a:latin typeface="Arial" panose="020B0604020202020204" pitchFamily="34" charset="0"/>
                        </a:rPr>
                        <a:t>Variación</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 </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-52%</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87%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a:solidFill>
                            <a:srgbClr val="000000"/>
                          </a:solidFill>
                          <a:effectLst/>
                          <a:latin typeface="Arial" panose="020B0604020202020204" pitchFamily="34" charset="0"/>
                        </a:rPr>
                        <a:t>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Arial" panose="020B0604020202020204" pitchFamily="34" charset="0"/>
                        </a:rPr>
                        <a:t>74%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111645"/>
                  </a:ext>
                </a:extLst>
              </a:tr>
            </a:tbl>
          </a:graphicData>
        </a:graphic>
      </p:graphicFrame>
      <p:sp>
        <p:nvSpPr>
          <p:cNvPr id="6" name="CuadroTexto 5">
            <a:extLst>
              <a:ext uri="{FF2B5EF4-FFF2-40B4-BE49-F238E27FC236}">
                <a16:creationId xmlns:a16="http://schemas.microsoft.com/office/drawing/2014/main" id="{C9646493-473A-4EDD-B049-94D3BC93668F}"/>
              </a:ext>
            </a:extLst>
          </p:cNvPr>
          <p:cNvSpPr txBox="1"/>
          <p:nvPr/>
        </p:nvSpPr>
        <p:spPr>
          <a:xfrm>
            <a:off x="7107810" y="1003992"/>
            <a:ext cx="4673128" cy="3293209"/>
          </a:xfrm>
          <a:prstGeom prst="rect">
            <a:avLst/>
          </a:prstGeom>
          <a:solidFill>
            <a:schemeClr val="accent1">
              <a:lumMod val="20000"/>
              <a:lumOff val="80000"/>
            </a:schemeClr>
          </a:solidFill>
        </p:spPr>
        <p:txBody>
          <a:bodyPr wrap="square" rtlCol="0">
            <a:spAutoFit/>
          </a:bodyPr>
          <a:lstStyle/>
          <a:p>
            <a:pPr algn="just"/>
            <a:r>
              <a:rPr lang="es-CO" sz="1600" dirty="0">
                <a:latin typeface="Arial" panose="020B0604020202020204" pitchFamily="34" charset="0"/>
                <a:cs typeface="Arial" panose="020B0604020202020204" pitchFamily="34" charset="0"/>
              </a:rPr>
              <a:t>Las acciones constitucionales de habeas corpus en primera instancia, tuvo un incremento total del 66 %.</a:t>
            </a: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El 50% de los accionantes que radicaron una acción constitucionales de habeas corpus, dirigieron sus solicitudes a los juzgados categoría circuito y los despachos del tribunal superior de Caldas. El otro 50% los dirigió sin especificar la categoría de despacho que debía atender su solicitud.</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990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0" y="0"/>
            <a:ext cx="12192000" cy="755119"/>
          </a:xfrm>
          <a:prstGeom prst="rect">
            <a:avLst/>
          </a:prstGeom>
          <a:solidFill>
            <a:schemeClr val="accent5">
              <a:lumMod val="50000"/>
            </a:schemeClr>
          </a:solidFill>
          <a:ln>
            <a:solidFill>
              <a:schemeClr val="accent1"/>
            </a:solid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9"/>
          <p:cNvSpPr/>
          <p:nvPr/>
        </p:nvSpPr>
        <p:spPr>
          <a:xfrm>
            <a:off x="1890277" y="985606"/>
            <a:ext cx="8704902" cy="1661993"/>
          </a:xfrm>
          <a:prstGeom prst="rect">
            <a:avLst/>
          </a:prstGeom>
          <a:solidFill>
            <a:schemeClr val="accent5">
              <a:lumMod val="50000"/>
            </a:schemeClr>
          </a:solidFill>
        </p:spPr>
        <p:txBody>
          <a:bodyPr wrap="square" lIns="91440" tIns="45720" rIns="91440" bIns="45720">
            <a:spAutoFit/>
          </a:bodyPr>
          <a:lstStyle/>
          <a:p>
            <a:pPr algn="ctr"/>
            <a:r>
              <a:rPr lang="es-ES" sz="3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Envío de Procesos a los Juzgados </a:t>
            </a:r>
          </a:p>
          <a:p>
            <a:pPr algn="ctr"/>
            <a:r>
              <a:rPr lang="es-ES" sz="3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de Ejecución de Penas y </a:t>
            </a:r>
          </a:p>
          <a:p>
            <a:pPr algn="ctr"/>
            <a:r>
              <a:rPr lang="es-ES" sz="3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Medidas de Seguridad</a:t>
            </a:r>
          </a:p>
        </p:txBody>
      </p:sp>
      <p:pic>
        <p:nvPicPr>
          <p:cNvPr id="8"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144" y="9426"/>
            <a:ext cx="2293857" cy="745693"/>
          </a:xfrm>
          <a:prstGeom prst="rect">
            <a:avLst/>
          </a:prstGeom>
          <a:solidFill>
            <a:schemeClr val="bg2"/>
          </a:solidFill>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6"/>
            <a:ext cx="2564091" cy="755118"/>
          </a:xfrm>
          <a:prstGeom prst="rect">
            <a:avLst/>
          </a:prstGeom>
          <a:solidFill>
            <a:schemeClr val="bg1"/>
          </a:solidFill>
        </p:spPr>
      </p:pic>
      <p:pic>
        <p:nvPicPr>
          <p:cNvPr id="2" name="Imagen 1"/>
          <p:cNvPicPr>
            <a:picLocks noChangeAspect="1"/>
          </p:cNvPicPr>
          <p:nvPr/>
        </p:nvPicPr>
        <p:blipFill>
          <a:blip r:embed="rId4"/>
          <a:stretch>
            <a:fillRect/>
          </a:stretch>
        </p:blipFill>
        <p:spPr>
          <a:xfrm>
            <a:off x="3857650" y="2878086"/>
            <a:ext cx="4770156" cy="3407254"/>
          </a:xfrm>
          <a:prstGeom prst="rect">
            <a:avLst/>
          </a:prstGeom>
        </p:spPr>
      </p:pic>
    </p:spTree>
    <p:extLst>
      <p:ext uri="{BB962C8B-B14F-4D97-AF65-F5344CB8AC3E}">
        <p14:creationId xmlns:p14="http://schemas.microsoft.com/office/powerpoint/2010/main" val="440154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7024746" y="1843194"/>
            <a:ext cx="4681021" cy="3693319"/>
          </a:xfrm>
          <a:prstGeom prst="rect">
            <a:avLst/>
          </a:prstGeom>
          <a:solidFill>
            <a:schemeClr val="accent1">
              <a:lumMod val="20000"/>
              <a:lumOff val="80000"/>
            </a:schemeClr>
          </a:solidFill>
        </p:spPr>
        <p:txBody>
          <a:bodyPr wrap="square" rtlCol="0">
            <a:spAutoFit/>
          </a:bodyPr>
          <a:lstStyle/>
          <a:p>
            <a:pPr algn="just"/>
            <a:r>
              <a:rPr lang="es-CO" dirty="0">
                <a:latin typeface="Arial" panose="020B0604020202020204" pitchFamily="34" charset="0"/>
                <a:ea typeface="Verdana" panose="020B0604030504040204" pitchFamily="34" charset="0"/>
                <a:cs typeface="Arial" panose="020B0604020202020204" pitchFamily="34" charset="0"/>
              </a:rPr>
              <a:t>La cantidad solicitudes para dar tramite a los procesos que van dirigidos a los Juzgados de Ejecución y Penas y Medidas de Seguridad permanece en crecimiento permanente.</a:t>
            </a:r>
          </a:p>
          <a:p>
            <a:pPr algn="just"/>
            <a:endParaRPr lang="es-CO" dirty="0">
              <a:latin typeface="Arial" panose="020B0604020202020204" pitchFamily="34" charset="0"/>
              <a:ea typeface="Verdana" panose="020B0604030504040204" pitchFamily="34" charset="0"/>
              <a:cs typeface="Arial" panose="020B0604020202020204" pitchFamily="34" charset="0"/>
            </a:endParaRPr>
          </a:p>
          <a:p>
            <a:pPr algn="just"/>
            <a:r>
              <a:rPr lang="es-CO" dirty="0">
                <a:latin typeface="Arial" panose="020B0604020202020204" pitchFamily="34" charset="0"/>
                <a:ea typeface="Verdana" panose="020B0604030504040204" pitchFamily="34" charset="0"/>
                <a:cs typeface="Arial" panose="020B0604020202020204" pitchFamily="34" charset="0"/>
              </a:rPr>
              <a:t>El juzgado penal del circuito especializado fue el despacho que más afecto este resultado, debido a que los procesos que maneja este despacho en su gran mayoría son por el delito de concierto para delinquir y estos cuentan con gran número de personas procesadas. </a:t>
            </a:r>
          </a:p>
        </p:txBody>
      </p:sp>
      <p:sp>
        <p:nvSpPr>
          <p:cNvPr id="18" name="1 Título"/>
          <p:cNvSpPr txBox="1">
            <a:spLocks/>
          </p:cNvSpPr>
          <p:nvPr/>
        </p:nvSpPr>
        <p:spPr>
          <a:xfrm>
            <a:off x="0" y="0"/>
            <a:ext cx="12192000" cy="904981"/>
          </a:xfrm>
          <a:prstGeom prst="rect">
            <a:avLst/>
          </a:prstGeom>
          <a:solidFill>
            <a:schemeClr val="accent5">
              <a:lumMod val="5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Envío de Procesos a los Juzgados de </a:t>
            </a:r>
          </a:p>
          <a:p>
            <a:pPr algn="ctr">
              <a:lnSpc>
                <a:spcPct val="100000"/>
              </a:lnSpc>
            </a:pPr>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Ejecución de Penas y Medidas de Seguridad</a:t>
            </a:r>
          </a:p>
        </p:txBody>
      </p:sp>
      <p:pic>
        <p:nvPicPr>
          <p:cNvPr id="5"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6"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722"/>
            <a:ext cx="2113808" cy="848763"/>
          </a:xfrm>
          <a:prstGeom prst="rect">
            <a:avLst/>
          </a:prstGeom>
          <a:solidFill>
            <a:schemeClr val="bg2"/>
          </a:solidFill>
        </p:spPr>
      </p:pic>
      <p:graphicFrame>
        <p:nvGraphicFramePr>
          <p:cNvPr id="4" name="Tabla 3">
            <a:extLst>
              <a:ext uri="{FF2B5EF4-FFF2-40B4-BE49-F238E27FC236}">
                <a16:creationId xmlns:a16="http://schemas.microsoft.com/office/drawing/2014/main" id="{3F83B1C5-2BE8-4D2B-8DF0-0F65A9FC3440}"/>
              </a:ext>
            </a:extLst>
          </p:cNvPr>
          <p:cNvGraphicFramePr>
            <a:graphicFrameLocks noGrp="1"/>
          </p:cNvGraphicFramePr>
          <p:nvPr>
            <p:extLst>
              <p:ext uri="{D42A27DB-BD31-4B8C-83A1-F6EECF244321}">
                <p14:modId xmlns:p14="http://schemas.microsoft.com/office/powerpoint/2010/main" val="4032373342"/>
              </p:ext>
            </p:extLst>
          </p:nvPr>
        </p:nvGraphicFramePr>
        <p:xfrm>
          <a:off x="486233" y="1843194"/>
          <a:ext cx="6451758" cy="3693315"/>
        </p:xfrm>
        <a:graphic>
          <a:graphicData uri="http://schemas.openxmlformats.org/drawingml/2006/table">
            <a:tbl>
              <a:tblPr/>
              <a:tblGrid>
                <a:gridCol w="2814720">
                  <a:extLst>
                    <a:ext uri="{9D8B030D-6E8A-4147-A177-3AD203B41FA5}">
                      <a16:colId xmlns:a16="http://schemas.microsoft.com/office/drawing/2014/main" val="3001539117"/>
                    </a:ext>
                  </a:extLst>
                </a:gridCol>
                <a:gridCol w="869411">
                  <a:extLst>
                    <a:ext uri="{9D8B030D-6E8A-4147-A177-3AD203B41FA5}">
                      <a16:colId xmlns:a16="http://schemas.microsoft.com/office/drawing/2014/main" val="2317228393"/>
                    </a:ext>
                  </a:extLst>
                </a:gridCol>
                <a:gridCol w="883902">
                  <a:extLst>
                    <a:ext uri="{9D8B030D-6E8A-4147-A177-3AD203B41FA5}">
                      <a16:colId xmlns:a16="http://schemas.microsoft.com/office/drawing/2014/main" val="712863932"/>
                    </a:ext>
                  </a:extLst>
                </a:gridCol>
                <a:gridCol w="999823">
                  <a:extLst>
                    <a:ext uri="{9D8B030D-6E8A-4147-A177-3AD203B41FA5}">
                      <a16:colId xmlns:a16="http://schemas.microsoft.com/office/drawing/2014/main" val="4205538537"/>
                    </a:ext>
                  </a:extLst>
                </a:gridCol>
                <a:gridCol w="883902">
                  <a:extLst>
                    <a:ext uri="{9D8B030D-6E8A-4147-A177-3AD203B41FA5}">
                      <a16:colId xmlns:a16="http://schemas.microsoft.com/office/drawing/2014/main" val="2175581992"/>
                    </a:ext>
                  </a:extLst>
                </a:gridCol>
              </a:tblGrid>
              <a:tr h="246221">
                <a:tc>
                  <a:txBody>
                    <a:bodyPr/>
                    <a:lstStyle/>
                    <a:p>
                      <a:pPr algn="ctr" rtl="0" fontAlgn="ctr"/>
                      <a:r>
                        <a:rPr lang="es-CO" sz="1500" b="1" i="0" u="none" strike="noStrike">
                          <a:solidFill>
                            <a:srgbClr val="FFFFFF"/>
                          </a:solidFill>
                          <a:effectLst/>
                          <a:latin typeface="Arial" panose="020B0604020202020204" pitchFamily="34" charset="0"/>
                        </a:rPr>
                        <a:t>Despacho Judicial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a:solidFill>
                            <a:srgbClr val="FFFFFF"/>
                          </a:solidFill>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a:solidFill>
                            <a:srgbClr val="FFFFFF"/>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a:solidFill>
                            <a:srgbClr val="FFFFFF"/>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500" b="1" i="0" u="none" strike="noStrike" dirty="0">
                          <a:solidFill>
                            <a:srgbClr val="FFFFFF"/>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482156524"/>
                  </a:ext>
                </a:extLst>
              </a:tr>
              <a:tr h="246221">
                <a:tc>
                  <a:txBody>
                    <a:bodyPr/>
                    <a:lstStyle/>
                    <a:p>
                      <a:pPr algn="l" rtl="0" fontAlgn="b"/>
                      <a:r>
                        <a:rPr lang="es-CO" sz="1500" b="0" i="0" u="none" strike="noStrike">
                          <a:solidFill>
                            <a:srgbClr val="000000"/>
                          </a:solidFill>
                          <a:effectLst/>
                          <a:latin typeface="Arial" panose="020B0604020202020204" pitchFamily="34" charset="0"/>
                        </a:rPr>
                        <a:t>Juzgado 1º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48505"/>
                  </a:ext>
                </a:extLst>
              </a:tr>
              <a:tr h="246221">
                <a:tc>
                  <a:txBody>
                    <a:bodyPr/>
                    <a:lstStyle/>
                    <a:p>
                      <a:pPr algn="l" rtl="0" fontAlgn="b"/>
                      <a:r>
                        <a:rPr lang="es-CO" sz="1500" b="0" i="0" u="none" strike="noStrike">
                          <a:solidFill>
                            <a:srgbClr val="000000"/>
                          </a:solidFill>
                          <a:effectLst/>
                          <a:latin typeface="Arial" panose="020B0604020202020204" pitchFamily="34" charset="0"/>
                        </a:rPr>
                        <a:t>Juzgado 2º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264768"/>
                  </a:ext>
                </a:extLst>
              </a:tr>
              <a:tr h="246221">
                <a:tc>
                  <a:txBody>
                    <a:bodyPr/>
                    <a:lstStyle/>
                    <a:p>
                      <a:pPr algn="l" rtl="0" fontAlgn="b"/>
                      <a:r>
                        <a:rPr lang="es-CO" sz="1500" b="0" i="0" u="none" strike="noStrike">
                          <a:solidFill>
                            <a:srgbClr val="000000"/>
                          </a:solidFill>
                          <a:effectLst/>
                          <a:latin typeface="Arial" panose="020B0604020202020204" pitchFamily="34" charset="0"/>
                        </a:rPr>
                        <a:t>Juzgado 3º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131651"/>
                  </a:ext>
                </a:extLst>
              </a:tr>
              <a:tr h="246221">
                <a:tc>
                  <a:txBody>
                    <a:bodyPr/>
                    <a:lstStyle/>
                    <a:p>
                      <a:pPr algn="l" rtl="0" fontAlgn="b"/>
                      <a:r>
                        <a:rPr lang="es-CO" sz="1500" b="0" i="0" u="none" strike="noStrike">
                          <a:solidFill>
                            <a:srgbClr val="000000"/>
                          </a:solidFill>
                          <a:effectLst/>
                          <a:latin typeface="Arial" panose="020B0604020202020204" pitchFamily="34" charset="0"/>
                        </a:rPr>
                        <a:t>Juzgado 4º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702473"/>
                  </a:ext>
                </a:extLst>
              </a:tr>
              <a:tr h="246221">
                <a:tc>
                  <a:txBody>
                    <a:bodyPr/>
                    <a:lstStyle/>
                    <a:p>
                      <a:pPr algn="l" rtl="0" fontAlgn="b"/>
                      <a:r>
                        <a:rPr lang="es-CO" sz="1500" b="0" i="0" u="none" strike="noStrike">
                          <a:solidFill>
                            <a:srgbClr val="000000"/>
                          </a:solidFill>
                          <a:effectLst/>
                          <a:latin typeface="Arial" panose="020B0604020202020204" pitchFamily="34" charset="0"/>
                        </a:rPr>
                        <a:t>Juzgado 5º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313448"/>
                  </a:ext>
                </a:extLst>
              </a:tr>
              <a:tr h="246221">
                <a:tc>
                  <a:txBody>
                    <a:bodyPr/>
                    <a:lstStyle/>
                    <a:p>
                      <a:pPr algn="l" rtl="0" fontAlgn="b"/>
                      <a:r>
                        <a:rPr lang="es-CO" sz="1500" b="0" i="0" u="none" strike="noStrike">
                          <a:solidFill>
                            <a:srgbClr val="000000"/>
                          </a:solidFill>
                          <a:effectLst/>
                          <a:latin typeface="Arial" panose="020B0604020202020204" pitchFamily="34" charset="0"/>
                        </a:rPr>
                        <a:t>Juzgado 6º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880694"/>
                  </a:ext>
                </a:extLst>
              </a:tr>
              <a:tr h="246221">
                <a:tc>
                  <a:txBody>
                    <a:bodyPr/>
                    <a:lstStyle/>
                    <a:p>
                      <a:pPr algn="l" rtl="0" fontAlgn="b"/>
                      <a:r>
                        <a:rPr lang="es-CO" sz="1500" b="0" i="0" u="none" strike="noStrike">
                          <a:solidFill>
                            <a:srgbClr val="000000"/>
                          </a:solidFill>
                          <a:effectLst/>
                          <a:latin typeface="Arial" panose="020B0604020202020204" pitchFamily="34" charset="0"/>
                        </a:rPr>
                        <a:t>Juzgado 7º Penal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998915"/>
                  </a:ext>
                </a:extLst>
              </a:tr>
              <a:tr h="246221">
                <a:tc>
                  <a:txBody>
                    <a:bodyPr/>
                    <a:lstStyle/>
                    <a:p>
                      <a:pPr algn="l" rtl="0" fontAlgn="b"/>
                      <a:r>
                        <a:rPr lang="es-CO" sz="1500" b="0" i="0" u="none" strike="noStrike">
                          <a:solidFill>
                            <a:srgbClr val="000000"/>
                          </a:solidFill>
                          <a:effectLst/>
                          <a:latin typeface="Arial" panose="020B0604020202020204" pitchFamily="34" charset="0"/>
                        </a:rPr>
                        <a:t>Juzgado Especializado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519418"/>
                  </a:ext>
                </a:extLst>
              </a:tr>
              <a:tr h="246221">
                <a:tc>
                  <a:txBody>
                    <a:bodyPr/>
                    <a:lstStyle/>
                    <a:p>
                      <a:pPr algn="l" rtl="0" fontAlgn="b"/>
                      <a:r>
                        <a:rPr lang="es-CO" sz="1500" b="0" i="0" u="none" strike="noStrike">
                          <a:solidFill>
                            <a:srgbClr val="000000"/>
                          </a:solidFill>
                          <a:effectLst/>
                          <a:latin typeface="Arial" panose="020B0604020202020204" pitchFamily="34" charset="0"/>
                        </a:rPr>
                        <a:t>Juzgado 1º Penal Mpal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260378"/>
                  </a:ext>
                </a:extLst>
              </a:tr>
              <a:tr h="246221">
                <a:tc>
                  <a:txBody>
                    <a:bodyPr/>
                    <a:lstStyle/>
                    <a:p>
                      <a:pPr algn="l" rtl="0" fontAlgn="b"/>
                      <a:r>
                        <a:rPr lang="es-CO" sz="1500" b="0" i="0" u="none" strike="noStrike">
                          <a:solidFill>
                            <a:srgbClr val="000000"/>
                          </a:solidFill>
                          <a:effectLst/>
                          <a:latin typeface="Arial" panose="020B0604020202020204" pitchFamily="34" charset="0"/>
                        </a:rPr>
                        <a:t>Juzgado 2º Penal Mpal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898979"/>
                  </a:ext>
                </a:extLst>
              </a:tr>
              <a:tr h="246221">
                <a:tc>
                  <a:txBody>
                    <a:bodyPr/>
                    <a:lstStyle/>
                    <a:p>
                      <a:pPr algn="l" rtl="0" fontAlgn="b"/>
                      <a:r>
                        <a:rPr lang="es-CO" sz="1500" b="0" i="0" u="none" strike="noStrike">
                          <a:solidFill>
                            <a:srgbClr val="000000"/>
                          </a:solidFill>
                          <a:effectLst/>
                          <a:latin typeface="Arial" panose="020B0604020202020204" pitchFamily="34" charset="0"/>
                        </a:rPr>
                        <a:t>Juzgado 3º Penal Mpal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500" b="0" i="0" u="none" strike="noStrike">
                          <a:solidFill>
                            <a:srgbClr val="000000"/>
                          </a:solidFill>
                          <a:effectLst/>
                          <a:latin typeface="Arial" panose="020B060402020202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378498"/>
                  </a:ext>
                </a:extLst>
              </a:tr>
              <a:tr h="246221">
                <a:tc>
                  <a:txBody>
                    <a:bodyPr/>
                    <a:lstStyle/>
                    <a:p>
                      <a:pPr algn="ctr" rtl="0" fontAlgn="b"/>
                      <a:r>
                        <a:rPr lang="es-CO" sz="1500" b="1" i="0" u="none" strike="noStrike">
                          <a:solidFill>
                            <a:srgbClr val="FFFFFF"/>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a:solidFill>
                            <a:srgbClr val="FFFFFF"/>
                          </a:solidFill>
                          <a:effectLst/>
                          <a:latin typeface="Arial" panose="020B0604020202020204" pitchFamily="34" charset="0"/>
                        </a:rPr>
                        <a:t>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a:solidFill>
                            <a:srgbClr val="FFFFFF"/>
                          </a:solidFill>
                          <a:effectLst/>
                          <a:latin typeface="Arial" panose="020B060402020202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a:solidFill>
                            <a:srgbClr val="FFFFFF"/>
                          </a:solidFill>
                          <a:effectLst/>
                          <a:latin typeface="Arial" panose="020B0604020202020204" pitchFamily="34" charset="0"/>
                        </a:rPr>
                        <a:t>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a:solidFill>
                            <a:srgbClr val="FFFFFF"/>
                          </a:solidFill>
                          <a:effectLst/>
                          <a:latin typeface="Arial" panose="020B0604020202020204" pitchFamily="34" charset="0"/>
                        </a:rPr>
                        <a:t>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793442355"/>
                  </a:ext>
                </a:extLst>
              </a:tr>
              <a:tr h="246221">
                <a:tc>
                  <a:txBody>
                    <a:bodyPr/>
                    <a:lstStyle/>
                    <a:p>
                      <a:pPr algn="ctr" rtl="0" fontAlgn="b"/>
                      <a:r>
                        <a:rPr lang="es-CO" sz="1500" b="1" i="0" u="none" strike="noStrike">
                          <a:solidFill>
                            <a:srgbClr val="FFFFFF"/>
                          </a:solidFill>
                          <a:effectLst/>
                          <a:latin typeface="Arial" panose="020B0604020202020204" pitchFamily="34" charset="0"/>
                        </a:rPr>
                        <a:t>Promedio Diario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a:solidFill>
                            <a:srgbClr val="FFFFFF"/>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a:solidFill>
                            <a:srgbClr val="FFFFFF"/>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a:solidFill>
                            <a:srgbClr val="FFFFFF"/>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a:solidFill>
                            <a:srgbClr val="FFFFFF"/>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067305318"/>
                  </a:ext>
                </a:extLst>
              </a:tr>
              <a:tr h="246221">
                <a:tc>
                  <a:txBody>
                    <a:bodyPr/>
                    <a:lstStyle/>
                    <a:p>
                      <a:pPr algn="ctr" rtl="0" fontAlgn="b"/>
                      <a:r>
                        <a:rPr lang="es-CO" sz="1500" b="1" i="0" u="none" strike="noStrike">
                          <a:solidFill>
                            <a:srgbClr val="FFFFFF"/>
                          </a:solidFill>
                          <a:effectLst/>
                          <a:latin typeface="Arial" panose="020B0604020202020204" pitchFamily="34" charset="0"/>
                        </a:rPr>
                        <a:t>% de Variación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a:solidFill>
                            <a:srgbClr val="FFFFFF"/>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dirty="0">
                          <a:solidFill>
                            <a:srgbClr val="FFFFFF"/>
                          </a:solidFill>
                          <a:effectLst/>
                          <a:latin typeface="Arial" panose="020B0604020202020204" pitchFamily="34" charset="0"/>
                        </a:rPr>
                        <a:t>13.64%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a:solidFill>
                            <a:srgbClr val="FFFFFF"/>
                          </a:solidFill>
                          <a:effectLst/>
                          <a:latin typeface="Arial" panose="020B0604020202020204" pitchFamily="34" charset="0"/>
                        </a:rPr>
                        <a:t>108.00%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500" b="1" i="0" u="none" strike="noStrike" dirty="0">
                          <a:solidFill>
                            <a:srgbClr val="FFFFFF"/>
                          </a:solidFill>
                          <a:effectLst/>
                          <a:latin typeface="Arial" panose="020B0604020202020204" pitchFamily="34" charset="0"/>
                        </a:rPr>
                        <a:t>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891354418"/>
                  </a:ext>
                </a:extLst>
              </a:tr>
            </a:tbl>
          </a:graphicData>
        </a:graphic>
      </p:graphicFrame>
    </p:spTree>
    <p:extLst>
      <p:ext uri="{BB962C8B-B14F-4D97-AF65-F5344CB8AC3E}">
        <p14:creationId xmlns:p14="http://schemas.microsoft.com/office/powerpoint/2010/main" val="80633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0" y="-4952"/>
            <a:ext cx="12191999" cy="861774"/>
          </a:xfrm>
          <a:prstGeom prst="rect">
            <a:avLst/>
          </a:prstGeom>
          <a:solidFill>
            <a:schemeClr val="accent5">
              <a:lumMod val="50000"/>
            </a:schemeClr>
          </a:solidFill>
        </p:spPr>
        <p:txBody>
          <a:bodyPr wrap="square" rtlCol="0" anchor="t">
            <a:spAutoFit/>
          </a:bodyPr>
          <a:lstStyle/>
          <a:p>
            <a:pPr algn="ctr">
              <a:lnSpc>
                <a:spcPct val="200000"/>
              </a:lnSpc>
            </a:pPr>
            <a:r>
              <a:rPr lang="es-CO" sz="2500" b="1" dirty="0">
                <a:solidFill>
                  <a:schemeClr val="bg1"/>
                </a:solidFill>
                <a:latin typeface="Arial" panose="020B0604020202020204" pitchFamily="34" charset="0"/>
                <a:cs typeface="Arial" panose="020B0604020202020204" pitchFamily="34" charset="0"/>
              </a:rPr>
              <a:t>DIRECCIONAMIENTO ESTRATEGICO</a:t>
            </a:r>
          </a:p>
        </p:txBody>
      </p:sp>
      <p:sp>
        <p:nvSpPr>
          <p:cNvPr id="5" name="CuadroTexto 4"/>
          <p:cNvSpPr txBox="1"/>
          <p:nvPr/>
        </p:nvSpPr>
        <p:spPr>
          <a:xfrm>
            <a:off x="1769106" y="1367698"/>
            <a:ext cx="8699501" cy="830997"/>
          </a:xfrm>
          <a:prstGeom prst="rect">
            <a:avLst/>
          </a:prstGeom>
          <a:solidFill>
            <a:schemeClr val="accent5">
              <a:lumMod val="50000"/>
            </a:schemeClr>
          </a:solidFill>
          <a:ln>
            <a:solidFill>
              <a:schemeClr val="tx1"/>
            </a:solidFill>
          </a:ln>
        </p:spPr>
        <p:txBody>
          <a:bodyPr wrap="square" rtlCol="0">
            <a:spAutoFit/>
          </a:bodyPr>
          <a:lstStyle/>
          <a:p>
            <a:pPr algn="ctr"/>
            <a:r>
              <a:rPr lang="es-CO" sz="2400" b="1" dirty="0">
                <a:solidFill>
                  <a:schemeClr val="bg1"/>
                </a:solidFill>
                <a:latin typeface="Arial" panose="020B0604020202020204" pitchFamily="34" charset="0"/>
                <a:ea typeface="Verdana" panose="020B0604030504040204" pitchFamily="34" charset="0"/>
                <a:cs typeface="Arial" panose="020B0604020202020204" pitchFamily="34" charset="0"/>
              </a:rPr>
              <a:t>LA GESTIÓN  DE LA COORDINACIÓN  DEL CENTRO DE SERVICIOS SE BASA EN LOS SIGUIENTES ENFOQUES:</a:t>
            </a:r>
          </a:p>
        </p:txBody>
      </p:sp>
      <p:grpSp>
        <p:nvGrpSpPr>
          <p:cNvPr id="3" name="Grupo 2"/>
          <p:cNvGrpSpPr/>
          <p:nvPr/>
        </p:nvGrpSpPr>
        <p:grpSpPr>
          <a:xfrm>
            <a:off x="166386" y="2341816"/>
            <a:ext cx="11859227" cy="3560352"/>
            <a:chOff x="189246" y="3032758"/>
            <a:chExt cx="11859227" cy="3560352"/>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100000" l="0" r="99913">
                          <a14:foregroundMark x1="13551" y1="50363" x2="24096" y2="54427"/>
                          <a14:foregroundMark x1="19434" y1="29608" x2="19303" y2="67054"/>
                          <a14:foregroundMark x1="82309" y1="32366" x2="81612" y2="62990"/>
                          <a14:foregroundMark x1="75599" y1="44267" x2="86754" y2="53266"/>
                        </a14:backgroundRemoval>
                      </a14:imgEffect>
                    </a14:imgLayer>
                  </a14:imgProps>
                </a:ext>
              </a:extLst>
            </a:blip>
            <a:stretch>
              <a:fillRect/>
            </a:stretch>
          </p:blipFill>
          <p:spPr>
            <a:xfrm>
              <a:off x="189246" y="3032758"/>
              <a:ext cx="11859227" cy="3560352"/>
            </a:xfrm>
            <a:prstGeom prst="rect">
              <a:avLst/>
            </a:prstGeom>
          </p:spPr>
        </p:pic>
        <p:sp>
          <p:nvSpPr>
            <p:cNvPr id="6" name="CuadroTexto 5"/>
            <p:cNvSpPr txBox="1"/>
            <p:nvPr/>
          </p:nvSpPr>
          <p:spPr>
            <a:xfrm>
              <a:off x="1422183" y="4551326"/>
              <a:ext cx="1906292" cy="584775"/>
            </a:xfrm>
            <a:prstGeom prst="rect">
              <a:avLst/>
            </a:prstGeom>
            <a:noFill/>
          </p:spPr>
          <p:txBody>
            <a:bodyPr wrap="none" rtlCol="0">
              <a:spAutoFit/>
            </a:bodyPr>
            <a:lstStyle/>
            <a:p>
              <a:pPr algn="ctr"/>
              <a:r>
                <a:rPr lang="es-CO" sz="1600" b="1" dirty="0">
                  <a:latin typeface="Arial" panose="020B0604020202020204" pitchFamily="34" charset="0"/>
                  <a:ea typeface="Verdana" panose="020B0604030504040204" pitchFamily="34" charset="0"/>
                  <a:cs typeface="Arial" panose="020B0604020202020204" pitchFamily="34" charset="0"/>
                </a:rPr>
                <a:t>Direccionamiento</a:t>
              </a:r>
            </a:p>
            <a:p>
              <a:pPr algn="ctr"/>
              <a:r>
                <a:rPr lang="es-CO" sz="1600" b="1" dirty="0">
                  <a:latin typeface="Arial" panose="020B0604020202020204" pitchFamily="34" charset="0"/>
                  <a:ea typeface="Verdana" panose="020B0604030504040204" pitchFamily="34" charset="0"/>
                  <a:cs typeface="Arial" panose="020B0604020202020204" pitchFamily="34" charset="0"/>
                </a:rPr>
                <a:t>Estratégico</a:t>
              </a:r>
            </a:p>
          </p:txBody>
        </p:sp>
        <p:sp>
          <p:nvSpPr>
            <p:cNvPr id="7" name="CuadroTexto 6"/>
            <p:cNvSpPr txBox="1"/>
            <p:nvPr/>
          </p:nvSpPr>
          <p:spPr>
            <a:xfrm>
              <a:off x="8956252" y="4659046"/>
              <a:ext cx="1620958" cy="338554"/>
            </a:xfrm>
            <a:prstGeom prst="rect">
              <a:avLst/>
            </a:prstGeom>
            <a:noFill/>
          </p:spPr>
          <p:txBody>
            <a:bodyPr wrap="none" rtlCol="0">
              <a:spAutoFit/>
            </a:bodyPr>
            <a:lstStyle/>
            <a:p>
              <a:pPr algn="ctr"/>
              <a:r>
                <a:rPr lang="es-CO" sz="1600" b="1" dirty="0">
                  <a:latin typeface="Arial" panose="020B0604020202020204" pitchFamily="34" charset="0"/>
                  <a:ea typeface="Verdana" panose="020B0604030504040204" pitchFamily="34" charset="0"/>
                  <a:cs typeface="Arial" panose="020B0604020202020204" pitchFamily="34" charset="0"/>
                </a:rPr>
                <a:t>Modernización</a:t>
              </a:r>
            </a:p>
          </p:txBody>
        </p:sp>
        <p:sp>
          <p:nvSpPr>
            <p:cNvPr id="8" name="CuadroTexto 7"/>
            <p:cNvSpPr txBox="1"/>
            <p:nvPr/>
          </p:nvSpPr>
          <p:spPr>
            <a:xfrm>
              <a:off x="6447446" y="4551325"/>
              <a:ext cx="1736374" cy="584775"/>
            </a:xfrm>
            <a:prstGeom prst="rect">
              <a:avLst/>
            </a:prstGeom>
            <a:noFill/>
          </p:spPr>
          <p:txBody>
            <a:bodyPr wrap="none" rtlCol="0">
              <a:spAutoFit/>
            </a:bodyPr>
            <a:lstStyle/>
            <a:p>
              <a:pPr algn="ctr"/>
              <a:r>
                <a:rPr lang="es-CO" sz="1600" b="1" dirty="0">
                  <a:latin typeface="Arial" panose="020B0604020202020204" pitchFamily="34" charset="0"/>
                  <a:ea typeface="Verdana" panose="020B0604030504040204" pitchFamily="34" charset="0"/>
                  <a:cs typeface="Arial" panose="020B0604020202020204" pitchFamily="34" charset="0"/>
                </a:rPr>
                <a:t>Administración </a:t>
              </a:r>
            </a:p>
            <a:p>
              <a:pPr algn="ctr"/>
              <a:r>
                <a:rPr lang="es-CO" sz="1600" b="1" dirty="0">
                  <a:latin typeface="Arial" panose="020B0604020202020204" pitchFamily="34" charset="0"/>
                  <a:ea typeface="Verdana" panose="020B0604030504040204" pitchFamily="34" charset="0"/>
                  <a:cs typeface="Arial" panose="020B0604020202020204" pitchFamily="34" charset="0"/>
                </a:rPr>
                <a:t>De Personal</a:t>
              </a:r>
            </a:p>
          </p:txBody>
        </p:sp>
        <p:sp>
          <p:nvSpPr>
            <p:cNvPr id="9" name="CuadroTexto 8"/>
            <p:cNvSpPr txBox="1"/>
            <p:nvPr/>
          </p:nvSpPr>
          <p:spPr>
            <a:xfrm>
              <a:off x="4285686" y="4443602"/>
              <a:ext cx="1074333" cy="830997"/>
            </a:xfrm>
            <a:prstGeom prst="rect">
              <a:avLst/>
            </a:prstGeom>
            <a:noFill/>
          </p:spPr>
          <p:txBody>
            <a:bodyPr wrap="none" rtlCol="0">
              <a:spAutoFit/>
            </a:bodyPr>
            <a:lstStyle/>
            <a:p>
              <a:pPr algn="ctr"/>
              <a:r>
                <a:rPr lang="es-CO" sz="1600" b="1" dirty="0">
                  <a:latin typeface="Arial" panose="020B0604020202020204" pitchFamily="34" charset="0"/>
                  <a:ea typeface="Verdana" panose="020B0604030504040204" pitchFamily="34" charset="0"/>
                  <a:cs typeface="Arial" panose="020B0604020202020204" pitchFamily="34" charset="0"/>
                </a:rPr>
                <a:t>Gestión</a:t>
              </a:r>
            </a:p>
            <a:p>
              <a:pPr algn="ctr"/>
              <a:r>
                <a:rPr lang="es-CO" sz="1600" b="1" dirty="0">
                  <a:latin typeface="Arial" panose="020B0604020202020204" pitchFamily="34" charset="0"/>
                  <a:ea typeface="Verdana" panose="020B0604030504040204" pitchFamily="34" charset="0"/>
                  <a:cs typeface="Arial" panose="020B0604020202020204" pitchFamily="34" charset="0"/>
                </a:rPr>
                <a:t>Y </a:t>
              </a:r>
            </a:p>
            <a:p>
              <a:pPr algn="ctr"/>
              <a:r>
                <a:rPr lang="es-CO" sz="1600" b="1" dirty="0">
                  <a:latin typeface="Arial" panose="020B0604020202020204" pitchFamily="34" charset="0"/>
                  <a:ea typeface="Verdana" panose="020B0604030504040204" pitchFamily="34" charset="0"/>
                  <a:cs typeface="Arial" panose="020B0604020202020204" pitchFamily="34" charset="0"/>
                </a:rPr>
                <a:t>Medición</a:t>
              </a:r>
            </a:p>
          </p:txBody>
        </p:sp>
      </p:grpSp>
      <p:pic>
        <p:nvPicPr>
          <p:cNvPr id="10" name="Imagen 9"/>
          <p:cNvPicPr>
            <a:picLocks noChangeAspect="1"/>
          </p:cNvPicPr>
          <p:nvPr/>
        </p:nvPicPr>
        <p:blipFill>
          <a:blip r:embed="rId4"/>
          <a:stretch>
            <a:fillRect/>
          </a:stretch>
        </p:blipFill>
        <p:spPr>
          <a:xfrm>
            <a:off x="9772650" y="-5078"/>
            <a:ext cx="2450463" cy="861774"/>
          </a:xfrm>
          <a:prstGeom prst="rect">
            <a:avLst/>
          </a:prstGeom>
          <a:solidFill>
            <a:schemeClr val="bg1"/>
          </a:solidFill>
        </p:spPr>
      </p:pic>
      <p:pic>
        <p:nvPicPr>
          <p:cNvPr id="11" name="Imagen 10"/>
          <p:cNvPicPr>
            <a:picLocks noChangeAspect="1"/>
          </p:cNvPicPr>
          <p:nvPr/>
        </p:nvPicPr>
        <p:blipFill>
          <a:blip r:embed="rId5"/>
          <a:stretch>
            <a:fillRect/>
          </a:stretch>
        </p:blipFill>
        <p:spPr>
          <a:xfrm>
            <a:off x="1" y="-14856"/>
            <a:ext cx="2781703" cy="871678"/>
          </a:xfrm>
          <a:prstGeom prst="rect">
            <a:avLst/>
          </a:prstGeom>
          <a:solidFill>
            <a:schemeClr val="bg1"/>
          </a:solidFill>
        </p:spPr>
      </p:pic>
    </p:spTree>
    <p:extLst>
      <p:ext uri="{BB962C8B-B14F-4D97-AF65-F5344CB8AC3E}">
        <p14:creationId xmlns:p14="http://schemas.microsoft.com/office/powerpoint/2010/main" val="950725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Rectángulo"/>
          <p:cNvSpPr/>
          <p:nvPr/>
        </p:nvSpPr>
        <p:spPr>
          <a:xfrm>
            <a:off x="-1" y="0"/>
            <a:ext cx="12192000" cy="754144"/>
          </a:xfrm>
          <a:prstGeom prst="rect">
            <a:avLst/>
          </a:prstGeom>
          <a:solidFill>
            <a:schemeClr val="accent5">
              <a:lumMod val="50000"/>
            </a:schemeClr>
          </a:solidFill>
        </p:spPr>
        <p:txBody>
          <a:bodyPr vert="horz" lIns="91440" tIns="45720" rIns="91440" bIns="45720" rtlCol="0" anchor="ctr">
            <a:normAutofit fontScale="92500" lnSpcReduction="10000"/>
          </a:body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solidFill>
                <a:schemeClr val="tx1">
                  <a:lumMod val="95000"/>
                  <a:lumOff val="5000"/>
                </a:schemeClr>
              </a:solidFill>
              <a:latin typeface="+mj-lt"/>
              <a:ea typeface="+mj-ea"/>
              <a:cs typeface="+mj-cs"/>
            </a:endParaRPr>
          </a:p>
        </p:txBody>
      </p:sp>
      <p:sp>
        <p:nvSpPr>
          <p:cNvPr id="7" name="Rectángulo 6"/>
          <p:cNvSpPr/>
          <p:nvPr/>
        </p:nvSpPr>
        <p:spPr>
          <a:xfrm>
            <a:off x="1559360" y="2113981"/>
            <a:ext cx="9073277" cy="435770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p:cNvSpPr/>
          <p:nvPr/>
        </p:nvSpPr>
        <p:spPr>
          <a:xfrm>
            <a:off x="1559360" y="1049866"/>
            <a:ext cx="9073277" cy="563231"/>
          </a:xfrm>
          <a:prstGeom prst="rect">
            <a:avLst/>
          </a:prstGeom>
          <a:solidFill>
            <a:schemeClr val="accent5">
              <a:lumMod val="50000"/>
            </a:schemeClr>
          </a:solidFill>
        </p:spPr>
        <p:txBody>
          <a:bodyPr wrap="square" lIns="91440" tIns="45720" rIns="91440" bIns="45720">
            <a:spAutoFit/>
          </a:bodyPr>
          <a:lstStyle/>
          <a:p>
            <a:pPr algn="ctr">
              <a:lnSpc>
                <a:spcPct val="90000"/>
              </a:lnSpc>
              <a:spcBef>
                <a:spcPct val="0"/>
              </a:spcBef>
            </a:pPr>
            <a:r>
              <a:rPr lang="es-CO" sz="3400" b="1" dirty="0">
                <a:solidFill>
                  <a:schemeClr val="bg1"/>
                </a:solidFill>
                <a:latin typeface="Arial" panose="020B0604020202020204" pitchFamily="34" charset="0"/>
                <a:cs typeface="Arial" panose="020B0604020202020204" pitchFamily="34" charset="0"/>
              </a:rPr>
              <a:t>Área de Organización de Archivo</a:t>
            </a:r>
          </a:p>
        </p:txBody>
      </p:sp>
      <p:pic>
        <p:nvPicPr>
          <p:cNvPr id="11" name="Picture 4" descr="Resultado de imagen para archivar docum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3" y="2409705"/>
            <a:ext cx="619125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7354" y="-2"/>
            <a:ext cx="2004647" cy="754145"/>
          </a:xfrm>
          <a:prstGeom prst="rect">
            <a:avLst/>
          </a:prstGeom>
          <a:solidFill>
            <a:schemeClr val="bg2"/>
          </a:solidFill>
        </p:spPr>
      </p:pic>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2514600" cy="754144"/>
          </a:xfrm>
          <a:prstGeom prst="rect">
            <a:avLst/>
          </a:prstGeom>
          <a:solidFill>
            <a:schemeClr val="bg1"/>
          </a:solidFill>
        </p:spPr>
      </p:pic>
    </p:spTree>
    <p:extLst>
      <p:ext uri="{BB962C8B-B14F-4D97-AF65-F5344CB8AC3E}">
        <p14:creationId xmlns:p14="http://schemas.microsoft.com/office/powerpoint/2010/main" val="525596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0" y="0"/>
            <a:ext cx="12192000" cy="754144"/>
          </a:xfrm>
          <a:prstGeom prst="rect">
            <a:avLst/>
          </a:prstGeom>
          <a:solidFill>
            <a:schemeClr val="accent5">
              <a:lumMod val="50000"/>
            </a:schemeClr>
          </a:solidFill>
        </p:spPr>
        <p:txBody>
          <a:bodyPr vert="horz" lIns="91440" tIns="45720" rIns="91440" bIns="45720" rtlCol="0" anchor="ctr">
            <a:normAutofit/>
          </a:bodyPr>
          <a:lstStyle/>
          <a:p>
            <a:pPr algn="ctr">
              <a:lnSpc>
                <a:spcPct val="90000"/>
              </a:lnSpc>
              <a:spcBef>
                <a:spcPct val="0"/>
              </a:spcBef>
            </a:pPr>
            <a:r>
              <a:rPr lang="es-CO" sz="2600" b="1" dirty="0">
                <a:solidFill>
                  <a:schemeClr val="bg1"/>
                </a:solidFill>
                <a:latin typeface="Arial" panose="020B0604020202020204" pitchFamily="34" charset="0"/>
                <a:ea typeface="+mj-ea"/>
                <a:cs typeface="Arial" panose="020B0604020202020204" pitchFamily="34" charset="0"/>
              </a:rPr>
              <a:t>ORGANIZACIÓN ARCHIVO DE PROCESOS</a:t>
            </a:r>
          </a:p>
        </p:txBody>
      </p:sp>
      <p:sp>
        <p:nvSpPr>
          <p:cNvPr id="13" name="CuadroTexto 12"/>
          <p:cNvSpPr txBox="1"/>
          <p:nvPr/>
        </p:nvSpPr>
        <p:spPr>
          <a:xfrm>
            <a:off x="7456601" y="1157448"/>
            <a:ext cx="4468306" cy="2632003"/>
          </a:xfrm>
          <a:prstGeom prst="rect">
            <a:avLst/>
          </a:prstGeom>
          <a:solidFill>
            <a:schemeClr val="accent1">
              <a:lumMod val="20000"/>
              <a:lumOff val="80000"/>
            </a:schemeClr>
          </a:solidFill>
        </p:spPr>
        <p:txBody>
          <a:bodyPr wrap="square" rtlCol="0">
            <a:spAutoFit/>
          </a:bodyPr>
          <a:lstStyle/>
          <a:p>
            <a:pPr algn="just">
              <a:lnSpc>
                <a:spcPct val="150000"/>
              </a:lnSpc>
            </a:pPr>
            <a:r>
              <a:rPr lang="es-CO" sz="1600" dirty="0">
                <a:latin typeface="Arial" panose="020B0604020202020204" pitchFamily="34" charset="0"/>
                <a:ea typeface="Verdana" panose="020B0604030504040204" pitchFamily="34" charset="0"/>
                <a:cs typeface="Arial" panose="020B0604020202020204" pitchFamily="34" charset="0"/>
              </a:rPr>
              <a:t>Como consecuencia de la optimización de funciones obtenidas gracias a la implementación de herramientas tecnológicas y el establecimiento de reglas claras de trabajo, se ha logrado incrementar la oferta de este servicio y cumplir de manera oportuna las necesidades de los despachos judiciales.</a:t>
            </a:r>
          </a:p>
        </p:txBody>
      </p:sp>
      <p:pic>
        <p:nvPicPr>
          <p:cNvPr id="12"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2"/>
            <a:ext cx="2004647" cy="754145"/>
          </a:xfrm>
          <a:prstGeom prst="rect">
            <a:avLst/>
          </a:prstGeom>
          <a:solidFill>
            <a:schemeClr val="bg2"/>
          </a:solidFill>
        </p:spPr>
      </p:pic>
      <p:pic>
        <p:nvPicPr>
          <p:cNvPr id="14"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2623893" cy="754145"/>
          </a:xfrm>
          <a:prstGeom prst="rect">
            <a:avLst/>
          </a:prstGeom>
          <a:solidFill>
            <a:schemeClr val="bg2"/>
          </a:solidFill>
        </p:spPr>
      </p:pic>
      <p:graphicFrame>
        <p:nvGraphicFramePr>
          <p:cNvPr id="4" name="Tabla 3">
            <a:extLst>
              <a:ext uri="{FF2B5EF4-FFF2-40B4-BE49-F238E27FC236}">
                <a16:creationId xmlns:a16="http://schemas.microsoft.com/office/drawing/2014/main" id="{57F4E454-D9CF-44CD-911C-4ED037C295CE}"/>
              </a:ext>
            </a:extLst>
          </p:cNvPr>
          <p:cNvGraphicFramePr>
            <a:graphicFrameLocks noGrp="1"/>
          </p:cNvGraphicFramePr>
          <p:nvPr>
            <p:extLst>
              <p:ext uri="{D42A27DB-BD31-4B8C-83A1-F6EECF244321}">
                <p14:modId xmlns:p14="http://schemas.microsoft.com/office/powerpoint/2010/main" val="2702914370"/>
              </p:ext>
            </p:extLst>
          </p:nvPr>
        </p:nvGraphicFramePr>
        <p:xfrm>
          <a:off x="355602" y="1157448"/>
          <a:ext cx="7012606" cy="4615923"/>
        </p:xfrm>
        <a:graphic>
          <a:graphicData uri="http://schemas.openxmlformats.org/drawingml/2006/table">
            <a:tbl>
              <a:tblPr/>
              <a:tblGrid>
                <a:gridCol w="3570225">
                  <a:extLst>
                    <a:ext uri="{9D8B030D-6E8A-4147-A177-3AD203B41FA5}">
                      <a16:colId xmlns:a16="http://schemas.microsoft.com/office/drawing/2014/main" val="1923851755"/>
                    </a:ext>
                  </a:extLst>
                </a:gridCol>
                <a:gridCol w="539252">
                  <a:extLst>
                    <a:ext uri="{9D8B030D-6E8A-4147-A177-3AD203B41FA5}">
                      <a16:colId xmlns:a16="http://schemas.microsoft.com/office/drawing/2014/main" val="2369051514"/>
                    </a:ext>
                  </a:extLst>
                </a:gridCol>
                <a:gridCol w="539252">
                  <a:extLst>
                    <a:ext uri="{9D8B030D-6E8A-4147-A177-3AD203B41FA5}">
                      <a16:colId xmlns:a16="http://schemas.microsoft.com/office/drawing/2014/main" val="2314746742"/>
                    </a:ext>
                  </a:extLst>
                </a:gridCol>
                <a:gridCol w="539252">
                  <a:extLst>
                    <a:ext uri="{9D8B030D-6E8A-4147-A177-3AD203B41FA5}">
                      <a16:colId xmlns:a16="http://schemas.microsoft.com/office/drawing/2014/main" val="2821789756"/>
                    </a:ext>
                  </a:extLst>
                </a:gridCol>
                <a:gridCol w="578767">
                  <a:extLst>
                    <a:ext uri="{9D8B030D-6E8A-4147-A177-3AD203B41FA5}">
                      <a16:colId xmlns:a16="http://schemas.microsoft.com/office/drawing/2014/main" val="3623301383"/>
                    </a:ext>
                  </a:extLst>
                </a:gridCol>
                <a:gridCol w="539252">
                  <a:extLst>
                    <a:ext uri="{9D8B030D-6E8A-4147-A177-3AD203B41FA5}">
                      <a16:colId xmlns:a16="http://schemas.microsoft.com/office/drawing/2014/main" val="2776280815"/>
                    </a:ext>
                  </a:extLst>
                </a:gridCol>
                <a:gridCol w="706606">
                  <a:extLst>
                    <a:ext uri="{9D8B030D-6E8A-4147-A177-3AD203B41FA5}">
                      <a16:colId xmlns:a16="http://schemas.microsoft.com/office/drawing/2014/main" val="2178636452"/>
                    </a:ext>
                  </a:extLst>
                </a:gridCol>
              </a:tblGrid>
              <a:tr h="210655">
                <a:tc>
                  <a:txBody>
                    <a:bodyPr/>
                    <a:lstStyle/>
                    <a:p>
                      <a:pPr algn="ctr" rtl="0" fontAlgn="b"/>
                      <a:r>
                        <a:rPr lang="es-CO" sz="1300" b="1" i="0" u="none" strike="noStrike">
                          <a:solidFill>
                            <a:srgbClr val="FFFFFF"/>
                          </a:solidFill>
                          <a:effectLst/>
                          <a:latin typeface="Arial" panose="020B0604020202020204" pitchFamily="34" charset="0"/>
                        </a:rPr>
                        <a:t>Año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gridSpan="2">
                  <a:txBody>
                    <a:bodyPr/>
                    <a:lstStyle/>
                    <a:p>
                      <a:pPr algn="ctr" rtl="0" fontAlgn="b"/>
                      <a:r>
                        <a:rPr lang="es-CO" sz="1300" b="1" i="0" u="none" strike="noStrike">
                          <a:solidFill>
                            <a:srgbClr val="FFFFFF"/>
                          </a:solidFill>
                          <a:effectLst/>
                          <a:latin typeface="Arial" panose="020B0604020202020204" pitchFamily="34" charset="0"/>
                        </a:rPr>
                        <a:t>2017</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gridSpan="2">
                  <a:txBody>
                    <a:bodyPr/>
                    <a:lstStyle/>
                    <a:p>
                      <a:pPr algn="ctr" rtl="0" fontAlgn="b"/>
                      <a:r>
                        <a:rPr lang="es-CO" sz="1300" b="1" i="0" u="none" strike="noStrike">
                          <a:solidFill>
                            <a:srgbClr val="FFFFFF"/>
                          </a:solidFill>
                          <a:effectLst/>
                          <a:latin typeface="Arial" panose="020B0604020202020204" pitchFamily="34" charset="0"/>
                        </a:rPr>
                        <a:t>2018</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gridSpan="2">
                  <a:txBody>
                    <a:bodyPr/>
                    <a:lstStyle/>
                    <a:p>
                      <a:pPr algn="ctr" rtl="0" fontAlgn="b"/>
                      <a:r>
                        <a:rPr lang="es-CO" sz="1300" b="1" i="0" u="none" strike="noStrike">
                          <a:solidFill>
                            <a:srgbClr val="FFFFFF"/>
                          </a:solidFill>
                          <a:effectLst/>
                          <a:latin typeface="Arial" panose="020B0604020202020204" pitchFamily="34" charset="0"/>
                        </a:rPr>
                        <a:t>2019</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extLst>
                  <a:ext uri="{0D108BD9-81ED-4DB2-BD59-A6C34878D82A}">
                    <a16:rowId xmlns:a16="http://schemas.microsoft.com/office/drawing/2014/main" val="3556612208"/>
                  </a:ext>
                </a:extLst>
              </a:tr>
              <a:tr h="138242">
                <a:tc>
                  <a:txBody>
                    <a:bodyPr/>
                    <a:lstStyle/>
                    <a:p>
                      <a:pPr algn="ctr" rtl="0" fontAlgn="b"/>
                      <a:r>
                        <a:rPr lang="es-CO" sz="1300" b="1" i="0" u="none" strike="noStrike">
                          <a:solidFill>
                            <a:srgbClr val="FFFFFF"/>
                          </a:solidFill>
                          <a:effectLst/>
                          <a:latin typeface="Arial" panose="020B0604020202020204" pitchFamily="34" charset="0"/>
                        </a:rPr>
                        <a:t>Despacho</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Cajas</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Procesos</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Cajas</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Procesos</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Cajas</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Procesos</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598646526"/>
                  </a:ext>
                </a:extLst>
              </a:tr>
              <a:tr h="210655">
                <a:tc>
                  <a:txBody>
                    <a:bodyPr/>
                    <a:lstStyle/>
                    <a:p>
                      <a:pPr algn="l" rtl="0" fontAlgn="b"/>
                      <a:r>
                        <a:rPr lang="es-CO" sz="1300" b="0" i="0" u="none" strike="noStrike">
                          <a:solidFill>
                            <a:srgbClr val="000000"/>
                          </a:solidFill>
                          <a:effectLst/>
                          <a:latin typeface="Arial" panose="020B0604020202020204" pitchFamily="34" charset="0"/>
                        </a:rPr>
                        <a:t>Despachos Sala Penal</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142</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1202</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158</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dirty="0">
                          <a:solidFill>
                            <a:srgbClr val="000000"/>
                          </a:solidFill>
                          <a:effectLst/>
                          <a:latin typeface="Arial" panose="020B0604020202020204" pitchFamily="34" charset="0"/>
                        </a:rPr>
                        <a:t>1410</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8595498"/>
                  </a:ext>
                </a:extLst>
              </a:tr>
              <a:tr h="210655">
                <a:tc>
                  <a:txBody>
                    <a:bodyPr/>
                    <a:lstStyle/>
                    <a:p>
                      <a:pPr algn="l" rtl="0" fontAlgn="b"/>
                      <a:r>
                        <a:rPr lang="es-CO" sz="1300" b="0" i="0" u="none" strike="noStrike">
                          <a:solidFill>
                            <a:srgbClr val="000000"/>
                          </a:solidFill>
                          <a:effectLst/>
                          <a:latin typeface="Arial" panose="020B0604020202020204" pitchFamily="34" charset="0"/>
                        </a:rPr>
                        <a:t>Juzg. 1 Penal Circuito</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33</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298</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55</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412</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770286"/>
                  </a:ext>
                </a:extLst>
              </a:tr>
              <a:tr h="210655">
                <a:tc>
                  <a:txBody>
                    <a:bodyPr/>
                    <a:lstStyle/>
                    <a:p>
                      <a:pPr algn="l" rtl="0" fontAlgn="b"/>
                      <a:r>
                        <a:rPr lang="es-CO" sz="1300" b="0" i="0" u="none" strike="noStrike">
                          <a:solidFill>
                            <a:srgbClr val="000000"/>
                          </a:solidFill>
                          <a:effectLst/>
                          <a:latin typeface="Arial" panose="020B0604020202020204" pitchFamily="34" charset="0"/>
                        </a:rPr>
                        <a:t>Juzg. 2 Penal Circuito</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70</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769</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4790192"/>
                  </a:ext>
                </a:extLst>
              </a:tr>
              <a:tr h="210655">
                <a:tc>
                  <a:txBody>
                    <a:bodyPr/>
                    <a:lstStyle/>
                    <a:p>
                      <a:pPr algn="l" rtl="0" fontAlgn="b"/>
                      <a:r>
                        <a:rPr lang="es-CO" sz="1300" b="0" i="0" u="none" strike="noStrike">
                          <a:solidFill>
                            <a:srgbClr val="000000"/>
                          </a:solidFill>
                          <a:effectLst/>
                          <a:latin typeface="Arial" panose="020B0604020202020204" pitchFamily="34" charset="0"/>
                        </a:rPr>
                        <a:t>Juzg. 3 Penal Circuito</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67</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559</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370019"/>
                  </a:ext>
                </a:extLst>
              </a:tr>
              <a:tr h="210655">
                <a:tc>
                  <a:txBody>
                    <a:bodyPr/>
                    <a:lstStyle/>
                    <a:p>
                      <a:pPr algn="l" rtl="0" fontAlgn="b"/>
                      <a:r>
                        <a:rPr lang="es-CO" sz="1300" b="0" i="0" u="none" strike="noStrike">
                          <a:solidFill>
                            <a:srgbClr val="000000"/>
                          </a:solidFill>
                          <a:effectLst/>
                          <a:latin typeface="Arial" panose="020B0604020202020204" pitchFamily="34" charset="0"/>
                        </a:rPr>
                        <a:t>Juzg. 4 Penal Circuito</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37</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226</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8</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133</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0150045"/>
                  </a:ext>
                </a:extLst>
              </a:tr>
              <a:tr h="210655">
                <a:tc>
                  <a:txBody>
                    <a:bodyPr/>
                    <a:lstStyle/>
                    <a:p>
                      <a:pPr algn="l" rtl="0" fontAlgn="b"/>
                      <a:r>
                        <a:rPr lang="es-CO" sz="1300" b="0" i="0" u="none" strike="noStrike">
                          <a:solidFill>
                            <a:srgbClr val="000000"/>
                          </a:solidFill>
                          <a:effectLst/>
                          <a:latin typeface="Arial" panose="020B0604020202020204" pitchFamily="34" charset="0"/>
                        </a:rPr>
                        <a:t>Juzg. 5 Penal Circuito</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26</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233</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3942628"/>
                  </a:ext>
                </a:extLst>
              </a:tr>
              <a:tr h="210655">
                <a:tc>
                  <a:txBody>
                    <a:bodyPr/>
                    <a:lstStyle/>
                    <a:p>
                      <a:pPr algn="l" rtl="0" fontAlgn="b"/>
                      <a:r>
                        <a:rPr lang="es-CO" sz="1300" b="0" i="0" u="none" strike="noStrike">
                          <a:solidFill>
                            <a:srgbClr val="000000"/>
                          </a:solidFill>
                          <a:effectLst/>
                          <a:latin typeface="Arial" panose="020B0604020202020204" pitchFamily="34" charset="0"/>
                        </a:rPr>
                        <a:t>Juzg. 6 Penal Circuito</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7730333"/>
                  </a:ext>
                </a:extLst>
              </a:tr>
              <a:tr h="210655">
                <a:tc>
                  <a:txBody>
                    <a:bodyPr/>
                    <a:lstStyle/>
                    <a:p>
                      <a:pPr algn="l" rtl="0" fontAlgn="b"/>
                      <a:r>
                        <a:rPr lang="es-CO" sz="1300" b="0" i="0" u="none" strike="noStrike">
                          <a:solidFill>
                            <a:srgbClr val="000000"/>
                          </a:solidFill>
                          <a:effectLst/>
                          <a:latin typeface="Arial" panose="020B0604020202020204" pitchFamily="34" charset="0"/>
                        </a:rPr>
                        <a:t>Juzg. 7 Penal Circuito</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3578558"/>
                  </a:ext>
                </a:extLst>
              </a:tr>
              <a:tr h="210655">
                <a:tc>
                  <a:txBody>
                    <a:bodyPr/>
                    <a:lstStyle/>
                    <a:p>
                      <a:pPr algn="l" rtl="0" fontAlgn="b"/>
                      <a:r>
                        <a:rPr lang="es-CO" sz="1300" b="0" i="0" u="none" strike="noStrike">
                          <a:solidFill>
                            <a:srgbClr val="000000"/>
                          </a:solidFill>
                          <a:effectLst/>
                          <a:latin typeface="Arial" panose="020B0604020202020204" pitchFamily="34" charset="0"/>
                        </a:rPr>
                        <a:t>Juzg. Penal Circuito Especializado</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84</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493</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0695622"/>
                  </a:ext>
                </a:extLst>
              </a:tr>
              <a:tr h="210655">
                <a:tc>
                  <a:txBody>
                    <a:bodyPr/>
                    <a:lstStyle/>
                    <a:p>
                      <a:pPr algn="l" rtl="0" fontAlgn="b"/>
                      <a:r>
                        <a:rPr lang="es-ES" sz="1300" b="0" i="0" u="none" strike="noStrike">
                          <a:solidFill>
                            <a:srgbClr val="000000"/>
                          </a:solidFill>
                          <a:effectLst/>
                          <a:latin typeface="Arial" panose="020B0604020202020204" pitchFamily="34" charset="0"/>
                        </a:rPr>
                        <a:t>Juzg. 1 Control Garantías - Tutelas</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80</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1477</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1915939"/>
                  </a:ext>
                </a:extLst>
              </a:tr>
              <a:tr h="210655">
                <a:tc>
                  <a:txBody>
                    <a:bodyPr/>
                    <a:lstStyle/>
                    <a:p>
                      <a:pPr algn="l" rtl="0" fontAlgn="b"/>
                      <a:r>
                        <a:rPr lang="es-ES" sz="1300" b="0" i="0" u="none" strike="noStrike">
                          <a:solidFill>
                            <a:srgbClr val="000000"/>
                          </a:solidFill>
                          <a:effectLst/>
                          <a:latin typeface="Arial" panose="020B0604020202020204" pitchFamily="34" charset="0"/>
                        </a:rPr>
                        <a:t>Juzg. 1 Control Garantías - Gestión</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39</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337</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2322361"/>
                  </a:ext>
                </a:extLst>
              </a:tr>
              <a:tr h="210655">
                <a:tc>
                  <a:txBody>
                    <a:bodyPr/>
                    <a:lstStyle/>
                    <a:p>
                      <a:pPr algn="l" rtl="0" fontAlgn="b"/>
                      <a:r>
                        <a:rPr lang="es-CO" sz="1300" b="0" i="0" u="none" strike="noStrike">
                          <a:solidFill>
                            <a:srgbClr val="000000"/>
                          </a:solidFill>
                          <a:effectLst/>
                          <a:latin typeface="Arial" panose="020B0604020202020204" pitchFamily="34" charset="0"/>
                        </a:rPr>
                        <a:t>Juzg. 7 Control Garantias - Tutelas</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392359"/>
                  </a:ext>
                </a:extLst>
              </a:tr>
              <a:tr h="210655">
                <a:tc>
                  <a:txBody>
                    <a:bodyPr/>
                    <a:lstStyle/>
                    <a:p>
                      <a:pPr algn="l" rtl="0" fontAlgn="b"/>
                      <a:r>
                        <a:rPr lang="es-ES" sz="1300" b="0" i="0" u="none" strike="noStrike">
                          <a:solidFill>
                            <a:srgbClr val="000000"/>
                          </a:solidFill>
                          <a:effectLst/>
                          <a:latin typeface="Arial" panose="020B0604020202020204" pitchFamily="34" charset="0"/>
                        </a:rPr>
                        <a:t>Juzg. 7 Control Garantias - Gestión</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5589838"/>
                  </a:ext>
                </a:extLst>
              </a:tr>
              <a:tr h="210655">
                <a:tc>
                  <a:txBody>
                    <a:bodyPr/>
                    <a:lstStyle/>
                    <a:p>
                      <a:pPr algn="l" rtl="0" fontAlgn="b"/>
                      <a:r>
                        <a:rPr lang="es-ES" sz="1300" b="0" i="0" u="none" strike="noStrike">
                          <a:solidFill>
                            <a:srgbClr val="000000"/>
                          </a:solidFill>
                          <a:effectLst/>
                          <a:latin typeface="Arial" panose="020B0604020202020204" pitchFamily="34" charset="0"/>
                        </a:rPr>
                        <a:t>Juzg. 1 Penal Mpal Conocimiento - Procesos</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5453290"/>
                  </a:ext>
                </a:extLst>
              </a:tr>
              <a:tr h="210655">
                <a:tc>
                  <a:txBody>
                    <a:bodyPr/>
                    <a:lstStyle/>
                    <a:p>
                      <a:pPr algn="l" rtl="0" fontAlgn="b"/>
                      <a:r>
                        <a:rPr lang="es-ES" sz="1300" b="0" i="0" u="none" strike="noStrike">
                          <a:solidFill>
                            <a:srgbClr val="000000"/>
                          </a:solidFill>
                          <a:effectLst/>
                          <a:latin typeface="Arial" panose="020B0604020202020204" pitchFamily="34" charset="0"/>
                        </a:rPr>
                        <a:t>Juzg. 1 Penal Mpal Conocimiento - Gestión</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6480084"/>
                  </a:ext>
                </a:extLst>
              </a:tr>
              <a:tr h="210655">
                <a:tc>
                  <a:txBody>
                    <a:bodyPr/>
                    <a:lstStyle/>
                    <a:p>
                      <a:pPr algn="l" rtl="0" fontAlgn="b"/>
                      <a:r>
                        <a:rPr lang="es-CO" sz="1300" b="0" i="0" u="none" strike="noStrike">
                          <a:solidFill>
                            <a:srgbClr val="000000"/>
                          </a:solidFill>
                          <a:effectLst/>
                          <a:latin typeface="Arial" panose="020B0604020202020204" pitchFamily="34" charset="0"/>
                        </a:rPr>
                        <a:t>Juzg. 2 Penal Conocimiento</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68</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749</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3612964"/>
                  </a:ext>
                </a:extLst>
              </a:tr>
              <a:tr h="210655">
                <a:tc>
                  <a:txBody>
                    <a:bodyPr/>
                    <a:lstStyle/>
                    <a:p>
                      <a:pPr algn="l" rtl="0" fontAlgn="b"/>
                      <a:r>
                        <a:rPr lang="es-CO" sz="1300" b="0" i="0" u="none" strike="noStrike">
                          <a:solidFill>
                            <a:srgbClr val="000000"/>
                          </a:solidFill>
                          <a:effectLst/>
                          <a:latin typeface="Arial" panose="020B0604020202020204" pitchFamily="34" charset="0"/>
                        </a:rPr>
                        <a:t>Centro de Servicios Judiciales</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80</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585</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2885002"/>
                  </a:ext>
                </a:extLst>
              </a:tr>
              <a:tr h="210655">
                <a:tc>
                  <a:txBody>
                    <a:bodyPr/>
                    <a:lstStyle/>
                    <a:p>
                      <a:pPr algn="ctr" rtl="0" fontAlgn="b"/>
                      <a:r>
                        <a:rPr lang="es-CO" sz="1300" b="1" i="0" u="none" strike="noStrike" dirty="0">
                          <a:solidFill>
                            <a:srgbClr val="FFFFFF"/>
                          </a:solidFill>
                          <a:effectLst/>
                          <a:latin typeface="Arial" panose="020B0604020202020204" pitchFamily="34" charset="0"/>
                        </a:rPr>
                        <a:t>Total</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207</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1852</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205</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1747</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537</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5285</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072372382"/>
                  </a:ext>
                </a:extLst>
              </a:tr>
              <a:tr h="210655">
                <a:tc>
                  <a:txBody>
                    <a:bodyPr/>
                    <a:lstStyle/>
                    <a:p>
                      <a:pPr algn="ctr" rtl="0" fontAlgn="b"/>
                      <a:r>
                        <a:rPr lang="es-CO" sz="1300" b="1" i="0" u="none" strike="noStrike">
                          <a:solidFill>
                            <a:srgbClr val="FFFFFF"/>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-5.67%</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 </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202.52%</a:t>
                      </a:r>
                    </a:p>
                  </a:txBody>
                  <a:tcPr marL="6583" marR="6583" marT="65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40887284"/>
                  </a:ext>
                </a:extLst>
              </a:tr>
            </a:tbl>
          </a:graphicData>
        </a:graphic>
      </p:graphicFrame>
    </p:spTree>
    <p:extLst>
      <p:ext uri="{BB962C8B-B14F-4D97-AF65-F5344CB8AC3E}">
        <p14:creationId xmlns:p14="http://schemas.microsoft.com/office/powerpoint/2010/main" val="4231134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67434" y="2376197"/>
            <a:ext cx="8928847" cy="3863238"/>
          </a:xfrm>
          <a:prstGeom prst="rect">
            <a:avLst/>
          </a:prstGeom>
          <a:solidFill>
            <a:schemeClr val="accent5">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0" y="0"/>
            <a:ext cx="12192000" cy="984739"/>
          </a:xfrm>
          <a:prstGeom prst="rect">
            <a:avLst/>
          </a:prstGeom>
          <a:solidFill>
            <a:schemeClr val="accent5">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CENTRO DE SERVICIOS JUDICIALES DE LOS </a:t>
            </a:r>
          </a:p>
          <a:p>
            <a:pPr algn="ctr"/>
            <a:r>
              <a:rPr lang="es-ES" sz="25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JUZGADOS PENALES DE MANIZALES</a:t>
            </a:r>
            <a:endParaRPr lang="es-CO" sz="2500" b="1" dirty="0"/>
          </a:p>
        </p:txBody>
      </p:sp>
      <p:sp>
        <p:nvSpPr>
          <p:cNvPr id="5" name="Rectángulo 4"/>
          <p:cNvSpPr/>
          <p:nvPr/>
        </p:nvSpPr>
        <p:spPr>
          <a:xfrm>
            <a:off x="1667434" y="1218803"/>
            <a:ext cx="8928847" cy="923330"/>
          </a:xfrm>
          <a:prstGeom prst="rect">
            <a:avLst/>
          </a:prstGeom>
          <a:solidFill>
            <a:schemeClr val="accent5">
              <a:lumMod val="50000"/>
            </a:schemeClr>
          </a:solidFill>
        </p:spPr>
        <p:txBody>
          <a:bodyPr wrap="square" lIns="91440" tIns="45720" rIns="91440" bIns="45720">
            <a:spAutoFit/>
          </a:bodyPr>
          <a:lstStyle/>
          <a:p>
            <a:pPr algn="ctr"/>
            <a:r>
              <a:rPr lang="es-ES" sz="5400" b="0" cap="none" spc="0" dirty="0">
                <a:ln w="0"/>
                <a:solidFill>
                  <a:schemeClr val="bg1"/>
                </a:solidFill>
                <a:effectLst>
                  <a:outerShdw blurRad="38100" dist="25400" dir="5400000" algn="ctr" rotWithShape="0">
                    <a:srgbClr val="6E747A">
                      <a:alpha val="43000"/>
                    </a:srgbClr>
                  </a:outerShdw>
                </a:effectLst>
              </a:rPr>
              <a:t>Archivo Tecnológico</a:t>
            </a:r>
          </a:p>
        </p:txBody>
      </p:sp>
      <p:pic>
        <p:nvPicPr>
          <p:cNvPr id="1843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28" y="2762803"/>
            <a:ext cx="7978589" cy="313188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0900" y="-1"/>
            <a:ext cx="2451101" cy="984740"/>
          </a:xfrm>
          <a:prstGeom prst="rect">
            <a:avLst/>
          </a:prstGeom>
          <a:solidFill>
            <a:schemeClr val="bg2"/>
          </a:solidFill>
        </p:spPr>
      </p:pic>
      <p:pic>
        <p:nvPicPr>
          <p:cNvPr id="10"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678"/>
            <a:ext cx="2565400" cy="998417"/>
          </a:xfrm>
          <a:prstGeom prst="rect">
            <a:avLst/>
          </a:prstGeom>
          <a:solidFill>
            <a:schemeClr val="bg2"/>
          </a:solidFill>
        </p:spPr>
      </p:pic>
    </p:spTree>
    <p:extLst>
      <p:ext uri="{BB962C8B-B14F-4D97-AF65-F5344CB8AC3E}">
        <p14:creationId xmlns:p14="http://schemas.microsoft.com/office/powerpoint/2010/main" val="1669031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0" y="0"/>
            <a:ext cx="12192000" cy="860485"/>
          </a:xfrm>
          <a:prstGeom prst="rect">
            <a:avLst/>
          </a:prstGeom>
          <a:solidFill>
            <a:schemeClr val="accent5">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600" b="1" dirty="0">
                <a:solidFill>
                  <a:schemeClr val="bg1"/>
                </a:solidFill>
              </a:rPr>
              <a:t>ARCHIVO TECNOLÓGICO</a:t>
            </a:r>
          </a:p>
        </p:txBody>
      </p:sp>
      <p:pic>
        <p:nvPicPr>
          <p:cNvPr id="6"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7"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623893" cy="848763"/>
          </a:xfrm>
          <a:prstGeom prst="rect">
            <a:avLst/>
          </a:prstGeom>
          <a:solidFill>
            <a:schemeClr val="bg2"/>
          </a:solidFill>
        </p:spPr>
      </p:pic>
      <p:sp>
        <p:nvSpPr>
          <p:cNvPr id="2" name="CuadroTexto 1">
            <a:extLst>
              <a:ext uri="{FF2B5EF4-FFF2-40B4-BE49-F238E27FC236}">
                <a16:creationId xmlns:a16="http://schemas.microsoft.com/office/drawing/2014/main" id="{516BFF19-8691-4FB1-858F-23F2F93747E4}"/>
              </a:ext>
            </a:extLst>
          </p:cNvPr>
          <p:cNvSpPr txBox="1"/>
          <p:nvPr/>
        </p:nvSpPr>
        <p:spPr>
          <a:xfrm>
            <a:off x="430696" y="5223634"/>
            <a:ext cx="11297484" cy="923330"/>
          </a:xfrm>
          <a:prstGeom prst="rect">
            <a:avLst/>
          </a:prstGeom>
          <a:solidFill>
            <a:schemeClr val="accent1">
              <a:lumMod val="20000"/>
              <a:lumOff val="80000"/>
            </a:schemeClr>
          </a:solidFill>
        </p:spPr>
        <p:txBody>
          <a:bodyPr wrap="square" rtlCol="0">
            <a:spAutoFit/>
          </a:bodyPr>
          <a:lstStyle/>
          <a:p>
            <a:pPr algn="just"/>
            <a:r>
              <a:rPr lang="es-CO" dirty="0"/>
              <a:t>Se realizaron los </a:t>
            </a:r>
            <a:r>
              <a:rPr lang="es-CO" dirty="0" err="1"/>
              <a:t>backups</a:t>
            </a:r>
            <a:r>
              <a:rPr lang="es-CO" dirty="0"/>
              <a:t> de 6910 audiencias de los Juzgados Penales Municipales, realizando seguimiento al funcionamiento de las diez (10) salas de audiencia y verificando diariamente el estado de los equipos de computo y de audio.</a:t>
            </a:r>
          </a:p>
        </p:txBody>
      </p:sp>
      <p:graphicFrame>
        <p:nvGraphicFramePr>
          <p:cNvPr id="4" name="Tabla 3">
            <a:extLst>
              <a:ext uri="{FF2B5EF4-FFF2-40B4-BE49-F238E27FC236}">
                <a16:creationId xmlns:a16="http://schemas.microsoft.com/office/drawing/2014/main" id="{89816149-9928-4C8A-A23A-1F962A4997BE}"/>
              </a:ext>
            </a:extLst>
          </p:cNvPr>
          <p:cNvGraphicFramePr>
            <a:graphicFrameLocks noGrp="1"/>
          </p:cNvGraphicFramePr>
          <p:nvPr>
            <p:extLst>
              <p:ext uri="{D42A27DB-BD31-4B8C-83A1-F6EECF244321}">
                <p14:modId xmlns:p14="http://schemas.microsoft.com/office/powerpoint/2010/main" val="3623860279"/>
              </p:ext>
            </p:extLst>
          </p:nvPr>
        </p:nvGraphicFramePr>
        <p:xfrm>
          <a:off x="430696" y="1170764"/>
          <a:ext cx="11297484" cy="3897606"/>
        </p:xfrm>
        <a:graphic>
          <a:graphicData uri="http://schemas.openxmlformats.org/drawingml/2006/table">
            <a:tbl>
              <a:tblPr/>
              <a:tblGrid>
                <a:gridCol w="2105543">
                  <a:extLst>
                    <a:ext uri="{9D8B030D-6E8A-4147-A177-3AD203B41FA5}">
                      <a16:colId xmlns:a16="http://schemas.microsoft.com/office/drawing/2014/main" val="1420015651"/>
                    </a:ext>
                  </a:extLst>
                </a:gridCol>
                <a:gridCol w="905610">
                  <a:extLst>
                    <a:ext uri="{9D8B030D-6E8A-4147-A177-3AD203B41FA5}">
                      <a16:colId xmlns:a16="http://schemas.microsoft.com/office/drawing/2014/main" val="3810305977"/>
                    </a:ext>
                  </a:extLst>
                </a:gridCol>
                <a:gridCol w="905610">
                  <a:extLst>
                    <a:ext uri="{9D8B030D-6E8A-4147-A177-3AD203B41FA5}">
                      <a16:colId xmlns:a16="http://schemas.microsoft.com/office/drawing/2014/main" val="2681018199"/>
                    </a:ext>
                  </a:extLst>
                </a:gridCol>
                <a:gridCol w="905610">
                  <a:extLst>
                    <a:ext uri="{9D8B030D-6E8A-4147-A177-3AD203B41FA5}">
                      <a16:colId xmlns:a16="http://schemas.microsoft.com/office/drawing/2014/main" val="1648684594"/>
                    </a:ext>
                  </a:extLst>
                </a:gridCol>
                <a:gridCol w="905610">
                  <a:extLst>
                    <a:ext uri="{9D8B030D-6E8A-4147-A177-3AD203B41FA5}">
                      <a16:colId xmlns:a16="http://schemas.microsoft.com/office/drawing/2014/main" val="3724206966"/>
                    </a:ext>
                  </a:extLst>
                </a:gridCol>
                <a:gridCol w="905610">
                  <a:extLst>
                    <a:ext uri="{9D8B030D-6E8A-4147-A177-3AD203B41FA5}">
                      <a16:colId xmlns:a16="http://schemas.microsoft.com/office/drawing/2014/main" val="3220121839"/>
                    </a:ext>
                  </a:extLst>
                </a:gridCol>
                <a:gridCol w="905610">
                  <a:extLst>
                    <a:ext uri="{9D8B030D-6E8A-4147-A177-3AD203B41FA5}">
                      <a16:colId xmlns:a16="http://schemas.microsoft.com/office/drawing/2014/main" val="2190941370"/>
                    </a:ext>
                  </a:extLst>
                </a:gridCol>
                <a:gridCol w="905610">
                  <a:extLst>
                    <a:ext uri="{9D8B030D-6E8A-4147-A177-3AD203B41FA5}">
                      <a16:colId xmlns:a16="http://schemas.microsoft.com/office/drawing/2014/main" val="1740103397"/>
                    </a:ext>
                  </a:extLst>
                </a:gridCol>
                <a:gridCol w="1041451">
                  <a:extLst>
                    <a:ext uri="{9D8B030D-6E8A-4147-A177-3AD203B41FA5}">
                      <a16:colId xmlns:a16="http://schemas.microsoft.com/office/drawing/2014/main" val="2719534577"/>
                    </a:ext>
                  </a:extLst>
                </a:gridCol>
                <a:gridCol w="905610">
                  <a:extLst>
                    <a:ext uri="{9D8B030D-6E8A-4147-A177-3AD203B41FA5}">
                      <a16:colId xmlns:a16="http://schemas.microsoft.com/office/drawing/2014/main" val="3121313485"/>
                    </a:ext>
                  </a:extLst>
                </a:gridCol>
                <a:gridCol w="905610">
                  <a:extLst>
                    <a:ext uri="{9D8B030D-6E8A-4147-A177-3AD203B41FA5}">
                      <a16:colId xmlns:a16="http://schemas.microsoft.com/office/drawing/2014/main" val="1398956569"/>
                    </a:ext>
                  </a:extLst>
                </a:gridCol>
              </a:tblGrid>
              <a:tr h="213368">
                <a:tc>
                  <a:txBody>
                    <a:bodyPr/>
                    <a:lstStyle/>
                    <a:p>
                      <a:pPr algn="ctr" rtl="0" fontAlgn="ctr"/>
                      <a:r>
                        <a:rPr lang="es-CO" sz="1300" b="1" i="0" u="none" strike="noStrike">
                          <a:solidFill>
                            <a:srgbClr val="FFFFFF"/>
                          </a:solidFill>
                          <a:effectLst/>
                          <a:latin typeface="Arial" panose="020B0604020202020204" pitchFamily="34" charset="0"/>
                        </a:rPr>
                        <a:t>Periodo</a:t>
                      </a:r>
                    </a:p>
                  </a:txBody>
                  <a:tcPr marL="7903" marR="7903" marT="7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gridSpan="2">
                  <a:txBody>
                    <a:bodyPr/>
                    <a:lstStyle/>
                    <a:p>
                      <a:pPr algn="ctr" rtl="0" fontAlgn="b"/>
                      <a:r>
                        <a:rPr lang="es-CO" sz="1300" b="1" i="0" u="none" strike="noStrike">
                          <a:solidFill>
                            <a:srgbClr val="FFFFFF"/>
                          </a:solidFill>
                          <a:effectLst/>
                          <a:latin typeface="Arial" panose="020B0604020202020204" pitchFamily="34" charset="0"/>
                        </a:rPr>
                        <a:t>2015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gridSpan="2">
                  <a:txBody>
                    <a:bodyPr/>
                    <a:lstStyle/>
                    <a:p>
                      <a:pPr algn="ctr" rtl="0" fontAlgn="b"/>
                      <a:r>
                        <a:rPr lang="es-CO" sz="1300" b="1" i="0" u="none" strike="noStrike">
                          <a:solidFill>
                            <a:srgbClr val="FFFFFF"/>
                          </a:solidFill>
                          <a:effectLst/>
                          <a:latin typeface="Arial" panose="020B0604020202020204" pitchFamily="34" charset="0"/>
                        </a:rPr>
                        <a:t>2016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gridSpan="2">
                  <a:txBody>
                    <a:bodyPr/>
                    <a:lstStyle/>
                    <a:p>
                      <a:pPr algn="ctr" rtl="0" fontAlgn="b"/>
                      <a:r>
                        <a:rPr lang="es-CO" sz="1300" b="1" i="0" u="none" strike="noStrike">
                          <a:solidFill>
                            <a:srgbClr val="FFFFFF"/>
                          </a:solidFill>
                          <a:effectLst/>
                          <a:latin typeface="Arial" panose="020B0604020202020204" pitchFamily="34" charset="0"/>
                        </a:rPr>
                        <a:t>2017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gridSpan="2">
                  <a:txBody>
                    <a:bodyPr/>
                    <a:lstStyle/>
                    <a:p>
                      <a:pPr algn="ctr" rtl="0" fontAlgn="b"/>
                      <a:r>
                        <a:rPr lang="es-CO" sz="1300" b="1" i="0" u="none" strike="noStrike">
                          <a:solidFill>
                            <a:srgbClr val="FFFFFF"/>
                          </a:solidFill>
                          <a:effectLst/>
                          <a:latin typeface="Arial" panose="020B0604020202020204" pitchFamily="34" charset="0"/>
                        </a:rPr>
                        <a:t>2018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tc gridSpan="2">
                  <a:txBody>
                    <a:bodyPr/>
                    <a:lstStyle/>
                    <a:p>
                      <a:pPr algn="ctr" rtl="0" fontAlgn="b"/>
                      <a:r>
                        <a:rPr lang="es-CO" sz="1300" b="1" i="0" u="none" strike="noStrike">
                          <a:solidFill>
                            <a:srgbClr val="FFFFFF"/>
                          </a:solidFill>
                          <a:effectLst/>
                          <a:latin typeface="Arial" panose="020B0604020202020204" pitchFamily="34" charset="0"/>
                        </a:rPr>
                        <a:t>2019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s-CO"/>
                    </a:p>
                  </a:txBody>
                  <a:tcPr/>
                </a:tc>
                <a:extLst>
                  <a:ext uri="{0D108BD9-81ED-4DB2-BD59-A6C34878D82A}">
                    <a16:rowId xmlns:a16="http://schemas.microsoft.com/office/drawing/2014/main" val="2547261604"/>
                  </a:ext>
                </a:extLst>
              </a:tr>
              <a:tr h="529468">
                <a:tc>
                  <a:txBody>
                    <a:bodyPr/>
                    <a:lstStyle/>
                    <a:p>
                      <a:pPr algn="l" rtl="0" fontAlgn="ctr"/>
                      <a:r>
                        <a:rPr lang="es-CO" sz="1300" b="1" i="0" u="none" strike="noStrike">
                          <a:solidFill>
                            <a:srgbClr val="FFFFFF"/>
                          </a:solidFill>
                          <a:effectLst/>
                          <a:latin typeface="Arial" panose="020B0604020202020204" pitchFamily="34" charset="0"/>
                        </a:rPr>
                        <a:t> Sala de Audiencia</a:t>
                      </a:r>
                    </a:p>
                  </a:txBody>
                  <a:tcPr marL="7903" marR="7903" marT="7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Cantidad CD/DVD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Cantidad de Audiencias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Cantidad CD/DVD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Cantidad de Audiencias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Cantidad CD/DVD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Cantidad de Audiencias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Cantidad CD/DVD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Cantidad de Audiencias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a:solidFill>
                            <a:srgbClr val="FFFFFF"/>
                          </a:solidFill>
                          <a:effectLst/>
                          <a:latin typeface="Arial" panose="020B0604020202020204" pitchFamily="34" charset="0"/>
                        </a:rPr>
                        <a:t> Cantidad CD/DVD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b"/>
                      <a:r>
                        <a:rPr lang="es-CO" sz="1300" b="1" i="0" u="none" strike="noStrike" dirty="0">
                          <a:solidFill>
                            <a:srgbClr val="FFFFFF"/>
                          </a:solidFill>
                          <a:effectLst/>
                          <a:latin typeface="Arial" panose="020B0604020202020204" pitchFamily="34" charset="0"/>
                        </a:rPr>
                        <a:t> Cantidad de Audiencias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558957861"/>
                  </a:ext>
                </a:extLst>
              </a:tr>
              <a:tr h="237075">
                <a:tc>
                  <a:txBody>
                    <a:bodyPr/>
                    <a:lstStyle/>
                    <a:p>
                      <a:pPr algn="l" rtl="0" fontAlgn="b"/>
                      <a:r>
                        <a:rPr lang="pt-BR" sz="1300" b="0" i="0" u="none" strike="noStrike">
                          <a:solidFill>
                            <a:srgbClr val="000000"/>
                          </a:solidFill>
                          <a:effectLst/>
                          <a:latin typeface="Arial" panose="020B0604020202020204" pitchFamily="34" charset="0"/>
                        </a:rPr>
                        <a:t> Sala de Audiencia Nro. 1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119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1172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135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1301</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38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656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23</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498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11</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410</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1159362"/>
                  </a:ext>
                </a:extLst>
              </a:tr>
              <a:tr h="237075">
                <a:tc>
                  <a:txBody>
                    <a:bodyPr/>
                    <a:lstStyle/>
                    <a:p>
                      <a:pPr algn="l" rtl="0" fontAlgn="b"/>
                      <a:r>
                        <a:rPr lang="pt-BR" sz="1300" b="0" i="0" u="none" strike="noStrike">
                          <a:solidFill>
                            <a:srgbClr val="000000"/>
                          </a:solidFill>
                          <a:effectLst/>
                          <a:latin typeface="Arial" panose="020B0604020202020204" pitchFamily="34" charset="0"/>
                        </a:rPr>
                        <a:t> Sala de Audiencia Nro. 2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141</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1809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137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1479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950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785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625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7660397"/>
                  </a:ext>
                </a:extLst>
              </a:tr>
              <a:tr h="237075">
                <a:tc>
                  <a:txBody>
                    <a:bodyPr/>
                    <a:lstStyle/>
                    <a:p>
                      <a:pPr algn="l" rtl="0" fontAlgn="b"/>
                      <a:r>
                        <a:rPr lang="pt-BR" sz="1300" b="0" i="0" u="none" strike="noStrike">
                          <a:solidFill>
                            <a:srgbClr val="000000"/>
                          </a:solidFill>
                          <a:effectLst/>
                          <a:latin typeface="Arial" panose="020B0604020202020204" pitchFamily="34" charset="0"/>
                        </a:rPr>
                        <a:t> Sala de Audiencia Nro. 3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21</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688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839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908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34</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697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805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5297444"/>
                  </a:ext>
                </a:extLst>
              </a:tr>
              <a:tr h="237075">
                <a:tc>
                  <a:txBody>
                    <a:bodyPr/>
                    <a:lstStyle/>
                    <a:p>
                      <a:pPr algn="l" rtl="0" fontAlgn="b"/>
                      <a:r>
                        <a:rPr lang="pt-BR" sz="1300" b="0" i="0" u="none" strike="noStrike">
                          <a:solidFill>
                            <a:srgbClr val="000000"/>
                          </a:solidFill>
                          <a:effectLst/>
                          <a:latin typeface="Arial" panose="020B0604020202020204" pitchFamily="34" charset="0"/>
                        </a:rPr>
                        <a:t> Sala de Audiencia Nro. 4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86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1114</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105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1557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58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1123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20</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981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994</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1131555"/>
                  </a:ext>
                </a:extLst>
              </a:tr>
              <a:tr h="237075">
                <a:tc>
                  <a:txBody>
                    <a:bodyPr/>
                    <a:lstStyle/>
                    <a:p>
                      <a:pPr algn="l" rtl="0" fontAlgn="b"/>
                      <a:r>
                        <a:rPr lang="pt-BR" sz="1300" b="0" i="0" u="none" strike="noStrike">
                          <a:solidFill>
                            <a:srgbClr val="000000"/>
                          </a:solidFill>
                          <a:effectLst/>
                          <a:latin typeface="Arial" panose="020B0604020202020204" pitchFamily="34" charset="0"/>
                        </a:rPr>
                        <a:t> Sala de Audiencia Nro. 5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23</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859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32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1178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44</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1359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44</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1174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1259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3560585"/>
                  </a:ext>
                </a:extLst>
              </a:tr>
              <a:tr h="237075">
                <a:tc>
                  <a:txBody>
                    <a:bodyPr/>
                    <a:lstStyle/>
                    <a:p>
                      <a:pPr algn="l" rtl="0" fontAlgn="b"/>
                      <a:r>
                        <a:rPr lang="pt-BR" sz="1300" b="0" i="0" u="none" strike="noStrike">
                          <a:solidFill>
                            <a:srgbClr val="000000"/>
                          </a:solidFill>
                          <a:effectLst/>
                          <a:latin typeface="Arial" panose="020B0604020202020204" pitchFamily="34" charset="0"/>
                        </a:rPr>
                        <a:t> Sala de Audiencia Nro. 6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24</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848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1041</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680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32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822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830</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0100849"/>
                  </a:ext>
                </a:extLst>
              </a:tr>
              <a:tr h="237075">
                <a:tc>
                  <a:txBody>
                    <a:bodyPr/>
                    <a:lstStyle/>
                    <a:p>
                      <a:pPr algn="l" rtl="0" fontAlgn="b"/>
                      <a:r>
                        <a:rPr lang="pt-BR" sz="1300" b="0" i="0" u="none" strike="noStrike">
                          <a:solidFill>
                            <a:srgbClr val="000000"/>
                          </a:solidFill>
                          <a:effectLst/>
                          <a:latin typeface="Arial" panose="020B0604020202020204" pitchFamily="34" charset="0"/>
                        </a:rPr>
                        <a:t> Sala de Audiencia Nro. 7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314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287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141</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2252586"/>
                  </a:ext>
                </a:extLst>
              </a:tr>
              <a:tr h="237075">
                <a:tc>
                  <a:txBody>
                    <a:bodyPr/>
                    <a:lstStyle/>
                    <a:p>
                      <a:pPr algn="l" rtl="0" fontAlgn="b"/>
                      <a:r>
                        <a:rPr lang="pt-BR" sz="1300" b="0" i="0" u="none" strike="noStrike">
                          <a:solidFill>
                            <a:srgbClr val="000000"/>
                          </a:solidFill>
                          <a:effectLst/>
                          <a:latin typeface="Arial" panose="020B0604020202020204" pitchFamily="34" charset="0"/>
                        </a:rPr>
                        <a:t> Sala de Audiencia Nro. 8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656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75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975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75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870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50</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524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52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682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3621626"/>
                  </a:ext>
                </a:extLst>
              </a:tr>
              <a:tr h="237075">
                <a:tc>
                  <a:txBody>
                    <a:bodyPr/>
                    <a:lstStyle/>
                    <a:p>
                      <a:pPr algn="l" rtl="0" fontAlgn="b"/>
                      <a:r>
                        <a:rPr lang="pt-BR" sz="1300" b="0" i="0" u="none" strike="noStrike">
                          <a:solidFill>
                            <a:srgbClr val="000000"/>
                          </a:solidFill>
                          <a:effectLst/>
                          <a:latin typeface="Arial" panose="020B0604020202020204" pitchFamily="34" charset="0"/>
                        </a:rPr>
                        <a:t> Sala de Audiencia Nro. 9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0</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234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351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546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9720745"/>
                  </a:ext>
                </a:extLst>
              </a:tr>
              <a:tr h="237075">
                <a:tc>
                  <a:txBody>
                    <a:bodyPr/>
                    <a:lstStyle/>
                    <a:p>
                      <a:pPr algn="l" rtl="0" fontAlgn="b"/>
                      <a:r>
                        <a:rPr lang="pt-BR" sz="1300" b="0" i="0" u="none" strike="noStrike">
                          <a:solidFill>
                            <a:srgbClr val="000000"/>
                          </a:solidFill>
                          <a:effectLst/>
                          <a:latin typeface="Arial" panose="020B0604020202020204" pitchFamily="34" charset="0"/>
                        </a:rPr>
                        <a:t> Sala de Audiencia Nro. 10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14</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481</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19</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672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934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22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 691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17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300" b="0" i="0" u="none" strike="noStrike">
                          <a:solidFill>
                            <a:srgbClr val="000000"/>
                          </a:solidFill>
                          <a:effectLst/>
                          <a:latin typeface="Arial" panose="020B0604020202020204" pitchFamily="34" charset="0"/>
                        </a:rPr>
                        <a:t>618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5583065"/>
                  </a:ext>
                </a:extLst>
              </a:tr>
              <a:tr h="237075">
                <a:tc>
                  <a:txBody>
                    <a:bodyPr/>
                    <a:lstStyle/>
                    <a:p>
                      <a:pPr algn="ctr" rtl="0" fontAlgn="b"/>
                      <a:r>
                        <a:rPr lang="es-CO" sz="1300" b="1" i="0" u="none" strike="noStrike">
                          <a:solidFill>
                            <a:srgbClr val="000000"/>
                          </a:solidFill>
                          <a:effectLst/>
                          <a:latin typeface="Arial" panose="020B0604020202020204" pitchFamily="34" charset="0"/>
                        </a:rPr>
                        <a:t>Total Registros</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476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7627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556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9042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362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8028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261</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6810</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247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6910</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65478662"/>
                  </a:ext>
                </a:extLst>
              </a:tr>
              <a:tr h="237075">
                <a:tc>
                  <a:txBody>
                    <a:bodyPr/>
                    <a:lstStyle/>
                    <a:p>
                      <a:pPr algn="ctr" rtl="0" fontAlgn="b"/>
                      <a:r>
                        <a:rPr lang="es-CO" sz="1300" b="1" i="0" u="none" strike="noStrike">
                          <a:solidFill>
                            <a:srgbClr val="000000"/>
                          </a:solidFill>
                          <a:effectLst/>
                          <a:latin typeface="Arial" panose="020B0604020202020204" pitchFamily="34" charset="0"/>
                        </a:rPr>
                        <a:t>Promedio Diario</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22</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26</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28</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04586250"/>
                  </a:ext>
                </a:extLst>
              </a:tr>
              <a:tr h="237075">
                <a:tc>
                  <a:txBody>
                    <a:bodyPr/>
                    <a:lstStyle/>
                    <a:p>
                      <a:pPr algn="ctr" rtl="0" fontAlgn="b"/>
                      <a:r>
                        <a:rPr lang="es-CO" sz="1300" b="1" i="0" u="none" strike="noStrike">
                          <a:solidFill>
                            <a:srgbClr val="000000"/>
                          </a:solidFill>
                          <a:effectLst/>
                          <a:latin typeface="Arial" panose="020B0604020202020204" pitchFamily="34" charset="0"/>
                        </a:rPr>
                        <a:t>Variación</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18.55%</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-11.21%</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-15.17%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a:solidFill>
                            <a:srgbClr val="000000"/>
                          </a:solidFill>
                          <a:effectLst/>
                          <a:latin typeface="Arial" panose="020B0604020202020204" pitchFamily="34" charset="0"/>
                        </a:rPr>
                        <a:t> </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300" b="1" i="0" u="none" strike="noStrike" dirty="0">
                          <a:solidFill>
                            <a:srgbClr val="000000"/>
                          </a:solidFill>
                          <a:effectLst/>
                          <a:latin typeface="Arial" panose="020B0604020202020204" pitchFamily="34" charset="0"/>
                        </a:rPr>
                        <a:t>1.47%</a:t>
                      </a:r>
                    </a:p>
                  </a:txBody>
                  <a:tcPr marL="7903" marR="7903" marT="7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62635738"/>
                  </a:ext>
                </a:extLst>
              </a:tr>
            </a:tbl>
          </a:graphicData>
        </a:graphic>
      </p:graphicFrame>
    </p:spTree>
    <p:extLst>
      <p:ext uri="{BB962C8B-B14F-4D97-AF65-F5344CB8AC3E}">
        <p14:creationId xmlns:p14="http://schemas.microsoft.com/office/powerpoint/2010/main" val="2521822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0" y="0"/>
            <a:ext cx="12192000" cy="857929"/>
          </a:xfrm>
          <a:prstGeom prst="rect">
            <a:avLst/>
          </a:prstGeom>
          <a:solidFill>
            <a:schemeClr val="accent5">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300" b="1" dirty="0">
                <a:solidFill>
                  <a:schemeClr val="bg1"/>
                </a:solidFill>
                <a:latin typeface="Arial" panose="020B0604020202020204" pitchFamily="34" charset="0"/>
                <a:cs typeface="Arial" panose="020B0604020202020204" pitchFamily="34" charset="0"/>
              </a:rPr>
              <a:t>ARCHIVO TECNOLÓGICO</a:t>
            </a:r>
          </a:p>
        </p:txBody>
      </p:sp>
      <p:pic>
        <p:nvPicPr>
          <p:cNvPr id="6"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7"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2"/>
            <a:ext cx="2623893" cy="848763"/>
          </a:xfrm>
          <a:prstGeom prst="rect">
            <a:avLst/>
          </a:prstGeom>
          <a:solidFill>
            <a:schemeClr val="bg2"/>
          </a:solidFill>
        </p:spPr>
      </p:pic>
      <p:sp>
        <p:nvSpPr>
          <p:cNvPr id="5" name="CuadroTexto 4"/>
          <p:cNvSpPr txBox="1"/>
          <p:nvPr/>
        </p:nvSpPr>
        <p:spPr>
          <a:xfrm>
            <a:off x="1764481" y="1043632"/>
            <a:ext cx="8790039" cy="369332"/>
          </a:xfrm>
          <a:prstGeom prst="rect">
            <a:avLst/>
          </a:prstGeom>
          <a:solidFill>
            <a:schemeClr val="accent5">
              <a:lumMod val="50000"/>
            </a:schemeClr>
          </a:solidFill>
        </p:spPr>
        <p:txBody>
          <a:bodyPr wrap="square" rtlCol="0">
            <a:spAutoFit/>
          </a:bodyPr>
          <a:lstStyle/>
          <a:p>
            <a:pPr algn="ctr"/>
            <a:r>
              <a:rPr lang="es-CO" b="1" dirty="0">
                <a:solidFill>
                  <a:schemeClr val="bg1"/>
                </a:solidFill>
                <a:latin typeface="Arial" panose="020B0604020202020204" pitchFamily="34" charset="0"/>
                <a:cs typeface="Arial" panose="020B0604020202020204" pitchFamily="34" charset="0"/>
              </a:rPr>
              <a:t>Solicitud de Registros de Grabación de Audiencias</a:t>
            </a:r>
          </a:p>
        </p:txBody>
      </p:sp>
      <p:graphicFrame>
        <p:nvGraphicFramePr>
          <p:cNvPr id="3" name="Tabla 2">
            <a:extLst>
              <a:ext uri="{FF2B5EF4-FFF2-40B4-BE49-F238E27FC236}">
                <a16:creationId xmlns:a16="http://schemas.microsoft.com/office/drawing/2014/main" id="{C6B673B0-4DFF-489B-B4CD-4BBB33380B7B}"/>
              </a:ext>
            </a:extLst>
          </p:cNvPr>
          <p:cNvGraphicFramePr>
            <a:graphicFrameLocks noGrp="1"/>
          </p:cNvGraphicFramePr>
          <p:nvPr>
            <p:extLst>
              <p:ext uri="{D42A27DB-BD31-4B8C-83A1-F6EECF244321}">
                <p14:modId xmlns:p14="http://schemas.microsoft.com/office/powerpoint/2010/main" val="4090557564"/>
              </p:ext>
            </p:extLst>
          </p:nvPr>
        </p:nvGraphicFramePr>
        <p:xfrm>
          <a:off x="2813050" y="1566127"/>
          <a:ext cx="6692899" cy="1219200"/>
        </p:xfrm>
        <a:graphic>
          <a:graphicData uri="http://schemas.openxmlformats.org/drawingml/2006/table">
            <a:tbl>
              <a:tblPr/>
              <a:tblGrid>
                <a:gridCol w="2161150">
                  <a:extLst>
                    <a:ext uri="{9D8B030D-6E8A-4147-A177-3AD203B41FA5}">
                      <a16:colId xmlns:a16="http://schemas.microsoft.com/office/drawing/2014/main" val="1549770262"/>
                    </a:ext>
                  </a:extLst>
                </a:gridCol>
                <a:gridCol w="1510583">
                  <a:extLst>
                    <a:ext uri="{9D8B030D-6E8A-4147-A177-3AD203B41FA5}">
                      <a16:colId xmlns:a16="http://schemas.microsoft.com/office/drawing/2014/main" val="997343653"/>
                    </a:ext>
                  </a:extLst>
                </a:gridCol>
                <a:gridCol w="1510583">
                  <a:extLst>
                    <a:ext uri="{9D8B030D-6E8A-4147-A177-3AD203B41FA5}">
                      <a16:colId xmlns:a16="http://schemas.microsoft.com/office/drawing/2014/main" val="3447627827"/>
                    </a:ext>
                  </a:extLst>
                </a:gridCol>
                <a:gridCol w="1510583">
                  <a:extLst>
                    <a:ext uri="{9D8B030D-6E8A-4147-A177-3AD203B41FA5}">
                      <a16:colId xmlns:a16="http://schemas.microsoft.com/office/drawing/2014/main" val="3954816152"/>
                    </a:ext>
                  </a:extLst>
                </a:gridCol>
              </a:tblGrid>
              <a:tr h="304800">
                <a:tc>
                  <a:txBody>
                    <a:bodyPr/>
                    <a:lstStyle/>
                    <a:p>
                      <a:pPr algn="ctr" rtl="0" fontAlgn="ctr"/>
                      <a:r>
                        <a:rPr lang="es-CO" sz="1800" b="1" i="0" u="none" strike="noStrike">
                          <a:solidFill>
                            <a:srgbClr val="FFFFFF"/>
                          </a:solidFill>
                          <a:effectLst/>
                          <a:latin typeface="Arial" panose="020B0604020202020204" pitchFamily="34" charset="0"/>
                        </a:rPr>
                        <a:t>Año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800" b="1" i="0" u="none" strike="noStrike">
                          <a:solidFill>
                            <a:srgbClr val="FFFFFF"/>
                          </a:solidFill>
                          <a:effectLst/>
                          <a:latin typeface="Arial" panose="020B060402020202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800" b="1" i="0" u="none" strike="noStrike">
                          <a:solidFill>
                            <a:srgbClr val="FFFFFF"/>
                          </a:solidFill>
                          <a:effectLst/>
                          <a:latin typeface="Arial" panose="020B0604020202020204" pitchFamily="34" charset="0"/>
                        </a:rPr>
                        <a:t>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800" b="1" i="0" u="none" strike="noStrike" dirty="0">
                          <a:solidFill>
                            <a:srgbClr val="FFFFFF"/>
                          </a:solidFill>
                          <a:effectLst/>
                          <a:latin typeface="Arial" panose="020B0604020202020204" pitchFamily="34" charset="0"/>
                        </a:rPr>
                        <a:t>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384288996"/>
                  </a:ext>
                </a:extLst>
              </a:tr>
              <a:tr h="304800">
                <a:tc>
                  <a:txBody>
                    <a:bodyPr/>
                    <a:lstStyle/>
                    <a:p>
                      <a:pPr algn="l" rtl="0" fontAlgn="b"/>
                      <a:r>
                        <a:rPr lang="es-CO" sz="1800" b="1" i="0" u="none" strike="noStrike">
                          <a:solidFill>
                            <a:srgbClr val="000000"/>
                          </a:solidFill>
                          <a:effectLst/>
                          <a:latin typeface="Arial" panose="020B0604020202020204" pitchFamily="34" charset="0"/>
                        </a:rPr>
                        <a:t>Número de Copias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0" i="0" u="none" strike="noStrike">
                          <a:solidFill>
                            <a:srgbClr val="000000"/>
                          </a:solidFill>
                          <a:effectLst/>
                          <a:latin typeface="Arial" panose="020B0604020202020204" pitchFamily="34" charset="0"/>
                        </a:rPr>
                        <a:t>205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0" i="0" u="none" strike="noStrike">
                          <a:solidFill>
                            <a:srgbClr val="000000"/>
                          </a:solidFill>
                          <a:effectLst/>
                          <a:latin typeface="Arial" panose="020B0604020202020204" pitchFamily="34" charset="0"/>
                        </a:rPr>
                        <a:t>279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0" i="0" u="none" strike="noStrike">
                          <a:solidFill>
                            <a:srgbClr val="000000"/>
                          </a:solidFill>
                          <a:effectLst/>
                          <a:latin typeface="Arial" panose="020B0604020202020204" pitchFamily="34" charset="0"/>
                        </a:rPr>
                        <a:t>333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763898"/>
                  </a:ext>
                </a:extLst>
              </a:tr>
              <a:tr h="304800">
                <a:tc>
                  <a:txBody>
                    <a:bodyPr/>
                    <a:lstStyle/>
                    <a:p>
                      <a:pPr algn="l" rtl="0" fontAlgn="b"/>
                      <a:r>
                        <a:rPr lang="es-CO" sz="1800" b="1" i="0" u="none" strike="noStrike">
                          <a:solidFill>
                            <a:srgbClr val="000000"/>
                          </a:solidFill>
                          <a:effectLst/>
                          <a:latin typeface="Arial" panose="020B0604020202020204" pitchFamily="34" charset="0"/>
                        </a:rPr>
                        <a:t>Promedio Diario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a:solidFill>
                            <a:srgbClr val="000000"/>
                          </a:solidFill>
                          <a:effectLst/>
                          <a:latin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a:solidFill>
                            <a:srgbClr val="000000"/>
                          </a:solidFill>
                          <a:effectLst/>
                          <a:latin typeface="Arial" panose="020B06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a:solidFill>
                            <a:srgbClr val="000000"/>
                          </a:solidFill>
                          <a:effectLst/>
                          <a:latin typeface="Arial" panose="020B06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208025"/>
                  </a:ext>
                </a:extLst>
              </a:tr>
              <a:tr h="304800">
                <a:tc>
                  <a:txBody>
                    <a:bodyPr/>
                    <a:lstStyle/>
                    <a:p>
                      <a:pPr algn="ctr" rtl="0" fontAlgn="b"/>
                      <a:r>
                        <a:rPr lang="es-CO" sz="1800" b="1" i="0" u="none" strike="noStrike">
                          <a:solidFill>
                            <a:srgbClr val="000000"/>
                          </a:solidFill>
                          <a:effectLst/>
                          <a:latin typeface="Arial" panose="020B0604020202020204" pitchFamily="34" charset="0"/>
                        </a:rPr>
                        <a:t>Variación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8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800" b="1" i="0" u="none" strike="noStrike">
                          <a:solidFill>
                            <a:srgbClr val="000000"/>
                          </a:solidFill>
                          <a:effectLst/>
                          <a:latin typeface="Arial" panose="020B0604020202020204" pitchFamily="34" charset="0"/>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800" b="1" i="0" u="none" strike="noStrike" dirty="0">
                          <a:solidFill>
                            <a:srgbClr val="000000"/>
                          </a:solidFill>
                          <a:effectLst/>
                          <a:latin typeface="Arial" panose="020B060402020202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59703080"/>
                  </a:ext>
                </a:extLst>
              </a:tr>
            </a:tbl>
          </a:graphicData>
        </a:graphic>
      </p:graphicFrame>
      <p:sp>
        <p:nvSpPr>
          <p:cNvPr id="8" name="CuadroTexto 7">
            <a:extLst>
              <a:ext uri="{FF2B5EF4-FFF2-40B4-BE49-F238E27FC236}">
                <a16:creationId xmlns:a16="http://schemas.microsoft.com/office/drawing/2014/main" id="{AE198B0B-42D6-4B88-86C4-416C71B8674A}"/>
              </a:ext>
            </a:extLst>
          </p:cNvPr>
          <p:cNvSpPr txBox="1"/>
          <p:nvPr/>
        </p:nvSpPr>
        <p:spPr>
          <a:xfrm>
            <a:off x="1168398" y="3018165"/>
            <a:ext cx="9982202" cy="2585323"/>
          </a:xfrm>
          <a:prstGeom prst="rect">
            <a:avLst/>
          </a:prstGeom>
          <a:solidFill>
            <a:schemeClr val="accent1">
              <a:lumMod val="20000"/>
              <a:lumOff val="80000"/>
            </a:schemeClr>
          </a:solidFill>
        </p:spPr>
        <p:txBody>
          <a:bodyPr wrap="square" rtlCol="0">
            <a:spAutoFit/>
          </a:bodyPr>
          <a:lstStyle/>
          <a:p>
            <a:pPr algn="just"/>
            <a:r>
              <a:rPr lang="es-CO" dirty="0">
                <a:latin typeface="Arial" panose="020B0604020202020204" pitchFamily="34" charset="0"/>
                <a:cs typeface="Arial" panose="020B0604020202020204" pitchFamily="34" charset="0"/>
              </a:rPr>
              <a:t>El centro de servicios judiciales es responsable de atender las solicitudes de copia de grabación de audiencias que requieren los despachos judiciales, fiscales, defensores y todos los usuarios de los servicios de administración de justicia.</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Estas solicitudes requieren de la revisión y aprobación del coordinador del centro de servicios judiciales de los juzgados penales de Manizales y sin su visto bueno no se deben entregar las grabaciones.</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Durante el año 2019 el número de copias entregadas presento un incremento del 19%.</a:t>
            </a:r>
          </a:p>
        </p:txBody>
      </p:sp>
    </p:spTree>
    <p:extLst>
      <p:ext uri="{BB962C8B-B14F-4D97-AF65-F5344CB8AC3E}">
        <p14:creationId xmlns:p14="http://schemas.microsoft.com/office/powerpoint/2010/main" val="3274900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1" y="0"/>
            <a:ext cx="12191999" cy="848146"/>
          </a:xfrm>
          <a:solidFill>
            <a:schemeClr val="accent5">
              <a:lumMod val="50000"/>
            </a:schemeClr>
          </a:solidFill>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es-CO" sz="200" dirty="0">
                <a:solidFill>
                  <a:schemeClr val="bg1"/>
                </a:solidFill>
              </a:rPr>
              <a:t>.</a:t>
            </a:r>
          </a:p>
        </p:txBody>
      </p:sp>
      <p:sp>
        <p:nvSpPr>
          <p:cNvPr id="23" name="Rectángulo 22"/>
          <p:cNvSpPr/>
          <p:nvPr/>
        </p:nvSpPr>
        <p:spPr>
          <a:xfrm>
            <a:off x="1231660" y="1977981"/>
            <a:ext cx="5289061" cy="4031873"/>
          </a:xfrm>
          <a:prstGeom prst="rect">
            <a:avLst/>
          </a:prstGeom>
          <a:solidFill>
            <a:schemeClr val="accent5">
              <a:lumMod val="50000"/>
            </a:schemeClr>
          </a:solidFill>
        </p:spPr>
        <p:txBody>
          <a:bodyPr wrap="square" lIns="91440" tIns="45720" rIns="91440" bIns="45720">
            <a:spAutoFit/>
          </a:bodyPr>
          <a:lstStyle/>
          <a:p>
            <a:pPr algn="ctr"/>
            <a:endPar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endParaRPr>
          </a:p>
          <a:p>
            <a:pPr algn="ctr"/>
            <a:endPar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endParaRPr>
          </a:p>
          <a:p>
            <a:pPr algn="ctr"/>
            <a:r>
              <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rPr>
              <a:t>Área de Comunicaciones  </a:t>
            </a:r>
          </a:p>
          <a:p>
            <a:pPr algn="ctr"/>
            <a:r>
              <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rPr>
              <a:t> Grupo de </a:t>
            </a:r>
            <a:r>
              <a:rPr lang="es-CO" sz="3400" dirty="0" err="1">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rPr>
              <a:t>Citaduría</a:t>
            </a:r>
            <a:endPar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endParaRPr>
          </a:p>
          <a:p>
            <a:pPr algn="ctr"/>
            <a:endParaRPr lang="es-CO" sz="3400" dirty="0">
              <a:ln w="0"/>
              <a:solidFill>
                <a:schemeClr val="bg1"/>
              </a:solidFill>
              <a:effectLst>
                <a:reflection blurRad="6350" stA="53000" endA="300" endPos="35500" dir="5400000" sy="-90000" algn="bl" rotWithShape="0"/>
              </a:effectLst>
              <a:latin typeface="Verdana" panose="020B0604030504040204" pitchFamily="34" charset="0"/>
              <a:ea typeface="Verdana" panose="020B0604030504040204" pitchFamily="34" charset="0"/>
              <a:cs typeface="Verdana" panose="020B0604030504040204" pitchFamily="34" charset="0"/>
            </a:endParaRPr>
          </a:p>
          <a:p>
            <a:pPr algn="ctr"/>
            <a:endParaRPr lang="es-CO" sz="5200" dirty="0">
              <a:ln w="0"/>
              <a:solidFill>
                <a:schemeClr val="bg1"/>
              </a:solidFill>
              <a:effectLst>
                <a:outerShdw blurRad="38100" dist="25400" dir="5400000" algn="ctr" rotWithShape="0">
                  <a:srgbClr val="6E747A">
                    <a:alpha val="43000"/>
                  </a:srgbClr>
                </a:outerShdw>
              </a:effectLst>
            </a:endParaRPr>
          </a:p>
        </p:txBody>
      </p:sp>
      <p:pic>
        <p:nvPicPr>
          <p:cNvPr id="7" name="Picture 2" descr="Resultado de imagen para COMUNICACIONE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250" y1="64612" x2="19000" y2="83300"/>
                        <a14:foregroundMark x1="22125" y1="86282" x2="26500" y2="86282"/>
                        <a14:foregroundMark x1="22750" y1="89662" x2="24750" y2="89662"/>
                        <a14:foregroundMark x1="20500" y1="88867" x2="22125" y2="91054"/>
                        <a14:foregroundMark x1="13625" y1="15507" x2="22750" y2="32803"/>
                        <a14:foregroundMark x1="12500" y1="32803" x2="21625" y2="33598"/>
                        <a14:foregroundMark x1="9375" y1="28827" x2="13375" y2="29821"/>
                        <a14:foregroundMark x1="8750" y1="24652" x2="7875" y2="32803"/>
                        <a14:foregroundMark x1="26500" y1="25050" x2="26500" y2="31014"/>
                        <a14:foregroundMark x1="15000" y1="9940" x2="20125" y2="12922"/>
                        <a14:foregroundMark x1="7625" y1="18489" x2="11000" y2="17694"/>
                        <a14:foregroundMark x1="6750" y1="22465" x2="7000" y2="16899"/>
                        <a14:foregroundMark x1="25875" y1="19483" x2="20125" y2="12525"/>
                        <a14:foregroundMark x1="25875" y1="18091" x2="25875" y2="18091"/>
                        <a14:foregroundMark x1="50625" y1="17694" x2="54375" y2="25050"/>
                        <a14:foregroundMark x1="74000" y1="9145" x2="80000" y2="25447"/>
                        <a14:foregroundMark x1="88250" y1="29423" x2="87125" y2="32406"/>
                        <a14:foregroundMark x1="82000" y1="65010" x2="82875" y2="82704"/>
                        <a14:foregroundMark x1="76375" y1="83300" x2="90250" y2="84891"/>
                        <a14:foregroundMark x1="92000" y1="74950" x2="91750" y2="80716"/>
                        <a14:foregroundMark x1="76625" y1="75547" x2="76625" y2="81113"/>
                        <a14:foregroundMark x1="78375" y1="65606" x2="87500" y2="64215"/>
                        <a14:foregroundMark x1="91500" y1="67197" x2="82625" y2="58250"/>
                        <a14:foregroundMark x1="73500" y1="70179" x2="80000" y2="60835"/>
                        <a14:foregroundMark x1="94625" y1="69384" x2="86625" y2="59443"/>
                        <a14:foregroundMark x1="6250" y1="17694" x2="16750" y2="6958"/>
                      </a14:backgroundRemoval>
                    </a14:imgEffect>
                  </a14:imgLayer>
                </a14:imgProps>
              </a:ext>
              <a:ext uri="{28A0092B-C50C-407E-A947-70E740481C1C}">
                <a14:useLocalDpi xmlns:a14="http://schemas.microsoft.com/office/drawing/2010/main" val="0"/>
              </a:ext>
            </a:extLst>
          </a:blip>
          <a:srcRect/>
          <a:stretch>
            <a:fillRect/>
          </a:stretch>
        </p:blipFill>
        <p:spPr bwMode="auto">
          <a:xfrm>
            <a:off x="6685613" y="1977981"/>
            <a:ext cx="4257206" cy="4031873"/>
          </a:xfrm>
          <a:prstGeom prst="rect">
            <a:avLst/>
          </a:prstGeom>
          <a:solidFill>
            <a:schemeClr val="accent5">
              <a:lumMod val="50000"/>
            </a:schemeClr>
          </a:solidFill>
        </p:spPr>
      </p:pic>
      <p:pic>
        <p:nvPicPr>
          <p:cNvPr id="8"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4449" y="-1"/>
            <a:ext cx="2388125" cy="838720"/>
          </a:xfrm>
          <a:prstGeom prst="rect">
            <a:avLst/>
          </a:prstGeom>
          <a:solidFill>
            <a:schemeClr val="bg1"/>
          </a:solidFill>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95"/>
            <a:ext cx="2623893" cy="848763"/>
          </a:xfrm>
          <a:prstGeom prst="rect">
            <a:avLst/>
          </a:prstGeom>
          <a:solidFill>
            <a:schemeClr val="bg1"/>
          </a:solidFill>
        </p:spPr>
      </p:pic>
    </p:spTree>
    <p:extLst>
      <p:ext uri="{BB962C8B-B14F-4D97-AF65-F5344CB8AC3E}">
        <p14:creationId xmlns:p14="http://schemas.microsoft.com/office/powerpoint/2010/main" val="4056431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 y="-1"/>
            <a:ext cx="12191999" cy="954107"/>
          </a:xfrm>
          <a:solidFill>
            <a:schemeClr val="accent5">
              <a:lumMod val="50000"/>
            </a:schemeClr>
          </a:solidFill>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Área de Comunicaciones - Grupo </a:t>
            </a:r>
            <a:r>
              <a:rPr lang="es-CO" sz="2200" b="1" dirty="0" err="1">
                <a:solidFill>
                  <a:schemeClr val="bg1"/>
                </a:solidFill>
                <a:latin typeface="Arial" panose="020B0604020202020204" pitchFamily="34" charset="0"/>
                <a:ea typeface="Verdana" panose="020B0604030504040204" pitchFamily="34" charset="0"/>
                <a:cs typeface="Arial" panose="020B0604020202020204" pitchFamily="34" charset="0"/>
              </a:rPr>
              <a:t>Citaduría</a:t>
            </a:r>
            <a:b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Notificaciones Realizadas por los Servidores con el </a:t>
            </a:r>
            <a:b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200" b="1" dirty="0">
                <a:solidFill>
                  <a:schemeClr val="bg1"/>
                </a:solidFill>
                <a:latin typeface="Arial" panose="020B0604020202020204" pitchFamily="34" charset="0"/>
                <a:ea typeface="Verdana" panose="020B0604030504040204" pitchFamily="34" charset="0"/>
                <a:cs typeface="Arial" panose="020B0604020202020204" pitchFamily="34" charset="0"/>
              </a:rPr>
              <a:t>Cargo de Citador del Centro de Servicios Judiciales</a:t>
            </a:r>
            <a:endParaRPr lang="es-CO" sz="22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0" name="CuadroTexto 9"/>
          <p:cNvSpPr txBox="1"/>
          <p:nvPr/>
        </p:nvSpPr>
        <p:spPr>
          <a:xfrm>
            <a:off x="1995253" y="2235539"/>
            <a:ext cx="2399955" cy="954107"/>
          </a:xfrm>
          <a:prstGeom prst="rect">
            <a:avLst/>
          </a:prstGeom>
          <a:solidFill>
            <a:schemeClr val="accent1">
              <a:lumMod val="40000"/>
              <a:lumOff val="6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Año 2016</a:t>
            </a:r>
          </a:p>
          <a:p>
            <a:pPr algn="ctr"/>
            <a:r>
              <a:rPr lang="es-CO" sz="1400" dirty="0">
                <a:latin typeface="Arial" panose="020B0604020202020204" pitchFamily="34" charset="0"/>
                <a:ea typeface="Verdana" panose="020B0604030504040204" pitchFamily="34" charset="0"/>
                <a:cs typeface="Arial" panose="020B0604020202020204" pitchFamily="34" charset="0"/>
              </a:rPr>
              <a:t>Total 62861 Notificaciones</a:t>
            </a:r>
          </a:p>
          <a:p>
            <a:pPr algn="ctr"/>
            <a:r>
              <a:rPr lang="es-CO" sz="1400" dirty="0">
                <a:latin typeface="Arial" panose="020B0604020202020204" pitchFamily="34" charset="0"/>
                <a:ea typeface="Verdana" panose="020B0604030504040204" pitchFamily="34" charset="0"/>
                <a:cs typeface="Arial" panose="020B0604020202020204" pitchFamily="34" charset="0"/>
              </a:rPr>
              <a:t>Promedio Diario por Citador </a:t>
            </a:r>
          </a:p>
          <a:p>
            <a:pPr algn="ctr"/>
            <a:r>
              <a:rPr lang="es-CO" sz="1400" dirty="0">
                <a:latin typeface="Arial" panose="020B0604020202020204" pitchFamily="34" charset="0"/>
                <a:ea typeface="Verdana" panose="020B0604030504040204" pitchFamily="34" charset="0"/>
                <a:cs typeface="Arial" panose="020B0604020202020204" pitchFamily="34" charset="0"/>
              </a:rPr>
              <a:t>25</a:t>
            </a:r>
          </a:p>
        </p:txBody>
      </p:sp>
      <p:sp>
        <p:nvSpPr>
          <p:cNvPr id="11" name="CuadroTexto 10"/>
          <p:cNvSpPr txBox="1"/>
          <p:nvPr/>
        </p:nvSpPr>
        <p:spPr>
          <a:xfrm>
            <a:off x="4488121" y="2235539"/>
            <a:ext cx="2405844" cy="954107"/>
          </a:xfrm>
          <a:prstGeom prst="rect">
            <a:avLst/>
          </a:prstGeom>
          <a:solidFill>
            <a:schemeClr val="accent1">
              <a:lumMod val="40000"/>
              <a:lumOff val="6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Año 2017</a:t>
            </a:r>
          </a:p>
          <a:p>
            <a:pPr algn="ctr"/>
            <a:r>
              <a:rPr lang="es-CO" sz="1400" dirty="0">
                <a:latin typeface="Arial" panose="020B0604020202020204" pitchFamily="34" charset="0"/>
                <a:ea typeface="Verdana" panose="020B0604030504040204" pitchFamily="34" charset="0"/>
                <a:cs typeface="Arial" panose="020B0604020202020204" pitchFamily="34" charset="0"/>
              </a:rPr>
              <a:t>Total 64869 Notificaciones</a:t>
            </a:r>
          </a:p>
          <a:p>
            <a:pPr algn="ctr"/>
            <a:r>
              <a:rPr lang="es-CO" sz="1400" dirty="0">
                <a:latin typeface="Arial" panose="020B0604020202020204" pitchFamily="34" charset="0"/>
                <a:ea typeface="Verdana" panose="020B0604030504040204" pitchFamily="34" charset="0"/>
                <a:cs typeface="Arial" panose="020B0604020202020204" pitchFamily="34" charset="0"/>
              </a:rPr>
              <a:t>Promedio Diario por Citador  </a:t>
            </a:r>
          </a:p>
          <a:p>
            <a:pPr algn="ctr"/>
            <a:r>
              <a:rPr lang="es-CO" sz="1400" dirty="0">
                <a:latin typeface="Arial" panose="020B0604020202020204" pitchFamily="34" charset="0"/>
                <a:ea typeface="Verdana" panose="020B0604030504040204" pitchFamily="34" charset="0"/>
                <a:cs typeface="Arial" panose="020B0604020202020204" pitchFamily="34" charset="0"/>
              </a:rPr>
              <a:t>26</a:t>
            </a:r>
          </a:p>
        </p:txBody>
      </p:sp>
      <p:sp>
        <p:nvSpPr>
          <p:cNvPr id="12" name="CuadroTexto 11"/>
          <p:cNvSpPr txBox="1"/>
          <p:nvPr/>
        </p:nvSpPr>
        <p:spPr>
          <a:xfrm>
            <a:off x="1995253" y="1369676"/>
            <a:ext cx="9899828" cy="523220"/>
          </a:xfrm>
          <a:prstGeom prst="rect">
            <a:avLst/>
          </a:prstGeom>
          <a:solidFill>
            <a:schemeClr val="accent1">
              <a:lumMod val="40000"/>
              <a:lumOff val="6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Notificación Personal</a:t>
            </a:r>
          </a:p>
          <a:p>
            <a:pPr algn="ctr"/>
            <a:r>
              <a:rPr lang="es-CO" sz="1400" b="1" dirty="0">
                <a:latin typeface="Arial" panose="020B0604020202020204" pitchFamily="34" charset="0"/>
                <a:ea typeface="Verdana" panose="020B0604030504040204" pitchFamily="34" charset="0"/>
                <a:cs typeface="Arial" panose="020B0604020202020204" pitchFamily="34" charset="0"/>
              </a:rPr>
              <a:t>Labor realizada por 10 empleados con Cargo de Citador</a:t>
            </a:r>
          </a:p>
        </p:txBody>
      </p:sp>
      <p:sp>
        <p:nvSpPr>
          <p:cNvPr id="14" name="CuadroTexto 13"/>
          <p:cNvSpPr txBox="1"/>
          <p:nvPr/>
        </p:nvSpPr>
        <p:spPr>
          <a:xfrm>
            <a:off x="1995253" y="4456581"/>
            <a:ext cx="2399955" cy="954107"/>
          </a:xfrm>
          <a:prstGeom prst="rect">
            <a:avLst/>
          </a:prstGeom>
          <a:solidFill>
            <a:schemeClr val="accent1">
              <a:lumMod val="40000"/>
              <a:lumOff val="6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Año 2016</a:t>
            </a:r>
          </a:p>
          <a:p>
            <a:pPr algn="ctr"/>
            <a:r>
              <a:rPr lang="es-CO" sz="1400" dirty="0">
                <a:latin typeface="Arial" panose="020B0604020202020204" pitchFamily="34" charset="0"/>
                <a:ea typeface="Verdana" panose="020B0604030504040204" pitchFamily="34" charset="0"/>
                <a:cs typeface="Arial" panose="020B0604020202020204" pitchFamily="34" charset="0"/>
              </a:rPr>
              <a:t>Total 11005 Notificaciones</a:t>
            </a:r>
          </a:p>
          <a:p>
            <a:pPr algn="ctr"/>
            <a:r>
              <a:rPr lang="es-CO" sz="1400" dirty="0">
                <a:latin typeface="Arial" panose="020B0604020202020204" pitchFamily="34" charset="0"/>
                <a:ea typeface="Verdana" panose="020B0604030504040204" pitchFamily="34" charset="0"/>
                <a:cs typeface="Arial" panose="020B0604020202020204" pitchFamily="34" charset="0"/>
              </a:rPr>
              <a:t>Promedio Diario por Citador  23</a:t>
            </a:r>
          </a:p>
        </p:txBody>
      </p:sp>
      <p:sp>
        <p:nvSpPr>
          <p:cNvPr id="15" name="CuadroTexto 14"/>
          <p:cNvSpPr txBox="1"/>
          <p:nvPr/>
        </p:nvSpPr>
        <p:spPr>
          <a:xfrm>
            <a:off x="4488121" y="4456581"/>
            <a:ext cx="2405844" cy="954107"/>
          </a:xfrm>
          <a:prstGeom prst="rect">
            <a:avLst/>
          </a:prstGeom>
          <a:solidFill>
            <a:schemeClr val="accent1">
              <a:lumMod val="40000"/>
              <a:lumOff val="6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Año 2017</a:t>
            </a:r>
          </a:p>
          <a:p>
            <a:pPr algn="ctr"/>
            <a:r>
              <a:rPr lang="es-CO" sz="1400" dirty="0">
                <a:latin typeface="Arial" panose="020B0604020202020204" pitchFamily="34" charset="0"/>
                <a:ea typeface="Verdana" panose="020B0604030504040204" pitchFamily="34" charset="0"/>
                <a:cs typeface="Arial" panose="020B0604020202020204" pitchFamily="34" charset="0"/>
              </a:rPr>
              <a:t>Total 16898 Notificaciones</a:t>
            </a:r>
          </a:p>
          <a:p>
            <a:pPr algn="ctr"/>
            <a:r>
              <a:rPr lang="es-CO" sz="1400" dirty="0">
                <a:latin typeface="Arial" panose="020B0604020202020204" pitchFamily="34" charset="0"/>
                <a:ea typeface="Verdana" panose="020B0604030504040204" pitchFamily="34" charset="0"/>
                <a:cs typeface="Arial" panose="020B0604020202020204" pitchFamily="34" charset="0"/>
              </a:rPr>
              <a:t>Promedio Diario por Citador</a:t>
            </a:r>
          </a:p>
          <a:p>
            <a:pPr algn="ctr"/>
            <a:r>
              <a:rPr lang="es-CO" sz="1400" dirty="0">
                <a:latin typeface="Arial" panose="020B0604020202020204" pitchFamily="34" charset="0"/>
                <a:ea typeface="Verdana" panose="020B0604030504040204" pitchFamily="34" charset="0"/>
                <a:cs typeface="Arial" panose="020B0604020202020204" pitchFamily="34" charset="0"/>
              </a:rPr>
              <a:t>35</a:t>
            </a:r>
          </a:p>
        </p:txBody>
      </p:sp>
      <p:sp>
        <p:nvSpPr>
          <p:cNvPr id="16" name="CuadroTexto 15"/>
          <p:cNvSpPr txBox="1"/>
          <p:nvPr/>
        </p:nvSpPr>
        <p:spPr>
          <a:xfrm>
            <a:off x="1995252" y="3623059"/>
            <a:ext cx="9911657" cy="523220"/>
          </a:xfrm>
          <a:prstGeom prst="rect">
            <a:avLst/>
          </a:prstGeom>
          <a:solidFill>
            <a:schemeClr val="accent1">
              <a:lumMod val="40000"/>
              <a:lumOff val="6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Notificación por Correo Electrónico</a:t>
            </a:r>
          </a:p>
          <a:p>
            <a:pPr algn="ctr"/>
            <a:endParaRPr lang="es-CO" sz="1400" b="1" dirty="0">
              <a:latin typeface="Arial" panose="020B0604020202020204" pitchFamily="34" charset="0"/>
              <a:ea typeface="Verdana" panose="020B0604030504040204" pitchFamily="34" charset="0"/>
              <a:cs typeface="Arial" panose="020B0604020202020204" pitchFamily="34" charset="0"/>
            </a:endParaRPr>
          </a:p>
        </p:txBody>
      </p:sp>
      <p:sp>
        <p:nvSpPr>
          <p:cNvPr id="17" name="CuadroTexto 16"/>
          <p:cNvSpPr txBox="1"/>
          <p:nvPr/>
        </p:nvSpPr>
        <p:spPr>
          <a:xfrm>
            <a:off x="7002337" y="2235539"/>
            <a:ext cx="2394016" cy="954107"/>
          </a:xfrm>
          <a:prstGeom prst="rect">
            <a:avLst/>
          </a:prstGeom>
          <a:solidFill>
            <a:schemeClr val="accent1">
              <a:lumMod val="40000"/>
              <a:lumOff val="6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Año 2018</a:t>
            </a:r>
          </a:p>
          <a:p>
            <a:pPr algn="ctr"/>
            <a:r>
              <a:rPr lang="es-CO" sz="1400" dirty="0">
                <a:latin typeface="Arial" panose="020B0604020202020204" pitchFamily="34" charset="0"/>
                <a:ea typeface="Verdana" panose="020B0604030504040204" pitchFamily="34" charset="0"/>
                <a:cs typeface="Arial" panose="020B0604020202020204" pitchFamily="34" charset="0"/>
              </a:rPr>
              <a:t>Total 82.521 Notificaciones</a:t>
            </a:r>
          </a:p>
          <a:p>
            <a:pPr algn="ctr"/>
            <a:r>
              <a:rPr lang="es-CO" sz="1400" dirty="0">
                <a:latin typeface="Arial" panose="020B0604020202020204" pitchFamily="34" charset="0"/>
                <a:ea typeface="Verdana" panose="020B0604030504040204" pitchFamily="34" charset="0"/>
                <a:cs typeface="Arial" panose="020B0604020202020204" pitchFamily="34" charset="0"/>
              </a:rPr>
              <a:t>Promedio Diario por Citador  </a:t>
            </a:r>
          </a:p>
          <a:p>
            <a:pPr algn="ctr"/>
            <a:r>
              <a:rPr lang="es-CO" sz="1400" dirty="0">
                <a:latin typeface="Arial" panose="020B0604020202020204" pitchFamily="34" charset="0"/>
                <a:ea typeface="Verdana" panose="020B0604030504040204" pitchFamily="34" charset="0"/>
                <a:cs typeface="Arial" panose="020B0604020202020204" pitchFamily="34" charset="0"/>
              </a:rPr>
              <a:t>33</a:t>
            </a:r>
          </a:p>
        </p:txBody>
      </p:sp>
      <p:sp>
        <p:nvSpPr>
          <p:cNvPr id="18" name="CuadroTexto 17"/>
          <p:cNvSpPr txBox="1"/>
          <p:nvPr/>
        </p:nvSpPr>
        <p:spPr>
          <a:xfrm>
            <a:off x="6964631" y="4456580"/>
            <a:ext cx="2405844" cy="954107"/>
          </a:xfrm>
          <a:prstGeom prst="rect">
            <a:avLst/>
          </a:prstGeom>
          <a:solidFill>
            <a:schemeClr val="accent1">
              <a:lumMod val="40000"/>
              <a:lumOff val="6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Año 2018</a:t>
            </a:r>
          </a:p>
          <a:p>
            <a:pPr algn="ctr"/>
            <a:r>
              <a:rPr lang="es-CO" sz="1400" dirty="0">
                <a:latin typeface="Arial" panose="020B0604020202020204" pitchFamily="34" charset="0"/>
                <a:ea typeface="Verdana" panose="020B0604030504040204" pitchFamily="34" charset="0"/>
                <a:cs typeface="Arial" panose="020B0604020202020204" pitchFamily="34" charset="0"/>
              </a:rPr>
              <a:t>Total 26511 Notificaciones</a:t>
            </a:r>
          </a:p>
          <a:p>
            <a:pPr algn="ctr"/>
            <a:r>
              <a:rPr lang="es-CO" sz="1400" dirty="0">
                <a:latin typeface="Arial" panose="020B0604020202020204" pitchFamily="34" charset="0"/>
                <a:ea typeface="Verdana" panose="020B0604030504040204" pitchFamily="34" charset="0"/>
                <a:cs typeface="Arial" panose="020B0604020202020204" pitchFamily="34" charset="0"/>
              </a:rPr>
              <a:t>Promedio Diario por Citador</a:t>
            </a:r>
          </a:p>
          <a:p>
            <a:pPr algn="ctr"/>
            <a:r>
              <a:rPr lang="es-CO" sz="1400" dirty="0">
                <a:latin typeface="Arial" panose="020B0604020202020204" pitchFamily="34" charset="0"/>
                <a:ea typeface="Verdana" panose="020B0604030504040204" pitchFamily="34" charset="0"/>
                <a:cs typeface="Arial" panose="020B0604020202020204" pitchFamily="34" charset="0"/>
              </a:rPr>
              <a:t>109</a:t>
            </a:r>
          </a:p>
        </p:txBody>
      </p:sp>
      <p:pic>
        <p:nvPicPr>
          <p:cNvPr id="19" name="Picture 2" descr="Resultado de imagen para mensaj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571" y="1365346"/>
            <a:ext cx="1603090" cy="1917915"/>
          </a:xfrm>
          <a:prstGeom prst="rect">
            <a:avLst/>
          </a:prstGeom>
          <a:solidFill>
            <a:schemeClr val="accent1">
              <a:lumMod val="40000"/>
              <a:lumOff val="60000"/>
            </a:schemeClr>
          </a:solidFill>
          <a:ln>
            <a:solidFill>
              <a:schemeClr val="accent1">
                <a:lumMod val="60000"/>
                <a:lumOff val="40000"/>
              </a:schemeClr>
            </a:solidFill>
          </a:ln>
        </p:spPr>
      </p:pic>
      <p:pic>
        <p:nvPicPr>
          <p:cNvPr id="20" name="Picture 6" descr="Imagen relacionad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571" y="3586391"/>
            <a:ext cx="1603090" cy="1917912"/>
          </a:xfrm>
          <a:prstGeom prst="rect">
            <a:avLst/>
          </a:prstGeom>
          <a:solidFill>
            <a:schemeClr val="accent1">
              <a:lumMod val="40000"/>
              <a:lumOff val="60000"/>
            </a:schemeClr>
          </a:solidFill>
        </p:spPr>
      </p:pic>
      <p:pic>
        <p:nvPicPr>
          <p:cNvPr id="13"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7354" y="-1"/>
            <a:ext cx="2004647" cy="860486"/>
          </a:xfrm>
          <a:prstGeom prst="rect">
            <a:avLst/>
          </a:prstGeom>
          <a:solidFill>
            <a:schemeClr val="bg2"/>
          </a:solidFill>
        </p:spPr>
      </p:pic>
      <p:pic>
        <p:nvPicPr>
          <p:cNvPr id="21"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2"/>
            <a:ext cx="2418735" cy="848763"/>
          </a:xfrm>
          <a:prstGeom prst="rect">
            <a:avLst/>
          </a:prstGeom>
          <a:solidFill>
            <a:schemeClr val="bg1"/>
          </a:solidFill>
        </p:spPr>
      </p:pic>
      <p:sp>
        <p:nvSpPr>
          <p:cNvPr id="22" name="CuadroTexto 21"/>
          <p:cNvSpPr txBox="1"/>
          <p:nvPr/>
        </p:nvSpPr>
        <p:spPr>
          <a:xfrm>
            <a:off x="9470224" y="2255207"/>
            <a:ext cx="2394016" cy="954107"/>
          </a:xfrm>
          <a:prstGeom prst="rect">
            <a:avLst/>
          </a:prstGeom>
          <a:solidFill>
            <a:schemeClr val="accent1">
              <a:lumMod val="40000"/>
              <a:lumOff val="6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Año 2019</a:t>
            </a:r>
          </a:p>
          <a:p>
            <a:pPr algn="ctr"/>
            <a:r>
              <a:rPr lang="es-CO" sz="1400" dirty="0">
                <a:latin typeface="Arial" panose="020B0604020202020204" pitchFamily="34" charset="0"/>
                <a:ea typeface="Verdana" panose="020B0604030504040204" pitchFamily="34" charset="0"/>
                <a:cs typeface="Arial" panose="020B0604020202020204" pitchFamily="34" charset="0"/>
              </a:rPr>
              <a:t>Total 83.946 Notificaciones</a:t>
            </a:r>
          </a:p>
          <a:p>
            <a:pPr algn="ctr"/>
            <a:r>
              <a:rPr lang="es-CO" sz="1400" dirty="0">
                <a:latin typeface="Arial" panose="020B0604020202020204" pitchFamily="34" charset="0"/>
                <a:ea typeface="Verdana" panose="020B0604030504040204" pitchFamily="34" charset="0"/>
                <a:cs typeface="Arial" panose="020B0604020202020204" pitchFamily="34" charset="0"/>
              </a:rPr>
              <a:t>Promedio Diario por Citador  </a:t>
            </a:r>
          </a:p>
          <a:p>
            <a:pPr algn="ctr"/>
            <a:r>
              <a:rPr lang="es-CO" sz="1400" dirty="0">
                <a:latin typeface="Arial" panose="020B0604020202020204" pitchFamily="34" charset="0"/>
                <a:ea typeface="Verdana" panose="020B0604030504040204" pitchFamily="34" charset="0"/>
                <a:cs typeface="Arial" panose="020B0604020202020204" pitchFamily="34" charset="0"/>
              </a:rPr>
              <a:t>34</a:t>
            </a:r>
          </a:p>
        </p:txBody>
      </p:sp>
      <p:sp>
        <p:nvSpPr>
          <p:cNvPr id="23" name="CuadroTexto 22"/>
          <p:cNvSpPr txBox="1"/>
          <p:nvPr/>
        </p:nvSpPr>
        <p:spPr>
          <a:xfrm>
            <a:off x="9432518" y="4461500"/>
            <a:ext cx="2405844" cy="954107"/>
          </a:xfrm>
          <a:prstGeom prst="rect">
            <a:avLst/>
          </a:prstGeom>
          <a:solidFill>
            <a:schemeClr val="accent1">
              <a:lumMod val="40000"/>
              <a:lumOff val="60000"/>
            </a:schemeClr>
          </a:solidFill>
        </p:spPr>
        <p:txBody>
          <a:bodyPr wrap="square" rtlCol="0">
            <a:spAutoFit/>
          </a:bodyPr>
          <a:lstStyle/>
          <a:p>
            <a:pPr algn="ctr"/>
            <a:r>
              <a:rPr lang="es-CO" sz="1400" b="1" dirty="0">
                <a:latin typeface="Arial" panose="020B0604020202020204" pitchFamily="34" charset="0"/>
                <a:ea typeface="Verdana" panose="020B0604030504040204" pitchFamily="34" charset="0"/>
                <a:cs typeface="Arial" panose="020B0604020202020204" pitchFamily="34" charset="0"/>
              </a:rPr>
              <a:t>Año 2019</a:t>
            </a:r>
          </a:p>
          <a:p>
            <a:pPr algn="ctr"/>
            <a:r>
              <a:rPr lang="es-CO" sz="1400" dirty="0">
                <a:latin typeface="Arial" panose="020B0604020202020204" pitchFamily="34" charset="0"/>
                <a:ea typeface="Verdana" panose="020B0604030504040204" pitchFamily="34" charset="0"/>
                <a:cs typeface="Arial" panose="020B0604020202020204" pitchFamily="34" charset="0"/>
              </a:rPr>
              <a:t>Total 56326 Notificaciones</a:t>
            </a:r>
          </a:p>
          <a:p>
            <a:pPr algn="ctr"/>
            <a:r>
              <a:rPr lang="es-CO" sz="1400" dirty="0">
                <a:latin typeface="Arial" panose="020B0604020202020204" pitchFamily="34" charset="0"/>
                <a:ea typeface="Verdana" panose="020B0604030504040204" pitchFamily="34" charset="0"/>
                <a:cs typeface="Arial" panose="020B0604020202020204" pitchFamily="34" charset="0"/>
              </a:rPr>
              <a:t>Promedio Diario por Citador</a:t>
            </a:r>
          </a:p>
          <a:p>
            <a:pPr algn="ctr"/>
            <a:r>
              <a:rPr lang="es-CO" sz="1400" dirty="0">
                <a:latin typeface="Arial" panose="020B0604020202020204" pitchFamily="34" charset="0"/>
                <a:ea typeface="Verdana" panose="020B0604030504040204" pitchFamily="34" charset="0"/>
                <a:cs typeface="Arial" panose="020B0604020202020204" pitchFamily="34" charset="0"/>
              </a:rPr>
              <a:t>231</a:t>
            </a:r>
          </a:p>
        </p:txBody>
      </p:sp>
    </p:spTree>
    <p:extLst>
      <p:ext uri="{BB962C8B-B14F-4D97-AF65-F5344CB8AC3E}">
        <p14:creationId xmlns:p14="http://schemas.microsoft.com/office/powerpoint/2010/main" val="2648911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 y="0"/>
            <a:ext cx="12191999" cy="848763"/>
          </a:xfrm>
          <a:solidFill>
            <a:schemeClr val="accent5">
              <a:lumMod val="50000"/>
            </a:schemeClr>
          </a:solidFill>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Área de Comunicaciones - Grupo </a:t>
            </a:r>
            <a:r>
              <a:rPr lang="es-CO" sz="2000" b="1" dirty="0" err="1">
                <a:solidFill>
                  <a:schemeClr val="bg1"/>
                </a:solidFill>
                <a:latin typeface="Arial" panose="020B0604020202020204" pitchFamily="34" charset="0"/>
                <a:ea typeface="Verdana" panose="020B0604030504040204" pitchFamily="34" charset="0"/>
                <a:cs typeface="Arial" panose="020B0604020202020204" pitchFamily="34" charset="0"/>
              </a:rPr>
              <a:t>Citaduría</a:t>
            </a:r>
            <a:b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Información Detallada de las Notificaciones Realizadas</a:t>
            </a:r>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7890" y="-1"/>
            <a:ext cx="2454112" cy="860486"/>
          </a:xfrm>
          <a:prstGeom prst="rect">
            <a:avLst/>
          </a:prstGeom>
          <a:solidFill>
            <a:schemeClr val="bg2"/>
          </a:solidFill>
        </p:spPr>
      </p:pic>
      <p:pic>
        <p:nvPicPr>
          <p:cNvPr id="7"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5"/>
            <a:ext cx="2623893" cy="848763"/>
          </a:xfrm>
          <a:prstGeom prst="rect">
            <a:avLst/>
          </a:prstGeom>
          <a:solidFill>
            <a:schemeClr val="bg2"/>
          </a:solidFill>
        </p:spPr>
      </p:pic>
      <p:graphicFrame>
        <p:nvGraphicFramePr>
          <p:cNvPr id="3" name="Tabla 2">
            <a:extLst>
              <a:ext uri="{FF2B5EF4-FFF2-40B4-BE49-F238E27FC236}">
                <a16:creationId xmlns:a16="http://schemas.microsoft.com/office/drawing/2014/main" id="{8C28FE3F-C870-42FE-A6DE-32DC4AE035A5}"/>
              </a:ext>
            </a:extLst>
          </p:cNvPr>
          <p:cNvGraphicFramePr>
            <a:graphicFrameLocks noGrp="1"/>
          </p:cNvGraphicFramePr>
          <p:nvPr>
            <p:extLst>
              <p:ext uri="{D42A27DB-BD31-4B8C-83A1-F6EECF244321}">
                <p14:modId xmlns:p14="http://schemas.microsoft.com/office/powerpoint/2010/main" val="2803577847"/>
              </p:ext>
            </p:extLst>
          </p:nvPr>
        </p:nvGraphicFramePr>
        <p:xfrm>
          <a:off x="470451" y="1060557"/>
          <a:ext cx="11251098" cy="4736886"/>
        </p:xfrm>
        <a:graphic>
          <a:graphicData uri="http://schemas.openxmlformats.org/drawingml/2006/table">
            <a:tbl>
              <a:tblPr/>
              <a:tblGrid>
                <a:gridCol w="2699194">
                  <a:extLst>
                    <a:ext uri="{9D8B030D-6E8A-4147-A177-3AD203B41FA5}">
                      <a16:colId xmlns:a16="http://schemas.microsoft.com/office/drawing/2014/main" val="37156971"/>
                    </a:ext>
                  </a:extLst>
                </a:gridCol>
                <a:gridCol w="1068988">
                  <a:extLst>
                    <a:ext uri="{9D8B030D-6E8A-4147-A177-3AD203B41FA5}">
                      <a16:colId xmlns:a16="http://schemas.microsoft.com/office/drawing/2014/main" val="3099632173"/>
                    </a:ext>
                  </a:extLst>
                </a:gridCol>
                <a:gridCol w="1068988">
                  <a:extLst>
                    <a:ext uri="{9D8B030D-6E8A-4147-A177-3AD203B41FA5}">
                      <a16:colId xmlns:a16="http://schemas.microsoft.com/office/drawing/2014/main" val="2979911816"/>
                    </a:ext>
                  </a:extLst>
                </a:gridCol>
                <a:gridCol w="1068988">
                  <a:extLst>
                    <a:ext uri="{9D8B030D-6E8A-4147-A177-3AD203B41FA5}">
                      <a16:colId xmlns:a16="http://schemas.microsoft.com/office/drawing/2014/main" val="2223470301"/>
                    </a:ext>
                  </a:extLst>
                </a:gridCol>
                <a:gridCol w="1068988">
                  <a:extLst>
                    <a:ext uri="{9D8B030D-6E8A-4147-A177-3AD203B41FA5}">
                      <a16:colId xmlns:a16="http://schemas.microsoft.com/office/drawing/2014/main" val="1438391717"/>
                    </a:ext>
                  </a:extLst>
                </a:gridCol>
                <a:gridCol w="1068988">
                  <a:extLst>
                    <a:ext uri="{9D8B030D-6E8A-4147-A177-3AD203B41FA5}">
                      <a16:colId xmlns:a16="http://schemas.microsoft.com/office/drawing/2014/main" val="2043153999"/>
                    </a:ext>
                  </a:extLst>
                </a:gridCol>
                <a:gridCol w="1068988">
                  <a:extLst>
                    <a:ext uri="{9D8B030D-6E8A-4147-A177-3AD203B41FA5}">
                      <a16:colId xmlns:a16="http://schemas.microsoft.com/office/drawing/2014/main" val="191795827"/>
                    </a:ext>
                  </a:extLst>
                </a:gridCol>
                <a:gridCol w="1068988">
                  <a:extLst>
                    <a:ext uri="{9D8B030D-6E8A-4147-A177-3AD203B41FA5}">
                      <a16:colId xmlns:a16="http://schemas.microsoft.com/office/drawing/2014/main" val="4149363826"/>
                    </a:ext>
                  </a:extLst>
                </a:gridCol>
                <a:gridCol w="1068988">
                  <a:extLst>
                    <a:ext uri="{9D8B030D-6E8A-4147-A177-3AD203B41FA5}">
                      <a16:colId xmlns:a16="http://schemas.microsoft.com/office/drawing/2014/main" val="3736330222"/>
                    </a:ext>
                  </a:extLst>
                </a:gridCol>
              </a:tblGrid>
              <a:tr h="479218">
                <a:tc>
                  <a:txBody>
                    <a:bodyPr/>
                    <a:lstStyle/>
                    <a:p>
                      <a:pPr algn="ctr" rtl="0" fontAlgn="ctr"/>
                      <a:r>
                        <a:rPr lang="es-CO" sz="1400" b="1" i="0" u="none" strike="noStrike" dirty="0">
                          <a:solidFill>
                            <a:srgbClr val="FFFFFF"/>
                          </a:solidFill>
                          <a:effectLst/>
                          <a:latin typeface="Arial" panose="020B0604020202020204" pitchFamily="34" charset="0"/>
                        </a:rPr>
                        <a:t>Citaciones y Notificaciones</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2016</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Promedio diario</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2017</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Promedio diario</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2018</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Promedio diario</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2019</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Promedio diario</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813365684"/>
                  </a:ext>
                </a:extLst>
              </a:tr>
              <a:tr h="230393">
                <a:tc>
                  <a:txBody>
                    <a:bodyPr/>
                    <a:lstStyle/>
                    <a:p>
                      <a:pPr algn="l" rtl="0" fontAlgn="b"/>
                      <a:r>
                        <a:rPr lang="es-CO" sz="1400" b="0" i="0" u="none" strike="noStrike">
                          <a:solidFill>
                            <a:srgbClr val="000000"/>
                          </a:solidFill>
                          <a:effectLst/>
                          <a:latin typeface="Arial" panose="020B0604020202020204" pitchFamily="34" charset="0"/>
                        </a:rPr>
                        <a:t>Planillas Juzgados Conocimiento</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25580</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104</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32085</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117</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38906</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159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46540</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191</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304288"/>
                  </a:ext>
                </a:extLst>
              </a:tr>
              <a:tr h="460787">
                <a:tc>
                  <a:txBody>
                    <a:bodyPr/>
                    <a:lstStyle/>
                    <a:p>
                      <a:pPr algn="l" rtl="0" fontAlgn="b"/>
                      <a:r>
                        <a:rPr lang="es-ES" sz="1400" b="0" i="0" u="none" strike="noStrike">
                          <a:solidFill>
                            <a:srgbClr val="000000"/>
                          </a:solidFill>
                          <a:effectLst/>
                          <a:latin typeface="Arial" panose="020B0604020202020204" pitchFamily="34" charset="0"/>
                        </a:rPr>
                        <a:t>Autos y Oficios Juzgados Penales de Conocimiento</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4054</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17</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4621</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7858</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32</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4584</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245049"/>
                  </a:ext>
                </a:extLst>
              </a:tr>
              <a:tr h="230393">
                <a:tc>
                  <a:txBody>
                    <a:bodyPr/>
                    <a:lstStyle/>
                    <a:p>
                      <a:pPr algn="l" rtl="0" fontAlgn="b"/>
                      <a:r>
                        <a:rPr lang="es-CO" sz="1400" b="0" i="0" u="none" strike="noStrike">
                          <a:solidFill>
                            <a:srgbClr val="000000"/>
                          </a:solidFill>
                          <a:effectLst/>
                          <a:latin typeface="Arial" panose="020B0604020202020204" pitchFamily="34" charset="0"/>
                        </a:rPr>
                        <a:t>Citaciones Audiencias Garantìas</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6251</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26</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6606</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27</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5058</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21</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5324</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22</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206508"/>
                  </a:ext>
                </a:extLst>
              </a:tr>
              <a:tr h="230393">
                <a:tc>
                  <a:txBody>
                    <a:bodyPr/>
                    <a:lstStyle/>
                    <a:p>
                      <a:pPr algn="l" rtl="0" fontAlgn="b"/>
                      <a:r>
                        <a:rPr lang="es-CO" sz="1400" b="0" i="0" u="none" strike="noStrike">
                          <a:solidFill>
                            <a:srgbClr val="000000"/>
                          </a:solidFill>
                          <a:effectLst/>
                          <a:latin typeface="Arial" panose="020B0604020202020204" pitchFamily="34" charset="0"/>
                        </a:rPr>
                        <a:t>Notificación Exhortos</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732</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668</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528</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523</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476696"/>
                  </a:ext>
                </a:extLst>
              </a:tr>
              <a:tr h="230393">
                <a:tc>
                  <a:txBody>
                    <a:bodyPr/>
                    <a:lstStyle/>
                    <a:p>
                      <a:pPr algn="l" rtl="0" fontAlgn="b"/>
                      <a:r>
                        <a:rPr lang="es-CO" sz="1400" b="0" i="0" u="none" strike="noStrike">
                          <a:solidFill>
                            <a:srgbClr val="000000"/>
                          </a:solidFill>
                          <a:effectLst/>
                          <a:latin typeface="Arial" panose="020B0604020202020204" pitchFamily="34" charset="0"/>
                        </a:rPr>
                        <a:t>Notificación Tutelas Personal</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21100</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86</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19677</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80</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25639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105</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5658</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23</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530212"/>
                  </a:ext>
                </a:extLst>
              </a:tr>
              <a:tr h="230393">
                <a:tc>
                  <a:txBody>
                    <a:bodyPr/>
                    <a:lstStyle/>
                    <a:p>
                      <a:pPr algn="l" rtl="0" fontAlgn="b"/>
                      <a:r>
                        <a:rPr lang="es-CO" sz="1400" b="0" i="0" u="none" strike="noStrike">
                          <a:solidFill>
                            <a:srgbClr val="000000"/>
                          </a:solidFill>
                          <a:effectLst/>
                          <a:latin typeface="Arial" panose="020B0604020202020204" pitchFamily="34" charset="0"/>
                        </a:rPr>
                        <a:t>Notificaciones Carcel</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5144</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21</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4567</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4532</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10599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43</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713526"/>
                  </a:ext>
                </a:extLst>
              </a:tr>
              <a:tr h="239609">
                <a:tc>
                  <a:txBody>
                    <a:bodyPr/>
                    <a:lstStyle/>
                    <a:p>
                      <a:pPr algn="l" rtl="0" fontAlgn="b"/>
                      <a:r>
                        <a:rPr lang="es-CO" sz="1400" b="1" i="0" u="none" strike="noStrike">
                          <a:solidFill>
                            <a:srgbClr val="000000"/>
                          </a:solidFill>
                          <a:effectLst/>
                          <a:latin typeface="Arial" panose="020B0604020202020204" pitchFamily="34" charset="0"/>
                        </a:rPr>
                        <a:t>Total Notificación Personal</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62861</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257</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68224</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265</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82521</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rPr>
                        <a:t>338</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73228</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dirty="0">
                          <a:solidFill>
                            <a:srgbClr val="000000"/>
                          </a:solidFill>
                          <a:effectLst/>
                          <a:latin typeface="Arial" panose="020B0604020202020204" pitchFamily="34" charset="0"/>
                        </a:rPr>
                        <a:t>300</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90807293"/>
                  </a:ext>
                </a:extLst>
              </a:tr>
              <a:tr h="239609">
                <a:tc>
                  <a:txBody>
                    <a:bodyPr/>
                    <a:lstStyle/>
                    <a:p>
                      <a:pPr algn="l" rtl="0" fontAlgn="b"/>
                      <a:r>
                        <a:rPr lang="es-CO" sz="1400" b="1" i="0" u="none" strike="noStrike">
                          <a:solidFill>
                            <a:srgbClr val="000000"/>
                          </a:solidFill>
                          <a:effectLst/>
                          <a:latin typeface="Arial" panose="020B0604020202020204" pitchFamily="34" charset="0"/>
                        </a:rPr>
                        <a:t>Variación</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r>
                        <a:rPr lang="es-CO" sz="1400" b="0" i="0" u="none" strike="noStrike">
                          <a:solidFill>
                            <a:srgbClr val="000000"/>
                          </a:solidFill>
                          <a:effectLst/>
                          <a:latin typeface="Arial" panose="020B0604020202020204" pitchFamily="34" charset="0"/>
                        </a:rPr>
                        <a:t> </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r>
                        <a:rPr lang="es-CO" sz="1400" b="0" i="0" u="none" strike="noStrike">
                          <a:solidFill>
                            <a:srgbClr val="000000"/>
                          </a:solidFill>
                          <a:effectLst/>
                          <a:latin typeface="Arial" panose="020B0604020202020204" pitchFamily="34" charset="0"/>
                        </a:rPr>
                        <a:t> </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3%</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21%</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b"/>
                      <a:r>
                        <a:rPr lang="es-CO" sz="1400" b="1" i="0" u="none" strike="noStrike">
                          <a:solidFill>
                            <a:srgbClr val="000000"/>
                          </a:solidFill>
                          <a:effectLst/>
                          <a:latin typeface="Arial" panose="020B0604020202020204" pitchFamily="34" charset="0"/>
                        </a:rPr>
                        <a:t> </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-4%</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b"/>
                      <a:r>
                        <a:rPr lang="es-CO" sz="1400" b="1" i="0" u="none" strike="noStrike" dirty="0">
                          <a:solidFill>
                            <a:srgbClr val="000000"/>
                          </a:solidFill>
                          <a:effectLst/>
                          <a:latin typeface="Arial" panose="020B0604020202020204" pitchFamily="34" charset="0"/>
                        </a:rPr>
                        <a:t> </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015583"/>
                  </a:ext>
                </a:extLst>
              </a:tr>
              <a:tr h="285688">
                <a:tc>
                  <a:txBody>
                    <a:bodyPr/>
                    <a:lstStyle/>
                    <a:p>
                      <a:pPr algn="l" fontAlgn="b"/>
                      <a:r>
                        <a:rPr lang="es-CO" sz="1400" b="0" i="0" u="none" strike="noStrike">
                          <a:solidFill>
                            <a:srgbClr val="000000"/>
                          </a:solidFill>
                          <a:effectLst/>
                          <a:latin typeface="Arial" panose="020B0604020202020204" pitchFamily="34" charset="0"/>
                        </a:rPr>
                        <a:t> </a:t>
                      </a:r>
                    </a:p>
                  </a:txBody>
                  <a:tcPr marL="8328" marR="8328" marT="83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328" marR="8328" marT="83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328" marR="8328" marT="83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Arial" panose="020B0604020202020204" pitchFamily="34" charset="0"/>
                        </a:rPr>
                        <a:t> </a:t>
                      </a:r>
                    </a:p>
                  </a:txBody>
                  <a:tcPr marL="8328" marR="8328" marT="83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328" marR="8328" marT="83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328" marR="8328" marT="83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328" marR="8328" marT="83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328" marR="8328" marT="83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328" marR="8328" marT="83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360643"/>
                  </a:ext>
                </a:extLst>
              </a:tr>
              <a:tr h="479218">
                <a:tc>
                  <a:txBody>
                    <a:bodyPr/>
                    <a:lstStyle/>
                    <a:p>
                      <a:pPr algn="ctr" rtl="0" fontAlgn="ctr"/>
                      <a:r>
                        <a:rPr lang="es-CO" sz="1400" b="1" i="0" u="none" strike="noStrike">
                          <a:solidFill>
                            <a:srgbClr val="FFFFFF"/>
                          </a:solidFill>
                          <a:effectLst/>
                          <a:latin typeface="Arial" panose="020B0604020202020204" pitchFamily="34" charset="0"/>
                        </a:rPr>
                        <a:t>Citaciones y Notificaciones</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2016</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Promedio diario</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2017</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Promedio diario</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2018</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Promedio diario</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a:solidFill>
                            <a:srgbClr val="FFFFFF"/>
                          </a:solidFill>
                          <a:effectLst/>
                          <a:latin typeface="Arial" panose="020B0604020202020204" pitchFamily="34" charset="0"/>
                        </a:rPr>
                        <a:t>2019</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rtl="0" fontAlgn="ctr"/>
                      <a:r>
                        <a:rPr lang="es-CO" sz="1400" b="1" i="0" u="none" strike="noStrike" dirty="0">
                          <a:solidFill>
                            <a:srgbClr val="FFFFFF"/>
                          </a:solidFill>
                          <a:effectLst/>
                          <a:latin typeface="Arial" panose="020B0604020202020204" pitchFamily="34" charset="0"/>
                        </a:rPr>
                        <a:t>Promedio diario</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664965179"/>
                  </a:ext>
                </a:extLst>
              </a:tr>
              <a:tr h="460787">
                <a:tc>
                  <a:txBody>
                    <a:bodyPr/>
                    <a:lstStyle/>
                    <a:p>
                      <a:pPr algn="l" rtl="0" fontAlgn="b"/>
                      <a:r>
                        <a:rPr lang="es-CO" sz="1400" b="0" i="0" u="none" strike="noStrike">
                          <a:solidFill>
                            <a:srgbClr val="000000"/>
                          </a:solidFill>
                          <a:effectLst/>
                          <a:latin typeface="Arial" panose="020B0604020202020204" pitchFamily="34" charset="0"/>
                        </a:rPr>
                        <a:t>Notificaciones Audiencias de Garantías Via Electronica</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2815</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3150</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11889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49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12105</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50</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623945"/>
                  </a:ext>
                </a:extLst>
              </a:tr>
              <a:tr h="460787">
                <a:tc>
                  <a:txBody>
                    <a:bodyPr/>
                    <a:lstStyle/>
                    <a:p>
                      <a:pPr algn="l" rtl="0" fontAlgn="b"/>
                      <a:r>
                        <a:rPr lang="es-CO" sz="1400" b="0" i="0" u="none" strike="noStrike">
                          <a:solidFill>
                            <a:srgbClr val="000000"/>
                          </a:solidFill>
                          <a:effectLst/>
                          <a:latin typeface="Arial" panose="020B0604020202020204" pitchFamily="34" charset="0"/>
                        </a:rPr>
                        <a:t>Notificación Tutelas Vìa Electronica</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8190</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33</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13748</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56</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14622</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60</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18237</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0" i="0" u="none" strike="noStrike">
                          <a:solidFill>
                            <a:srgbClr val="000000"/>
                          </a:solidFill>
                          <a:effectLst/>
                          <a:latin typeface="Arial" panose="020B0604020202020204" pitchFamily="34" charset="0"/>
                        </a:rPr>
                        <a:t>76</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155406"/>
                  </a:ext>
                </a:extLst>
              </a:tr>
              <a:tr h="239609">
                <a:tc>
                  <a:txBody>
                    <a:bodyPr/>
                    <a:lstStyle/>
                    <a:p>
                      <a:pPr algn="l" rtl="0" fontAlgn="b"/>
                      <a:r>
                        <a:rPr lang="es-CO" sz="1400" b="1" i="0" u="none" strike="noStrike">
                          <a:solidFill>
                            <a:srgbClr val="000000"/>
                          </a:solidFill>
                          <a:effectLst/>
                          <a:latin typeface="Arial" panose="020B0604020202020204" pitchFamily="34" charset="0"/>
                        </a:rPr>
                        <a:t>Total Notificación Electronica</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11005</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45</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16898</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69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26511</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rPr>
                        <a:t>109</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30342</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126</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56523035"/>
                  </a:ext>
                </a:extLst>
              </a:tr>
              <a:tr h="239609">
                <a:tc>
                  <a:txBody>
                    <a:bodyPr/>
                    <a:lstStyle/>
                    <a:p>
                      <a:pPr algn="l" rtl="0" fontAlgn="b"/>
                      <a:r>
                        <a:rPr lang="es-CO" sz="1400" b="1" i="0" u="none" strike="noStrike">
                          <a:solidFill>
                            <a:srgbClr val="000000"/>
                          </a:solidFill>
                          <a:effectLst/>
                          <a:latin typeface="Arial" panose="020B0604020202020204" pitchFamily="34" charset="0"/>
                        </a:rPr>
                        <a:t>Variación</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54%</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57%</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a:solidFill>
                            <a:srgbClr val="000000"/>
                          </a:solidFill>
                          <a:effectLst/>
                          <a:latin typeface="Arial" panose="020B0604020202020204" pitchFamily="34" charset="0"/>
                        </a:rPr>
                        <a:t> </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1" i="0" u="none" strike="noStrike">
                          <a:solidFill>
                            <a:srgbClr val="000000"/>
                          </a:solidFill>
                          <a:effectLst/>
                          <a:latin typeface="Arial" panose="020B0604020202020204" pitchFamily="34" charset="0"/>
                        </a:rPr>
                        <a:t>14%</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s-CO" sz="1400" b="0" i="0" u="none" strike="noStrike" dirty="0">
                          <a:solidFill>
                            <a:srgbClr val="000000"/>
                          </a:solidFill>
                          <a:effectLst/>
                          <a:latin typeface="Arial" panose="020B0604020202020204" pitchFamily="34" charset="0"/>
                        </a:rPr>
                        <a:t> </a:t>
                      </a:r>
                    </a:p>
                  </a:txBody>
                  <a:tcPr marL="8328" marR="8328" marT="8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79402513"/>
                  </a:ext>
                </a:extLst>
              </a:tr>
            </a:tbl>
          </a:graphicData>
        </a:graphic>
      </p:graphicFrame>
    </p:spTree>
    <p:extLst>
      <p:ext uri="{BB962C8B-B14F-4D97-AF65-F5344CB8AC3E}">
        <p14:creationId xmlns:p14="http://schemas.microsoft.com/office/powerpoint/2010/main" val="267339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0" y="-4952"/>
            <a:ext cx="12191999" cy="861774"/>
          </a:xfrm>
          <a:prstGeom prst="rect">
            <a:avLst/>
          </a:prstGeom>
          <a:solidFill>
            <a:schemeClr val="accent5">
              <a:lumMod val="50000"/>
            </a:schemeClr>
          </a:solidFill>
        </p:spPr>
        <p:txBody>
          <a:bodyPr wrap="square" rtlCol="0" anchor="t">
            <a:spAutoFit/>
          </a:bodyPr>
          <a:lstStyle/>
          <a:p>
            <a:pPr algn="ctr">
              <a:lnSpc>
                <a:spcPct val="200000"/>
              </a:lnSpc>
            </a:pPr>
            <a:r>
              <a:rPr lang="es-CO" sz="2500" b="1" dirty="0">
                <a:solidFill>
                  <a:schemeClr val="bg1"/>
                </a:solidFill>
                <a:latin typeface="Arial" panose="020B0604020202020204" pitchFamily="34" charset="0"/>
                <a:cs typeface="Arial" panose="020B0604020202020204" pitchFamily="34" charset="0"/>
              </a:rPr>
              <a:t>DIRECCIONAMIENTO ESTRATEGICO</a:t>
            </a:r>
          </a:p>
        </p:txBody>
      </p:sp>
      <p:sp>
        <p:nvSpPr>
          <p:cNvPr id="10" name="CuadroTexto 9"/>
          <p:cNvSpPr txBox="1"/>
          <p:nvPr/>
        </p:nvSpPr>
        <p:spPr>
          <a:xfrm>
            <a:off x="675860" y="2416702"/>
            <a:ext cx="5068957" cy="3416320"/>
          </a:xfrm>
          <a:prstGeom prst="rect">
            <a:avLst/>
          </a:prstGeom>
          <a:solidFill>
            <a:schemeClr val="accent4">
              <a:lumMod val="60000"/>
              <a:lumOff val="40000"/>
            </a:schemeClr>
          </a:solidFill>
        </p:spPr>
        <p:txBody>
          <a:bodyPr wrap="square" rtlCol="0">
            <a:spAutoFit/>
          </a:bodyPr>
          <a:lstStyle/>
          <a:p>
            <a:pPr algn="just"/>
            <a:r>
              <a:rPr lang="es-CO" dirty="0">
                <a:latin typeface="Arial" panose="020B0604020202020204" pitchFamily="34" charset="0"/>
                <a:cs typeface="Arial" panose="020B0604020202020204" pitchFamily="34" charset="0"/>
              </a:rPr>
              <a:t>Brindar soporte administrativo a los Juzgados adscritos al Sistema Penal Acusatorio de Manizales y a todos los usuarios de los servicios de administración de justicia, para que estos puedan cumplir sus objetivos de manera pronta, cumplida, transparente e imparcial.</a:t>
            </a:r>
          </a:p>
          <a:p>
            <a:pPr algn="just"/>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p:txBody>
      </p:sp>
      <p:sp>
        <p:nvSpPr>
          <p:cNvPr id="11" name="CuadroTexto 10"/>
          <p:cNvSpPr txBox="1"/>
          <p:nvPr/>
        </p:nvSpPr>
        <p:spPr>
          <a:xfrm>
            <a:off x="6115872" y="2416702"/>
            <a:ext cx="5506279" cy="3416320"/>
          </a:xfrm>
          <a:prstGeom prst="rect">
            <a:avLst/>
          </a:prstGeom>
          <a:solidFill>
            <a:schemeClr val="accent1">
              <a:lumMod val="60000"/>
              <a:lumOff val="40000"/>
            </a:schemeClr>
          </a:solidFill>
        </p:spPr>
        <p:txBody>
          <a:bodyPr wrap="square" rtlCol="0">
            <a:spAutoFit/>
          </a:bodyPr>
          <a:lstStyle/>
          <a:p>
            <a:pPr algn="just"/>
            <a:r>
              <a:rPr lang="es-CO" dirty="0">
                <a:latin typeface="Arial" panose="020B0604020202020204" pitchFamily="34" charset="0"/>
                <a:cs typeface="Arial" panose="020B0604020202020204" pitchFamily="34" charset="0"/>
              </a:rPr>
              <a:t>En el año 2025 el Centro de Servicios Judiciales de los Juzgados Penales de Manizales será reconocido como modelo de gestión a nivel nacional, por su innovación e implementación de buenas prácticas y por el aprovechamiento de las nuevas tecnologías de información.</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Para lo cual se aprovechará la estandarización de servicios, la especialización de funciones de los servidores judiciales, las nuevas tecnologías de información y el mejoramiento continuo de los procesos. </a:t>
            </a:r>
          </a:p>
        </p:txBody>
      </p:sp>
      <p:sp>
        <p:nvSpPr>
          <p:cNvPr id="15" name="CuadroTexto 14"/>
          <p:cNvSpPr txBox="1"/>
          <p:nvPr/>
        </p:nvSpPr>
        <p:spPr>
          <a:xfrm>
            <a:off x="1451112" y="1542650"/>
            <a:ext cx="3518452" cy="553998"/>
          </a:xfrm>
          <a:prstGeom prst="rect">
            <a:avLst/>
          </a:prstGeom>
          <a:solidFill>
            <a:schemeClr val="accent5">
              <a:lumMod val="50000"/>
            </a:schemeClr>
          </a:solidFill>
        </p:spPr>
        <p:txBody>
          <a:bodyPr wrap="square" rtlCol="0">
            <a:spAutoFit/>
          </a:bodyPr>
          <a:lstStyle/>
          <a:p>
            <a:pPr algn="ctr"/>
            <a:r>
              <a:rPr lang="es-CO" sz="3000" dirty="0">
                <a:solidFill>
                  <a:schemeClr val="bg1"/>
                </a:solidFill>
                <a:latin typeface="Arial" panose="020B0604020202020204" pitchFamily="34" charset="0"/>
                <a:cs typeface="Arial" panose="020B0604020202020204" pitchFamily="34" charset="0"/>
              </a:rPr>
              <a:t>MISIÓN</a:t>
            </a:r>
          </a:p>
        </p:txBody>
      </p:sp>
      <p:sp>
        <p:nvSpPr>
          <p:cNvPr id="21" name="CuadroTexto 20"/>
          <p:cNvSpPr txBox="1"/>
          <p:nvPr/>
        </p:nvSpPr>
        <p:spPr>
          <a:xfrm>
            <a:off x="7109785" y="1542650"/>
            <a:ext cx="3518452" cy="553998"/>
          </a:xfrm>
          <a:prstGeom prst="rect">
            <a:avLst/>
          </a:prstGeom>
          <a:solidFill>
            <a:schemeClr val="accent6">
              <a:lumMod val="50000"/>
            </a:schemeClr>
          </a:solidFill>
        </p:spPr>
        <p:txBody>
          <a:bodyPr wrap="square" rtlCol="0">
            <a:spAutoFit/>
          </a:bodyPr>
          <a:lstStyle/>
          <a:p>
            <a:pPr algn="ctr"/>
            <a:r>
              <a:rPr lang="es-CO" sz="3000" dirty="0">
                <a:solidFill>
                  <a:schemeClr val="bg1"/>
                </a:solidFill>
                <a:latin typeface="Arial" panose="020B0604020202020204" pitchFamily="34" charset="0"/>
                <a:cs typeface="Arial" panose="020B0604020202020204" pitchFamily="34" charset="0"/>
              </a:rPr>
              <a:t>VISIÓN</a:t>
            </a:r>
          </a:p>
        </p:txBody>
      </p:sp>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195"/>
            <a:ext cx="2586744" cy="858017"/>
          </a:xfrm>
          <a:prstGeom prst="rect">
            <a:avLst/>
          </a:prstGeom>
          <a:solidFill>
            <a:schemeClr val="bg1"/>
          </a:solidFill>
        </p:spPr>
      </p:pic>
      <p:pic>
        <p:nvPicPr>
          <p:cNvPr id="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0213" y="-1195"/>
            <a:ext cx="2421787" cy="858017"/>
          </a:xfrm>
          <a:prstGeom prst="rect">
            <a:avLst/>
          </a:prstGeom>
          <a:solidFill>
            <a:schemeClr val="accent1">
              <a:lumMod val="20000"/>
              <a:lumOff val="80000"/>
            </a:schemeClr>
          </a:solidFill>
          <a:ln>
            <a:noFill/>
          </a:ln>
          <a:extLst/>
        </p:spPr>
      </p:pic>
    </p:spTree>
    <p:extLst>
      <p:ext uri="{BB962C8B-B14F-4D97-AF65-F5344CB8AC3E}">
        <p14:creationId xmlns:p14="http://schemas.microsoft.com/office/powerpoint/2010/main" val="98920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1088" y="0"/>
            <a:ext cx="12191999" cy="954107"/>
          </a:xfrm>
          <a:prstGeom prst="rect">
            <a:avLst/>
          </a:prstGeom>
          <a:solidFill>
            <a:schemeClr val="accent5">
              <a:lumMod val="50000"/>
            </a:schemeClr>
          </a:solidFill>
        </p:spPr>
        <p:txBody>
          <a:bodyPr wrap="square" lIns="91440" tIns="45720" rIns="91440" bIns="45720">
            <a:spAutoFit/>
          </a:bodyPr>
          <a:lstStyle/>
          <a:p>
            <a:pPr algn="ctr"/>
            <a:r>
              <a:rPr lang="es-ES" sz="2800" b="1" dirty="0">
                <a:ln w="0">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DIRECCIONAMIENTO ESTRATEGICO</a:t>
            </a:r>
          </a:p>
          <a:p>
            <a:pPr algn="ctr"/>
            <a:r>
              <a:rPr lang="es-ES" sz="2800" b="1" dirty="0">
                <a:ln w="0">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MAPA DE PROCESOS</a:t>
            </a:r>
            <a:endParaRPr lang="es-ES" sz="2800" b="1" cap="none" spc="0" dirty="0">
              <a:ln w="0">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754630" cy="940427"/>
          </a:xfrm>
          <a:prstGeom prst="rect">
            <a:avLst/>
          </a:prstGeom>
          <a:solidFill>
            <a:schemeClr val="accent2">
              <a:lumMod val="20000"/>
              <a:lumOff val="80000"/>
            </a:schemeClr>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2650" y="0"/>
            <a:ext cx="2419350" cy="940427"/>
          </a:xfrm>
          <a:prstGeom prst="rect">
            <a:avLst/>
          </a:prstGeom>
          <a:solidFill>
            <a:schemeClr val="accent1">
              <a:lumMod val="20000"/>
              <a:lumOff val="80000"/>
            </a:schemeClr>
          </a:solidFill>
          <a:ln>
            <a:noFill/>
          </a:ln>
          <a:extLst/>
        </p:spPr>
      </p:pic>
      <p:pic>
        <p:nvPicPr>
          <p:cNvPr id="3" name="Imagen 2"/>
          <p:cNvPicPr>
            <a:picLocks noChangeAspect="1"/>
          </p:cNvPicPr>
          <p:nvPr/>
        </p:nvPicPr>
        <p:blipFill>
          <a:blip r:embed="rId4"/>
          <a:stretch>
            <a:fillRect/>
          </a:stretch>
        </p:blipFill>
        <p:spPr>
          <a:xfrm>
            <a:off x="-665018" y="954108"/>
            <a:ext cx="13591309" cy="5758420"/>
          </a:xfrm>
          <a:prstGeom prst="rect">
            <a:avLst/>
          </a:prstGeom>
          <a:solidFill>
            <a:schemeClr val="accent5">
              <a:lumMod val="50000"/>
            </a:schemeClr>
          </a:solidFill>
        </p:spPr>
      </p:pic>
    </p:spTree>
    <p:extLst>
      <p:ext uri="{BB962C8B-B14F-4D97-AF65-F5344CB8AC3E}">
        <p14:creationId xmlns:p14="http://schemas.microsoft.com/office/powerpoint/2010/main" val="251575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8" y="0"/>
            <a:ext cx="3102307" cy="1008073"/>
          </a:xfrm>
          <a:prstGeom prst="rect">
            <a:avLst/>
          </a:prstGeom>
        </p:spPr>
      </p:pic>
      <p:sp>
        <p:nvSpPr>
          <p:cNvPr id="3" name="Rectángulo 2"/>
          <p:cNvSpPr/>
          <p:nvPr/>
        </p:nvSpPr>
        <p:spPr>
          <a:xfrm>
            <a:off x="1419133" y="1119231"/>
            <a:ext cx="9485709" cy="523220"/>
          </a:xfrm>
          <a:prstGeom prst="rect">
            <a:avLst/>
          </a:prstGeom>
          <a:solidFill>
            <a:schemeClr val="accent5">
              <a:lumMod val="50000"/>
            </a:schemeClr>
          </a:solidFill>
        </p:spPr>
        <p:txBody>
          <a:bodyPr wrap="square" lIns="91440" tIns="45720" rIns="91440" bIns="45720">
            <a:spAutoFit/>
          </a:bodyPr>
          <a:lstStyle/>
          <a:p>
            <a:pPr algn="ctr"/>
            <a:r>
              <a:rPr lang="es-ES" sz="280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COORDINACIÓN CENTRO DE SERVICIOS JUDICIALES</a:t>
            </a:r>
          </a:p>
        </p:txBody>
      </p:sp>
      <p:pic>
        <p:nvPicPr>
          <p:cNvPr id="8" name="Imagen 7"/>
          <p:cNvPicPr>
            <a:picLocks noChangeAspect="1"/>
          </p:cNvPicPr>
          <p:nvPr/>
        </p:nvPicPr>
        <p:blipFill>
          <a:blip r:embed="rId3"/>
          <a:stretch>
            <a:fillRect/>
          </a:stretch>
        </p:blipFill>
        <p:spPr>
          <a:xfrm>
            <a:off x="8670623" y="-21995"/>
            <a:ext cx="3509009" cy="1000839"/>
          </a:xfrm>
          <a:prstGeom prst="rect">
            <a:avLst/>
          </a:prstGeom>
        </p:spPr>
      </p:pic>
      <p:pic>
        <p:nvPicPr>
          <p:cNvPr id="2050" name="Picture 2" descr="Empleados de la empresa compartiendo pensamientos e ideas. vector gratuito">
            <a:extLst>
              <a:ext uri="{FF2B5EF4-FFF2-40B4-BE49-F238E27FC236}">
                <a16:creationId xmlns:a16="http://schemas.microsoft.com/office/drawing/2014/main" id="{E0CBAFBC-E316-45AB-9C08-9D0C0436F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675" y="1960382"/>
            <a:ext cx="59626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6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AE258C8-A1E2-4B1C-BFEC-2E4782E55DD5}"/>
              </a:ext>
            </a:extLst>
          </p:cNvPr>
          <p:cNvPicPr>
            <a:picLocks noChangeAspect="1"/>
          </p:cNvPicPr>
          <p:nvPr/>
        </p:nvPicPr>
        <p:blipFill>
          <a:blip r:embed="rId2"/>
          <a:stretch>
            <a:fillRect/>
          </a:stretch>
        </p:blipFill>
        <p:spPr>
          <a:xfrm>
            <a:off x="284137" y="1583704"/>
            <a:ext cx="5303048" cy="3844710"/>
          </a:xfrm>
          <a:prstGeom prst="rect">
            <a:avLst/>
          </a:prstGeom>
        </p:spPr>
      </p:pic>
      <p:sp>
        <p:nvSpPr>
          <p:cNvPr id="2" name="Rectángulo 1"/>
          <p:cNvSpPr/>
          <p:nvPr/>
        </p:nvSpPr>
        <p:spPr>
          <a:xfrm>
            <a:off x="0" y="3589"/>
            <a:ext cx="12190476" cy="830997"/>
          </a:xfrm>
          <a:prstGeom prst="rect">
            <a:avLst/>
          </a:prstGeom>
          <a:solidFill>
            <a:schemeClr val="accent5">
              <a:lumMod val="50000"/>
            </a:schemeClr>
          </a:solidFill>
        </p:spPr>
        <p:txBody>
          <a:bodyPr wrap="square">
            <a:spAutoFit/>
          </a:bodyPr>
          <a:lstStyle/>
          <a:p>
            <a:pPr algn="ctr"/>
            <a:r>
              <a:rPr lang="es-ES" sz="2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FUNCIONES COORDINADOR CENTRO </a:t>
            </a:r>
          </a:p>
          <a:p>
            <a:pPr algn="ctr"/>
            <a:r>
              <a:rPr lang="es-ES" sz="2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DE SERVICIOS JUDICIALES</a:t>
            </a:r>
          </a:p>
        </p:txBody>
      </p:sp>
      <p:pic>
        <p:nvPicPr>
          <p:cNvPr id="8" name="Imagen 7">
            <a:extLst>
              <a:ext uri="{FF2B5EF4-FFF2-40B4-BE49-F238E27FC236}">
                <a16:creationId xmlns:a16="http://schemas.microsoft.com/office/drawing/2014/main" id="{36EF8B57-E928-46AC-B6E1-76CCA8D33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71802" cy="830997"/>
          </a:xfrm>
          <a:prstGeom prst="rect">
            <a:avLst/>
          </a:prstGeom>
          <a:solidFill>
            <a:schemeClr val="bg1"/>
          </a:solidFill>
        </p:spPr>
      </p:pic>
      <p:pic>
        <p:nvPicPr>
          <p:cNvPr id="9" name="Imagen 8">
            <a:extLst>
              <a:ext uri="{FF2B5EF4-FFF2-40B4-BE49-F238E27FC236}">
                <a16:creationId xmlns:a16="http://schemas.microsoft.com/office/drawing/2014/main" id="{CB5CFA49-ED9B-4530-9AB3-12DDA1623AA1}"/>
              </a:ext>
            </a:extLst>
          </p:cNvPr>
          <p:cNvPicPr>
            <a:picLocks noChangeAspect="1"/>
          </p:cNvPicPr>
          <p:nvPr/>
        </p:nvPicPr>
        <p:blipFill>
          <a:blip r:embed="rId4"/>
          <a:stretch>
            <a:fillRect/>
          </a:stretch>
        </p:blipFill>
        <p:spPr>
          <a:xfrm>
            <a:off x="9177839" y="-3141"/>
            <a:ext cx="3022064" cy="830997"/>
          </a:xfrm>
          <a:prstGeom prst="rect">
            <a:avLst/>
          </a:prstGeom>
        </p:spPr>
      </p:pic>
      <p:graphicFrame>
        <p:nvGraphicFramePr>
          <p:cNvPr id="4" name="Diagrama 3">
            <a:extLst>
              <a:ext uri="{FF2B5EF4-FFF2-40B4-BE49-F238E27FC236}">
                <a16:creationId xmlns:a16="http://schemas.microsoft.com/office/drawing/2014/main" id="{F7C35F74-6621-4845-8F90-8BCCD5F60E0C}"/>
              </a:ext>
            </a:extLst>
          </p:cNvPr>
          <p:cNvGraphicFramePr/>
          <p:nvPr>
            <p:extLst>
              <p:ext uri="{D42A27DB-BD31-4B8C-83A1-F6EECF244321}">
                <p14:modId xmlns:p14="http://schemas.microsoft.com/office/powerpoint/2010/main" val="3748164915"/>
              </p:ext>
            </p:extLst>
          </p:nvPr>
        </p:nvGraphicFramePr>
        <p:xfrm>
          <a:off x="3671502" y="111559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1858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69408" y="1080346"/>
            <a:ext cx="6051657" cy="1477328"/>
          </a:xfrm>
          <a:prstGeom prst="rect">
            <a:avLst/>
          </a:prstGeom>
          <a:solidFill>
            <a:schemeClr val="accent5">
              <a:lumMod val="50000"/>
            </a:schemeClr>
          </a:solidFill>
        </p:spPr>
        <p:txBody>
          <a:bodyPr wrap="none" lIns="91440" tIns="45720" rIns="91440" bIns="45720">
            <a:spAutoFit/>
          </a:bodyPr>
          <a:lstStyle/>
          <a:p>
            <a:pPr algn="ctr"/>
            <a:r>
              <a:rPr lang="es-ES" sz="300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Gestión Tecnológica </a:t>
            </a:r>
          </a:p>
          <a:p>
            <a:pPr algn="ctr"/>
            <a:r>
              <a:rPr lang="es-ES" sz="300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Centro de Servicios Judiciales </a:t>
            </a:r>
          </a:p>
          <a:p>
            <a:pPr algn="ctr"/>
            <a:r>
              <a:rPr lang="es-ES" sz="300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de los Juzgados Penales</a:t>
            </a:r>
            <a:endParaRPr lang="es-ES" sz="3000" b="0" cap="none" spc="0" dirty="0">
              <a:ln w="0"/>
              <a:solidFill>
                <a:schemeClr val="bg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2"/>
          <a:stretch>
            <a:fillRect/>
          </a:stretch>
        </p:blipFill>
        <p:spPr>
          <a:xfrm>
            <a:off x="0" y="0"/>
            <a:ext cx="12190476" cy="853440"/>
          </a:xfrm>
          <a:prstGeom prst="rect">
            <a:avLst/>
          </a:prstGeom>
          <a:solidFill>
            <a:schemeClr val="accent5">
              <a:lumMod val="50000"/>
            </a:schemeClr>
          </a:solidFill>
        </p:spPr>
      </p:pic>
      <p:sp>
        <p:nvSpPr>
          <p:cNvPr id="2" name="Rectángulo 1"/>
          <p:cNvSpPr/>
          <p:nvPr/>
        </p:nvSpPr>
        <p:spPr>
          <a:xfrm>
            <a:off x="2816005" y="22443"/>
            <a:ext cx="6350648" cy="830997"/>
          </a:xfrm>
          <a:prstGeom prst="rect">
            <a:avLst/>
          </a:prstGeom>
          <a:solidFill>
            <a:schemeClr val="accent5">
              <a:lumMod val="50000"/>
            </a:schemeClr>
          </a:solidFill>
        </p:spPr>
        <p:txBody>
          <a:bodyPr wrap="none">
            <a:spAutoFit/>
          </a:bodyPr>
          <a:lstStyle/>
          <a:p>
            <a:pPr algn="ctr"/>
            <a:r>
              <a:rPr lang="es-ES" sz="2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COORDINACIÓN CENTRO DE SERVICIOS </a:t>
            </a:r>
          </a:p>
          <a:p>
            <a:pPr algn="ctr"/>
            <a:r>
              <a:rPr lang="es-ES" sz="2400"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Verdana" panose="020B0604030504040204" pitchFamily="34" charset="0"/>
                <a:cs typeface="Arial" panose="020B0604020202020204" pitchFamily="34" charset="0"/>
              </a:rPr>
              <a:t>JUDICIALES</a:t>
            </a:r>
          </a:p>
        </p:txBody>
      </p:sp>
      <p:pic>
        <p:nvPicPr>
          <p:cNvPr id="4" name="Imagen 3"/>
          <p:cNvPicPr>
            <a:picLocks noChangeAspect="1"/>
          </p:cNvPicPr>
          <p:nvPr/>
        </p:nvPicPr>
        <p:blipFill>
          <a:blip r:embed="rId3"/>
          <a:stretch>
            <a:fillRect/>
          </a:stretch>
        </p:blipFill>
        <p:spPr>
          <a:xfrm>
            <a:off x="3069408" y="2786311"/>
            <a:ext cx="6051657" cy="3200099"/>
          </a:xfrm>
          <a:prstGeom prst="rect">
            <a:avLst/>
          </a:prstGeom>
        </p:spPr>
      </p:pic>
    </p:spTree>
    <p:extLst>
      <p:ext uri="{BB962C8B-B14F-4D97-AF65-F5344CB8AC3E}">
        <p14:creationId xmlns:p14="http://schemas.microsoft.com/office/powerpoint/2010/main" val="8165259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51596</TotalTime>
  <Words>5840</Words>
  <Application>Microsoft Office PowerPoint</Application>
  <PresentationFormat>Panorámica</PresentationFormat>
  <Paragraphs>2594</Paragraphs>
  <Slides>47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Calibri</vt:lpstr>
      <vt:lpstr>Calibri Light</vt:lpstr>
      <vt:lpstr>MS Sans Serif</vt:lpstr>
      <vt:lpstr>Swis721 Cn BT</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COORDINACIÓN CENTRO DE SERVICIOS JUDICIALES Gestión Tecnológica</vt:lpstr>
      <vt:lpstr>COORDINACIÓN CENTRO DE SERVICIOS JUDICIALES Gestión Tecnológica</vt:lpstr>
      <vt:lpstr>Presentación de PowerPoint</vt:lpstr>
      <vt:lpstr>Otras Gestiones de la Coordinación del Centro de Servicios  Judiciales de los Juzgados Penales de Manizales</vt:lpstr>
      <vt:lpstr>Otras Gestiones de la Coordinación del Centro de Servicios  Judiciales de los Juzgados Penales de Manizales</vt:lpstr>
      <vt:lpstr>Otras Gestiones de la Coordinación del Centro de  Servicios Judiciales de los Juzgados Penales de Manizales</vt:lpstr>
      <vt:lpstr>Presentación de PowerPoint</vt:lpstr>
      <vt:lpstr>Presentación de PowerPoint</vt:lpstr>
      <vt:lpstr>Presentación de PowerPoint</vt:lpstr>
      <vt:lpstr>Presentación de PowerPoint</vt:lpstr>
      <vt:lpstr>Reparto de Solicitudes de Audiencias Para los Juzgados  Penales Municipales con Función de Control de Garantías</vt:lpstr>
      <vt:lpstr>Distribución de Audiencias Juzgados  Penales Municipales de Control de Garantías 2019</vt:lpstr>
      <vt:lpstr>Presentación de PowerPoint</vt:lpstr>
      <vt:lpstr>Reparto de Procesos Penales Todos los Despachos  Desde el año 2015 hasta el 2019</vt:lpstr>
      <vt:lpstr>Reparto de Procesos Juzgados Penales Municipales  con Función de Conocimiento y Depuración  Desde el año 2015 hasta el 2019</vt:lpstr>
      <vt:lpstr>Reparto de Procesos Juzgados Penales Municipales  con Función de Conocimiento y Depuración  Durante el año 2019</vt:lpstr>
      <vt:lpstr>Juzgados Penales  del Circuito  Reparto de Procesos  Año 2015  hasta el 2019 </vt:lpstr>
      <vt:lpstr>Reparto de Procesos  Juzgados Penales del Circuito 2019</vt:lpstr>
      <vt:lpstr>Juzgado Penal del Circuito Especializado  Reparto de Procesos </vt:lpstr>
      <vt:lpstr>Reparto de Procesos despachos de la  Sala Penal del Tribunal Superior de Manizales</vt:lpstr>
      <vt:lpstr>Reparto de Procesos despachos de la  Sala Penal del Tribunal Superior de Manizales</vt:lpstr>
      <vt:lpstr>CENTRO DE SERVICIOS JUDICIALES DE LOS  JUZGADOS PENALES DE MANIZALES</vt:lpstr>
      <vt:lpstr>Reparto de Acciones Constitucionales Tutelas Años 2016 - 2019</vt:lpstr>
      <vt:lpstr>Juzgados Penales del Circuito Reparto de Acciones Constitucionales Tutelas</vt:lpstr>
      <vt:lpstr>Juzgados Penales del Circuito Reparto de Acciones Constitucionales Tutelas</vt:lpstr>
      <vt:lpstr>Despachos Sala Penal Tribunal Superior de Manizales Reparto de Acciones Constitucionales Tutelas</vt:lpstr>
      <vt:lpstr>CENTRO DE SERVICIOS JUDICIALES DE LOS  JUZGADOS PENALES DE MANIZALES</vt:lpstr>
      <vt:lpstr>Reparto de Acciones  Constitucionales Hábeas Corpus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t:lpstr>
      <vt:lpstr>Área de Comunicaciones - Grupo Citaduría Notificaciones Realizadas por los Servidores con el  Cargo de Citador del Centro de Servicios Judiciales</vt:lpstr>
      <vt:lpstr>Área de Comunicaciones - Grupo Citaduría Información Detallada de las Notificaciones Realizadas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Sad_Aux9</dc:creator>
  <cp:lastModifiedBy>Jhon Alexander Giraldo Ordoñez</cp:lastModifiedBy>
  <cp:revision>637</cp:revision>
  <dcterms:created xsi:type="dcterms:W3CDTF">2018-05-21T19:08:31Z</dcterms:created>
  <dcterms:modified xsi:type="dcterms:W3CDTF">2021-08-10T16:14:30Z</dcterms:modified>
</cp:coreProperties>
</file>