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0"/>
  </p:notesMasterIdLst>
  <p:sldIdLst>
    <p:sldId id="256" r:id="rId2"/>
    <p:sldId id="257" r:id="rId3"/>
    <p:sldId id="316" r:id="rId4"/>
    <p:sldId id="258" r:id="rId5"/>
    <p:sldId id="317" r:id="rId6"/>
    <p:sldId id="319" r:id="rId7"/>
    <p:sldId id="299" r:id="rId8"/>
    <p:sldId id="300" r:id="rId9"/>
    <p:sldId id="301" r:id="rId10"/>
    <p:sldId id="321" r:id="rId11"/>
    <p:sldId id="320" r:id="rId12"/>
    <p:sldId id="302" r:id="rId13"/>
    <p:sldId id="260" r:id="rId14"/>
    <p:sldId id="310" r:id="rId15"/>
    <p:sldId id="311" r:id="rId16"/>
    <p:sldId id="312" r:id="rId17"/>
    <p:sldId id="313" r:id="rId18"/>
    <p:sldId id="315" r:id="rId19"/>
  </p:sldIdLst>
  <p:sldSz cx="9144000" cy="5143500" type="screen16x9"/>
  <p:notesSz cx="6858000" cy="9144000"/>
  <p:embeddedFontLst>
    <p:embeddedFont>
      <p:font typeface="Amatic SC" panose="020B0604020202020204" charset="-79"/>
      <p:regular r:id="rId21"/>
      <p:bold r:id="rId22"/>
    </p:embeddedFont>
    <p:embeddedFont>
      <p:font typeface="Calibri" panose="020F0502020204030204" pitchFamily="34" charset="0"/>
      <p:regular r:id="rId23"/>
      <p:bold r:id="rId24"/>
      <p:italic r:id="rId25"/>
      <p:boldItalic r:id="rId26"/>
    </p:embeddedFont>
    <p:embeddedFont>
      <p:font typeface="Nunito" panose="020B0604020202020204" charset="0"/>
      <p:regular r:id="rId27"/>
      <p:bold r:id="rId28"/>
      <p:italic r:id="rId29"/>
      <p:boldItalic r:id="rId30"/>
    </p:embeddedFont>
    <p:embeddedFont>
      <p:font typeface="Nunito SemiBold"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ntro Servicio Judiciales Juzgado Civil Familia - Caldas - Manizales" initials="CSJJCF-C-M" lastIdx="1" clrIdx="0">
    <p:extLst>
      <p:ext uri="{19B8F6BF-5375-455C-9EA6-DF929625EA0E}">
        <p15:presenceInfo xmlns:p15="http://schemas.microsoft.com/office/powerpoint/2012/main" userId="S-1-5-21-3339166616-3312410127-3910977790-1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547"/>
    <a:srgbClr val="6F8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783842-8F8A-472B-A6D1-50C4D95656BF}">
  <a:tblStyle styleId="{1D783842-8F8A-472B-A6D1-50C4D95656B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E5276-7758-4A38-8905-6FA3DC8E0E1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784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045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777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447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7924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389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980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192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361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757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521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679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198489" y="188737"/>
            <a:ext cx="1223661" cy="677373"/>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88287" y="145043"/>
            <a:ext cx="8771933" cy="477379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27;p3"/>
          <p:cNvSpPr/>
          <p:nvPr/>
        </p:nvSpPr>
        <p:spPr>
          <a:xfrm rot="4673461">
            <a:off x="8224192" y="4030613"/>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8;p3"/>
          <p:cNvSpPr/>
          <p:nvPr/>
        </p:nvSpPr>
        <p:spPr>
          <a:xfrm rot="4673461">
            <a:off x="8674466" y="4699990"/>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29;p3"/>
          <p:cNvSpPr/>
          <p:nvPr/>
        </p:nvSpPr>
        <p:spPr>
          <a:xfrm rot="-5167633">
            <a:off x="-207768" y="1575133"/>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30;p3"/>
          <p:cNvSpPr/>
          <p:nvPr/>
        </p:nvSpPr>
        <p:spPr>
          <a:xfrm rot="-5167633">
            <a:off x="68068" y="956190"/>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 name="Google Shape;31;p3"/>
          <p:cNvSpPr/>
          <p:nvPr/>
        </p:nvSpPr>
        <p:spPr>
          <a:xfrm>
            <a:off x="5271998" y="70046"/>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32;p3"/>
          <p:cNvSpPr/>
          <p:nvPr/>
        </p:nvSpPr>
        <p:spPr>
          <a:xfrm>
            <a:off x="3006234" y="4915959"/>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 name="Google Shape;33;p3"/>
          <p:cNvSpPr/>
          <p:nvPr/>
        </p:nvSpPr>
        <p:spPr>
          <a:xfrm>
            <a:off x="4486127" y="4949327"/>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34;p3"/>
          <p:cNvSpPr/>
          <p:nvPr/>
        </p:nvSpPr>
        <p:spPr>
          <a:xfrm>
            <a:off x="8296550" y="3344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35;p3"/>
          <p:cNvSpPr/>
          <p:nvPr/>
        </p:nvSpPr>
        <p:spPr>
          <a:xfrm>
            <a:off x="8451267" y="284378"/>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56;p5">
            <a:extLst>
              <a:ext uri="{FF2B5EF4-FFF2-40B4-BE49-F238E27FC236}">
                <a16:creationId xmlns:a16="http://schemas.microsoft.com/office/drawing/2014/main" id="{719AD71B-9B34-48D6-BBD8-15B32FE9EAC2}"/>
              </a:ext>
            </a:extLst>
          </p:cNvPr>
          <p:cNvSpPr/>
          <p:nvPr userDrawn="1"/>
        </p:nvSpPr>
        <p:spPr>
          <a:xfrm>
            <a:off x="1393671" y="585888"/>
            <a:ext cx="6822817" cy="529822"/>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reserve="1">
  <p:cSld name="1_Subtitle">
    <p:spTree>
      <p:nvGrpSpPr>
        <p:cNvPr id="1" name="Shape 22"/>
        <p:cNvGrpSpPr/>
        <p:nvPr/>
      </p:nvGrpSpPr>
      <p:grpSpPr>
        <a:xfrm>
          <a:off x="0" y="0"/>
          <a:ext cx="0" cy="0"/>
          <a:chOff x="0" y="0"/>
          <a:chExt cx="0" cy="0"/>
        </a:xfrm>
      </p:grpSpPr>
      <p:sp>
        <p:nvSpPr>
          <p:cNvPr id="23" name="Google Shape;23;p3"/>
          <p:cNvSpPr/>
          <p:nvPr/>
        </p:nvSpPr>
        <p:spPr>
          <a:xfrm rot="-898861">
            <a:off x="182720" y="71580"/>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88287" y="145043"/>
            <a:ext cx="8771933" cy="477379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7" name="Google Shape;27;p3"/>
          <p:cNvSpPr/>
          <p:nvPr/>
        </p:nvSpPr>
        <p:spPr>
          <a:xfrm rot="4673461">
            <a:off x="8224192" y="4030613"/>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28;p3"/>
          <p:cNvSpPr/>
          <p:nvPr/>
        </p:nvSpPr>
        <p:spPr>
          <a:xfrm rot="4673461">
            <a:off x="8674466" y="4699990"/>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29;p3"/>
          <p:cNvSpPr/>
          <p:nvPr/>
        </p:nvSpPr>
        <p:spPr>
          <a:xfrm rot="-5167633">
            <a:off x="-207768" y="1575133"/>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30;p3"/>
          <p:cNvSpPr/>
          <p:nvPr/>
        </p:nvSpPr>
        <p:spPr>
          <a:xfrm rot="-5167633">
            <a:off x="68068" y="956190"/>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 name="Google Shape;31;p3"/>
          <p:cNvSpPr/>
          <p:nvPr/>
        </p:nvSpPr>
        <p:spPr>
          <a:xfrm>
            <a:off x="5271998" y="70046"/>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32;p3"/>
          <p:cNvSpPr/>
          <p:nvPr/>
        </p:nvSpPr>
        <p:spPr>
          <a:xfrm>
            <a:off x="3006234" y="4915959"/>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 name="Google Shape;33;p3"/>
          <p:cNvSpPr/>
          <p:nvPr/>
        </p:nvSpPr>
        <p:spPr>
          <a:xfrm>
            <a:off x="4486127" y="4949327"/>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34;p3"/>
          <p:cNvSpPr/>
          <p:nvPr/>
        </p:nvSpPr>
        <p:spPr>
          <a:xfrm>
            <a:off x="8296550" y="3344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35;p3"/>
          <p:cNvSpPr/>
          <p:nvPr/>
        </p:nvSpPr>
        <p:spPr>
          <a:xfrm>
            <a:off x="8451267" y="284378"/>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345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2" r:id="rId3"/>
    <p:sldLayoutId id="2147483650" r:id="rId4"/>
    <p:sldLayoutId id="2147483653"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534651" y="2076116"/>
            <a:ext cx="6208188" cy="1680600"/>
          </a:xfrm>
          <a:prstGeom prst="rect">
            <a:avLst/>
          </a:prstGeom>
        </p:spPr>
        <p:txBody>
          <a:bodyPr spcFirstLastPara="1" wrap="square" lIns="0" tIns="0" rIns="0" bIns="0" anchor="ctr" anchorCtr="0">
            <a:noAutofit/>
          </a:bodyPr>
          <a:lstStyle/>
          <a:p>
            <a:r>
              <a:rPr lang="es-CO" sz="3200" dirty="0">
                <a:latin typeface="Nunito" panose="020B0604020202020204" charset="0"/>
              </a:rPr>
              <a:t>CONFORMACION DEL </a:t>
            </a:r>
            <a:br>
              <a:rPr lang="es-CO" sz="3200" dirty="0">
                <a:latin typeface="Nunito" panose="020B0604020202020204" charset="0"/>
              </a:rPr>
            </a:br>
            <a:r>
              <a:rPr lang="es-CO" sz="3200" dirty="0">
                <a:latin typeface="Nunito" panose="020B0604020202020204" charset="0"/>
              </a:rPr>
              <a:t>EXPEDIENTE</a:t>
            </a:r>
            <a:br>
              <a:rPr lang="es-CO" sz="3200" dirty="0">
                <a:latin typeface="Nunito" panose="020B0604020202020204" charset="0"/>
              </a:rPr>
            </a:br>
            <a:r>
              <a:rPr lang="es-CO" sz="3200" dirty="0">
                <a:latin typeface="Nunito" panose="020B0604020202020204" charset="0"/>
              </a:rPr>
              <a:t>ACUERDO NO.PCSJA20-11567 </a:t>
            </a:r>
            <a:endParaRPr sz="3200" dirty="0">
              <a:latin typeface="Nunito" panose="020B0604020202020204" charset="0"/>
            </a:endParaRPr>
          </a:p>
        </p:txBody>
      </p:sp>
      <p:pic>
        <p:nvPicPr>
          <p:cNvPr id="3" name="Imagen 2">
            <a:extLst>
              <a:ext uri="{FF2B5EF4-FFF2-40B4-BE49-F238E27FC236}">
                <a16:creationId xmlns:a16="http://schemas.microsoft.com/office/drawing/2014/main" id="{896B0245-BA5E-4B90-B780-98BB3E3834BE}"/>
              </a:ext>
            </a:extLst>
          </p:cNvPr>
          <p:cNvPicPr>
            <a:picLocks noChangeAspect="1"/>
          </p:cNvPicPr>
          <p:nvPr/>
        </p:nvPicPr>
        <p:blipFill>
          <a:blip r:embed="rId3"/>
          <a:stretch>
            <a:fillRect/>
          </a:stretch>
        </p:blipFill>
        <p:spPr>
          <a:xfrm>
            <a:off x="3396482" y="906966"/>
            <a:ext cx="2701313" cy="761648"/>
          </a:xfrm>
          <a:prstGeom prst="rect">
            <a:avLst/>
          </a:prstGeom>
        </p:spPr>
      </p:pic>
      <p:pic>
        <p:nvPicPr>
          <p:cNvPr id="5" name="Imagen 4">
            <a:extLst>
              <a:ext uri="{FF2B5EF4-FFF2-40B4-BE49-F238E27FC236}">
                <a16:creationId xmlns:a16="http://schemas.microsoft.com/office/drawing/2014/main" id="{0C8821D4-14A6-4B9E-A124-2C96FC48C563}"/>
              </a:ext>
            </a:extLst>
          </p:cNvPr>
          <p:cNvPicPr>
            <a:picLocks noChangeAspect="1"/>
          </p:cNvPicPr>
          <p:nvPr/>
        </p:nvPicPr>
        <p:blipFill>
          <a:blip r:embed="rId4"/>
          <a:stretch>
            <a:fillRect/>
          </a:stretch>
        </p:blipFill>
        <p:spPr>
          <a:xfrm>
            <a:off x="7116549" y="1205767"/>
            <a:ext cx="2027451" cy="52533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12616D5-3A88-48E8-AE47-D5D3DA528130}"/>
              </a:ext>
            </a:extLst>
          </p:cNvPr>
          <p:cNvGraphicFramePr>
            <a:graphicFrameLocks noGrp="1"/>
          </p:cNvGraphicFramePr>
          <p:nvPr>
            <p:extLst>
              <p:ext uri="{D42A27DB-BD31-4B8C-83A1-F6EECF244321}">
                <p14:modId xmlns:p14="http://schemas.microsoft.com/office/powerpoint/2010/main" val="1756506438"/>
              </p:ext>
            </p:extLst>
          </p:nvPr>
        </p:nvGraphicFramePr>
        <p:xfrm>
          <a:off x="1516221" y="1608676"/>
          <a:ext cx="5770245" cy="2904554"/>
        </p:xfrm>
        <a:graphic>
          <a:graphicData uri="http://schemas.openxmlformats.org/drawingml/2006/table">
            <a:tbl>
              <a:tblPr firstRow="1" firstCol="1" bandRow="1">
                <a:tableStyleId>{1D783842-8F8A-472B-A6D1-50C4D95656BF}</a:tableStyleId>
              </a:tblPr>
              <a:tblGrid>
                <a:gridCol w="2882900">
                  <a:extLst>
                    <a:ext uri="{9D8B030D-6E8A-4147-A177-3AD203B41FA5}">
                      <a16:colId xmlns:a16="http://schemas.microsoft.com/office/drawing/2014/main" val="1284037855"/>
                    </a:ext>
                  </a:extLst>
                </a:gridCol>
                <a:gridCol w="2887345">
                  <a:extLst>
                    <a:ext uri="{9D8B030D-6E8A-4147-A177-3AD203B41FA5}">
                      <a16:colId xmlns:a16="http://schemas.microsoft.com/office/drawing/2014/main" val="1558514291"/>
                    </a:ext>
                  </a:extLst>
                </a:gridCol>
              </a:tblGrid>
              <a:tr h="628015">
                <a:tc>
                  <a:txBody>
                    <a:bodyPr/>
                    <a:lstStyle/>
                    <a:p>
                      <a:pPr algn="ctr">
                        <a:lnSpc>
                          <a:spcPct val="115000"/>
                        </a:lnSpc>
                        <a:spcAft>
                          <a:spcPts val="0"/>
                        </a:spcAft>
                      </a:pPr>
                      <a:r>
                        <a:rPr lang="es-CO" sz="1400" dirty="0">
                          <a:effectLst/>
                          <a:latin typeface="Nunito" panose="020B0604020202020204" charset="0"/>
                        </a:rPr>
                        <a:t>DENOMINACIÓN SEGÚN TABLA DE RETENCIÓN “TIPO DOCUMENTAL”</a:t>
                      </a:r>
                      <a:endParaRPr lang="es-CO" sz="1100" dirty="0">
                        <a:effectLst/>
                        <a:latin typeface="Nuni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400">
                          <a:effectLst/>
                          <a:latin typeface="Nunito" panose="020B0604020202020204" charset="0"/>
                        </a:rPr>
                        <a:t>DENOMINACIÓN APLICACIÓN NUMERAL 7.3 DEL PROTOCOLO</a:t>
                      </a:r>
                      <a:endParaRPr lang="es-CO" sz="1100">
                        <a:effectLst/>
                        <a:latin typeface="Nuni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0789866"/>
                  </a:ext>
                </a:extLst>
              </a:tr>
              <a:tr h="1041400">
                <a:tc>
                  <a:txBody>
                    <a:bodyPr/>
                    <a:lstStyle/>
                    <a:p>
                      <a:pPr algn="ctr">
                        <a:lnSpc>
                          <a:spcPct val="115000"/>
                        </a:lnSpc>
                        <a:spcAft>
                          <a:spcPts val="0"/>
                        </a:spcAft>
                      </a:pPr>
                      <a:r>
                        <a:rPr lang="es-CO" sz="1400" dirty="0">
                          <a:effectLst/>
                          <a:latin typeface="Nunito" panose="020B0604020202020204" charset="0"/>
                        </a:rPr>
                        <a:t>01Demanda</a:t>
                      </a:r>
                      <a:endParaRPr lang="es-CO" sz="1100" dirty="0">
                        <a:effectLst/>
                        <a:latin typeface="Nunito" panose="020B0604020202020204" charset="0"/>
                      </a:endParaRPr>
                    </a:p>
                    <a:p>
                      <a:pPr algn="ctr">
                        <a:lnSpc>
                          <a:spcPct val="115000"/>
                        </a:lnSpc>
                        <a:spcAft>
                          <a:spcPts val="0"/>
                        </a:spcAft>
                      </a:pPr>
                      <a:r>
                        <a:rPr lang="es-CO" sz="1400" dirty="0">
                          <a:effectLst/>
                          <a:latin typeface="Nunito" panose="020B0604020202020204" charset="0"/>
                        </a:rPr>
                        <a:t>02AnexosDemanda</a:t>
                      </a:r>
                      <a:endParaRPr lang="es-CO" sz="1100" dirty="0">
                        <a:effectLst/>
                        <a:latin typeface="Nunito" panose="020B0604020202020204" charset="0"/>
                      </a:endParaRPr>
                    </a:p>
                    <a:p>
                      <a:pPr algn="ctr">
                        <a:lnSpc>
                          <a:spcPct val="115000"/>
                        </a:lnSpc>
                        <a:spcAft>
                          <a:spcPts val="0"/>
                        </a:spcAft>
                      </a:pPr>
                      <a:r>
                        <a:rPr lang="es-CO" sz="1400" dirty="0">
                          <a:effectLst/>
                          <a:latin typeface="Nunito" panose="020B0604020202020204" charset="0"/>
                        </a:rPr>
                        <a:t>03Poder</a:t>
                      </a:r>
                    </a:p>
                    <a:p>
                      <a:pPr algn="ctr">
                        <a:lnSpc>
                          <a:spcPct val="115000"/>
                        </a:lnSpc>
                        <a:spcAft>
                          <a:spcPts val="0"/>
                        </a:spcAft>
                      </a:pPr>
                      <a:r>
                        <a:rPr lang="es-CO" sz="1400" dirty="0">
                          <a:effectLst/>
                          <a:latin typeface="Nunito" panose="020B0604020202020204" charset="0"/>
                        </a:rPr>
                        <a:t>04ActaReparto</a:t>
                      </a:r>
                      <a:endParaRPr lang="es-CO" sz="1100" dirty="0">
                        <a:effectLst/>
                        <a:latin typeface="Nunito" panose="020B0604020202020204" charset="0"/>
                      </a:endParaRPr>
                    </a:p>
                    <a:p>
                      <a:pPr algn="ctr">
                        <a:lnSpc>
                          <a:spcPct val="115000"/>
                        </a:lnSpc>
                        <a:spcAft>
                          <a:spcPts val="0"/>
                        </a:spcAft>
                      </a:pPr>
                      <a:r>
                        <a:rPr lang="es-CO" sz="1400" dirty="0">
                          <a:effectLst/>
                          <a:latin typeface="Nunito" panose="020B0604020202020204" charset="0"/>
                        </a:rPr>
                        <a:t>05AutoAdmite</a:t>
                      </a:r>
                      <a:endParaRPr lang="es-CO" sz="1100" dirty="0">
                        <a:effectLst/>
                        <a:latin typeface="Nuni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400" dirty="0">
                          <a:effectLst/>
                          <a:latin typeface="Nunito" panose="020B0604020202020204" charset="0"/>
                        </a:rPr>
                        <a:t>01Demanda</a:t>
                      </a:r>
                      <a:endParaRPr lang="es-CO" sz="1100" dirty="0">
                        <a:effectLst/>
                        <a:latin typeface="Nunito" panose="020B0604020202020204" charset="0"/>
                      </a:endParaRPr>
                    </a:p>
                    <a:p>
                      <a:pPr algn="ctr">
                        <a:lnSpc>
                          <a:spcPct val="115000"/>
                        </a:lnSpc>
                        <a:spcAft>
                          <a:spcPts val="0"/>
                        </a:spcAft>
                      </a:pPr>
                      <a:r>
                        <a:rPr lang="es-CO" sz="1400" dirty="0">
                          <a:effectLst/>
                          <a:latin typeface="Nunito" panose="020B0604020202020204" charset="0"/>
                        </a:rPr>
                        <a:t>02AnexosDemanda</a:t>
                      </a:r>
                      <a:endParaRPr lang="es-CO" sz="1100" dirty="0">
                        <a:effectLst/>
                        <a:latin typeface="Nunito" panose="020B0604020202020204" charset="0"/>
                      </a:endParaRPr>
                    </a:p>
                    <a:p>
                      <a:pPr algn="ctr">
                        <a:lnSpc>
                          <a:spcPct val="115000"/>
                        </a:lnSpc>
                        <a:spcAft>
                          <a:spcPts val="0"/>
                        </a:spcAft>
                      </a:pPr>
                      <a:r>
                        <a:rPr lang="es-CO" sz="1400" dirty="0">
                          <a:effectLst/>
                          <a:latin typeface="Nunito" panose="020B0604020202020204" charset="0"/>
                        </a:rPr>
                        <a:t>03PoderParteDemandante</a:t>
                      </a:r>
                    </a:p>
                    <a:p>
                      <a:pPr algn="ctr">
                        <a:lnSpc>
                          <a:spcPct val="115000"/>
                        </a:lnSpc>
                        <a:spcAft>
                          <a:spcPts val="0"/>
                        </a:spcAft>
                      </a:pPr>
                      <a:r>
                        <a:rPr lang="es-CO" sz="1400" dirty="0">
                          <a:effectLst/>
                          <a:latin typeface="Nunito" panose="020B0604020202020204" charset="0"/>
                        </a:rPr>
                        <a:t>04ActaReparto</a:t>
                      </a:r>
                      <a:endParaRPr lang="es-CO" sz="1100" dirty="0">
                        <a:effectLst/>
                        <a:latin typeface="Nunito" panose="020B0604020202020204" charset="0"/>
                      </a:endParaRPr>
                    </a:p>
                    <a:p>
                      <a:pPr algn="ctr">
                        <a:lnSpc>
                          <a:spcPct val="115000"/>
                        </a:lnSpc>
                        <a:spcAft>
                          <a:spcPts val="0"/>
                        </a:spcAft>
                      </a:pPr>
                      <a:r>
                        <a:rPr lang="es-CO" sz="1400" dirty="0">
                          <a:effectLst/>
                          <a:latin typeface="Nunito" panose="020B0604020202020204" charset="0"/>
                        </a:rPr>
                        <a:t>05AutoAdmite</a:t>
                      </a:r>
                      <a:endParaRPr lang="es-CO" sz="1100" dirty="0">
                        <a:effectLst/>
                        <a:latin typeface="Nuni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7400013"/>
                  </a:ext>
                </a:extLst>
              </a:tr>
              <a:tr h="412750">
                <a:tc>
                  <a:txBody>
                    <a:bodyPr/>
                    <a:lstStyle/>
                    <a:p>
                      <a:pPr algn="ctr">
                        <a:lnSpc>
                          <a:spcPct val="115000"/>
                        </a:lnSpc>
                        <a:spcAft>
                          <a:spcPts val="0"/>
                        </a:spcAft>
                      </a:pPr>
                      <a:r>
                        <a:rPr lang="es-CO" sz="1400" dirty="0">
                          <a:effectLst/>
                          <a:latin typeface="Nunito" panose="020B0604020202020204" charset="0"/>
                        </a:rPr>
                        <a:t>06ConstanciaNotificacion</a:t>
                      </a:r>
                      <a:endParaRPr lang="es-CO" sz="1100" dirty="0">
                        <a:effectLst/>
                        <a:latin typeface="Nunito" panose="020B0604020202020204" charset="0"/>
                      </a:endParaRPr>
                    </a:p>
                    <a:p>
                      <a:pPr algn="ctr">
                        <a:lnSpc>
                          <a:spcPct val="115000"/>
                        </a:lnSpc>
                        <a:spcAft>
                          <a:spcPts val="0"/>
                        </a:spcAft>
                      </a:pPr>
                      <a:r>
                        <a:rPr lang="es-CO" sz="1400" dirty="0">
                          <a:effectLst/>
                          <a:latin typeface="Nunito" panose="020B0604020202020204" charset="0"/>
                        </a:rPr>
                        <a:t>07ContestacionDemanda</a:t>
                      </a:r>
                      <a:endParaRPr lang="es-CO" sz="1100" dirty="0">
                        <a:effectLst/>
                        <a:latin typeface="Nunito" panose="020B060402020202020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O" sz="1400" dirty="0">
                          <a:effectLst/>
                          <a:latin typeface="Nunito" panose="020B0604020202020204" charset="0"/>
                        </a:rPr>
                        <a:t>06ConstanciaNotificacionAlbertoPineda</a:t>
                      </a:r>
                      <a:endParaRPr lang="es-CO" sz="1100" dirty="0">
                        <a:effectLst/>
                        <a:latin typeface="Nunito" panose="020B0604020202020204" charset="0"/>
                      </a:endParaRPr>
                    </a:p>
                    <a:p>
                      <a:pPr algn="ctr">
                        <a:lnSpc>
                          <a:spcPct val="115000"/>
                        </a:lnSpc>
                        <a:spcAft>
                          <a:spcPts val="0"/>
                        </a:spcAft>
                      </a:pPr>
                      <a:r>
                        <a:rPr lang="es-CO" sz="1400" dirty="0">
                          <a:effectLst/>
                          <a:latin typeface="Nunito" panose="020B0604020202020204" charset="0"/>
                        </a:rPr>
                        <a:t>07ContestacionDemandaPorvenir</a:t>
                      </a:r>
                      <a:endParaRPr lang="es-CO" sz="1100" dirty="0">
                        <a:effectLst/>
                        <a:latin typeface="Nunito" panose="020B060402020202020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9547494"/>
                  </a:ext>
                </a:extLst>
              </a:tr>
              <a:tr h="214630">
                <a:tc>
                  <a:txBody>
                    <a:bodyPr/>
                    <a:lstStyle/>
                    <a:p>
                      <a:pPr algn="ctr">
                        <a:lnSpc>
                          <a:spcPct val="115000"/>
                        </a:lnSpc>
                        <a:spcAft>
                          <a:spcPts val="0"/>
                        </a:spcAft>
                      </a:pPr>
                      <a:r>
                        <a:rPr lang="es-CO" sz="1400">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O" sz="14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805593"/>
                  </a:ext>
                </a:extLst>
              </a:tr>
            </a:tbl>
          </a:graphicData>
        </a:graphic>
      </p:graphicFrame>
    </p:spTree>
    <p:extLst>
      <p:ext uri="{BB962C8B-B14F-4D97-AF65-F5344CB8AC3E}">
        <p14:creationId xmlns:p14="http://schemas.microsoft.com/office/powerpoint/2010/main" val="93564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E0330-30B2-4FEC-B096-6B7989503B94}"/>
              </a:ext>
            </a:extLst>
          </p:cNvPr>
          <p:cNvSpPr>
            <a:spLocks noGrp="1"/>
          </p:cNvSpPr>
          <p:nvPr>
            <p:ph type="ctrTitle"/>
          </p:nvPr>
        </p:nvSpPr>
        <p:spPr/>
        <p:txBody>
          <a:bodyPr/>
          <a:lstStyle/>
          <a:p>
            <a:pPr marL="88900" indent="0" algn="l">
              <a:lnSpc>
                <a:spcPct val="150000"/>
              </a:lnSpc>
            </a:pPr>
            <a:r>
              <a:rPr lang="es-ES" sz="1400" dirty="0">
                <a:solidFill>
                  <a:srgbClr val="2B3547"/>
                </a:solidFill>
                <a:highlight>
                  <a:schemeClr val="accent1"/>
                </a:highlight>
                <a:latin typeface="Nunito" panose="020B0604020202020204" charset="0"/>
              </a:rPr>
              <a:t>No</a:t>
            </a:r>
            <a:r>
              <a:rPr lang="es-ES" sz="1400" dirty="0">
                <a:solidFill>
                  <a:srgbClr val="2B3547"/>
                </a:solidFill>
                <a:latin typeface="Nunito" panose="020B0604020202020204" charset="0"/>
              </a:rPr>
              <a:t> incluir </a:t>
            </a:r>
            <a:r>
              <a:rPr lang="es-ES" sz="1400" dirty="0">
                <a:solidFill>
                  <a:srgbClr val="2B3547"/>
                </a:solidFill>
                <a:highlight>
                  <a:schemeClr val="accent1"/>
                </a:highlight>
                <a:latin typeface="Nunito" panose="020B0604020202020204" charset="0"/>
              </a:rPr>
              <a:t>guiones ni espacios </a:t>
            </a:r>
            <a:r>
              <a:rPr lang="es-ES" sz="1400" dirty="0">
                <a:solidFill>
                  <a:srgbClr val="2B3547"/>
                </a:solidFill>
                <a:latin typeface="Nunito" panose="020B0604020202020204" charset="0"/>
              </a:rPr>
              <a:t>. Ejemplo: 05NotificacionProceso </a:t>
            </a:r>
            <a:br>
              <a:rPr lang="es-ES" sz="1400" dirty="0">
                <a:solidFill>
                  <a:srgbClr val="2B3547"/>
                </a:solidFill>
                <a:latin typeface="Nunito" panose="020B0604020202020204" charset="0"/>
              </a:rPr>
            </a:br>
            <a:r>
              <a:rPr lang="es-ES" sz="1400" dirty="0">
                <a:solidFill>
                  <a:srgbClr val="2B3547"/>
                </a:solidFill>
                <a:highlight>
                  <a:schemeClr val="accent1"/>
                </a:highlight>
                <a:latin typeface="Nunito" panose="020B0604020202020204" charset="0"/>
              </a:rPr>
              <a:t>No</a:t>
            </a:r>
            <a:r>
              <a:rPr lang="es-ES" sz="1400" dirty="0">
                <a:solidFill>
                  <a:srgbClr val="2B3547"/>
                </a:solidFill>
                <a:latin typeface="Nunito" panose="020B0604020202020204" charset="0"/>
              </a:rPr>
              <a:t> utilizar </a:t>
            </a:r>
            <a:r>
              <a:rPr lang="es-ES" sz="1400" dirty="0">
                <a:solidFill>
                  <a:srgbClr val="2B3547"/>
                </a:solidFill>
                <a:highlight>
                  <a:schemeClr val="accent1"/>
                </a:highlight>
                <a:latin typeface="Nunito" panose="020B0604020202020204" charset="0"/>
              </a:rPr>
              <a:t>caracteres especiales </a:t>
            </a:r>
            <a:r>
              <a:rPr lang="es-ES" sz="1400" dirty="0">
                <a:solidFill>
                  <a:srgbClr val="2B3547"/>
                </a:solidFill>
                <a:latin typeface="Nunito" panose="020B0604020202020204" charset="0"/>
              </a:rPr>
              <a:t>como </a:t>
            </a:r>
            <a:r>
              <a:rPr lang="es-ES" sz="1400" dirty="0">
                <a:solidFill>
                  <a:srgbClr val="2B3547"/>
                </a:solidFill>
                <a:highlight>
                  <a:schemeClr val="accent1"/>
                </a:highlight>
                <a:latin typeface="Nunito" panose="020B0604020202020204" charset="0"/>
              </a:rPr>
              <a:t>/#%&amp;:&lt;&gt;().¿?, o tildes</a:t>
            </a:r>
            <a:br>
              <a:rPr lang="es-ES" sz="1400" dirty="0">
                <a:solidFill>
                  <a:srgbClr val="2B3547"/>
                </a:solidFill>
                <a:highlight>
                  <a:schemeClr val="accent1"/>
                </a:highlight>
                <a:latin typeface="Nunito" panose="020B0604020202020204" charset="0"/>
              </a:rPr>
            </a:br>
            <a:r>
              <a:rPr lang="es-ES" sz="1400" dirty="0">
                <a:solidFill>
                  <a:srgbClr val="2B3547"/>
                </a:solidFill>
                <a:latin typeface="Nunito" panose="020B0604020202020204" charset="0"/>
              </a:rPr>
              <a:t>Usar mayúscula inicial. Si el nombre es compuesto, usar </a:t>
            </a:r>
            <a:r>
              <a:rPr lang="es-ES" sz="1400" dirty="0">
                <a:solidFill>
                  <a:srgbClr val="2B3547"/>
                </a:solidFill>
                <a:highlight>
                  <a:schemeClr val="accent1"/>
                </a:highlight>
                <a:latin typeface="Nunito" panose="020B0604020202020204" charset="0"/>
              </a:rPr>
              <a:t>mayúscula al inicio de cada palabra</a:t>
            </a:r>
            <a:r>
              <a:rPr lang="es-ES" sz="1400" dirty="0">
                <a:solidFill>
                  <a:srgbClr val="2B3547"/>
                </a:solidFill>
                <a:latin typeface="Nunito" panose="020B0604020202020204" charset="0"/>
              </a:rPr>
              <a:t>. Ejemplo: 05NotificacionProceso</a:t>
            </a:r>
            <a:br>
              <a:rPr lang="es-ES" sz="1400" dirty="0">
                <a:solidFill>
                  <a:srgbClr val="2B3547"/>
                </a:solidFill>
                <a:latin typeface="Nunito" panose="020B0604020202020204" charset="0"/>
              </a:rPr>
            </a:br>
            <a:r>
              <a:rPr lang="es-ES" sz="1400" dirty="0">
                <a:solidFill>
                  <a:srgbClr val="2B3547"/>
                </a:solidFill>
                <a:highlight>
                  <a:schemeClr val="accent1"/>
                </a:highlight>
                <a:latin typeface="Nunito" panose="020B0604020202020204" charset="0"/>
              </a:rPr>
              <a:t>Evitar</a:t>
            </a:r>
            <a:r>
              <a:rPr lang="es-ES" sz="1400" dirty="0">
                <a:solidFill>
                  <a:srgbClr val="2B3547"/>
                </a:solidFill>
                <a:latin typeface="Nunito" panose="020B0604020202020204" charset="0"/>
              </a:rPr>
              <a:t> el uso de </a:t>
            </a:r>
            <a:r>
              <a:rPr lang="es-ES" sz="1400" dirty="0">
                <a:solidFill>
                  <a:srgbClr val="2B3547"/>
                </a:solidFill>
                <a:highlight>
                  <a:schemeClr val="accent1"/>
                </a:highlight>
                <a:latin typeface="Nunito" panose="020B0604020202020204" charset="0"/>
              </a:rPr>
              <a:t>pronombres</a:t>
            </a:r>
            <a:r>
              <a:rPr lang="es-ES" sz="1400" dirty="0">
                <a:solidFill>
                  <a:srgbClr val="2B3547"/>
                </a:solidFill>
                <a:latin typeface="Nunito" panose="020B0604020202020204" charset="0"/>
              </a:rPr>
              <a:t> (p.ej. el, la los), </a:t>
            </a:r>
            <a:r>
              <a:rPr lang="es-ES" sz="1400" dirty="0">
                <a:solidFill>
                  <a:srgbClr val="2B3547"/>
                </a:solidFill>
                <a:highlight>
                  <a:schemeClr val="accent1"/>
                </a:highlight>
                <a:latin typeface="Nunito" panose="020B0604020202020204" charset="0"/>
              </a:rPr>
              <a:t>preposiciones</a:t>
            </a:r>
            <a:r>
              <a:rPr lang="es-ES" sz="1400" dirty="0">
                <a:solidFill>
                  <a:srgbClr val="2B3547"/>
                </a:solidFill>
                <a:latin typeface="Nunito" panose="020B0604020202020204" charset="0"/>
              </a:rPr>
              <a:t> (p.ej. de, por, para) y </a:t>
            </a:r>
            <a:r>
              <a:rPr lang="es-ES" sz="1400" dirty="0">
                <a:solidFill>
                  <a:srgbClr val="2B3547"/>
                </a:solidFill>
                <a:highlight>
                  <a:schemeClr val="accent1"/>
                </a:highlight>
                <a:latin typeface="Nunito" panose="020B0604020202020204" charset="0"/>
              </a:rPr>
              <a:t>abreviaturas</a:t>
            </a:r>
            <a:r>
              <a:rPr lang="es-ES" sz="1400" dirty="0">
                <a:solidFill>
                  <a:srgbClr val="2B3547"/>
                </a:solidFill>
                <a:latin typeface="Nunito" panose="020B0604020202020204" charset="0"/>
              </a:rPr>
              <a:t>.</a:t>
            </a:r>
            <a:br>
              <a:rPr lang="es-ES" sz="1400" dirty="0">
                <a:solidFill>
                  <a:srgbClr val="2B3547"/>
                </a:solidFill>
              </a:rPr>
            </a:br>
            <a:endParaRPr lang="es-CO" sz="1400" dirty="0"/>
          </a:p>
        </p:txBody>
      </p:sp>
      <p:grpSp>
        <p:nvGrpSpPr>
          <p:cNvPr id="3" name="Grupo 2">
            <a:extLst>
              <a:ext uri="{FF2B5EF4-FFF2-40B4-BE49-F238E27FC236}">
                <a16:creationId xmlns:a16="http://schemas.microsoft.com/office/drawing/2014/main" id="{07B45B7B-7FBC-4B5A-BF6B-9F3FFAF6E94B}"/>
              </a:ext>
            </a:extLst>
          </p:cNvPr>
          <p:cNvGrpSpPr/>
          <p:nvPr/>
        </p:nvGrpSpPr>
        <p:grpSpPr>
          <a:xfrm>
            <a:off x="1511809" y="1150114"/>
            <a:ext cx="347901" cy="328662"/>
            <a:chOff x="375206" y="1973918"/>
            <a:chExt cx="347901" cy="328662"/>
          </a:xfrm>
        </p:grpSpPr>
        <p:sp>
          <p:nvSpPr>
            <p:cNvPr id="4" name="Google Shape;83;p7">
              <a:extLst>
                <a:ext uri="{FF2B5EF4-FFF2-40B4-BE49-F238E27FC236}">
                  <a16:creationId xmlns:a16="http://schemas.microsoft.com/office/drawing/2014/main" id="{0CEF26D8-90B1-45EE-9CBA-FB10EC5FC344}"/>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 name="Google Shape;786;p51">
              <a:extLst>
                <a:ext uri="{FF2B5EF4-FFF2-40B4-BE49-F238E27FC236}">
                  <a16:creationId xmlns:a16="http://schemas.microsoft.com/office/drawing/2014/main" id="{2EC8A6FD-D7AE-4C77-ABA3-257BAC0ACFD4}"/>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 name="Grupo 5">
            <a:extLst>
              <a:ext uri="{FF2B5EF4-FFF2-40B4-BE49-F238E27FC236}">
                <a16:creationId xmlns:a16="http://schemas.microsoft.com/office/drawing/2014/main" id="{EED28FA5-7F73-49AF-8DBE-17C0BD98F95F}"/>
              </a:ext>
            </a:extLst>
          </p:cNvPr>
          <p:cNvGrpSpPr/>
          <p:nvPr/>
        </p:nvGrpSpPr>
        <p:grpSpPr>
          <a:xfrm>
            <a:off x="1485374" y="1485430"/>
            <a:ext cx="347901" cy="328662"/>
            <a:chOff x="375206" y="1973918"/>
            <a:chExt cx="347901" cy="328662"/>
          </a:xfrm>
        </p:grpSpPr>
        <p:sp>
          <p:nvSpPr>
            <p:cNvPr id="7" name="Google Shape;83;p7">
              <a:extLst>
                <a:ext uri="{FF2B5EF4-FFF2-40B4-BE49-F238E27FC236}">
                  <a16:creationId xmlns:a16="http://schemas.microsoft.com/office/drawing/2014/main" id="{272C2540-EC7B-4198-8698-09ACEA9DFB1B}"/>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 name="Google Shape;786;p51">
              <a:extLst>
                <a:ext uri="{FF2B5EF4-FFF2-40B4-BE49-F238E27FC236}">
                  <a16:creationId xmlns:a16="http://schemas.microsoft.com/office/drawing/2014/main" id="{76D353A9-58DC-4657-BC2F-08C01C9D59A3}"/>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 name="Grupo 8">
            <a:extLst>
              <a:ext uri="{FF2B5EF4-FFF2-40B4-BE49-F238E27FC236}">
                <a16:creationId xmlns:a16="http://schemas.microsoft.com/office/drawing/2014/main" id="{7BC78479-776F-460E-B624-85C26FBB5E31}"/>
              </a:ext>
            </a:extLst>
          </p:cNvPr>
          <p:cNvGrpSpPr/>
          <p:nvPr/>
        </p:nvGrpSpPr>
        <p:grpSpPr>
          <a:xfrm>
            <a:off x="1470083" y="1950863"/>
            <a:ext cx="378482" cy="367531"/>
            <a:chOff x="375206" y="1973918"/>
            <a:chExt cx="347901" cy="328662"/>
          </a:xfrm>
        </p:grpSpPr>
        <p:sp>
          <p:nvSpPr>
            <p:cNvPr id="10" name="Google Shape;83;p7">
              <a:extLst>
                <a:ext uri="{FF2B5EF4-FFF2-40B4-BE49-F238E27FC236}">
                  <a16:creationId xmlns:a16="http://schemas.microsoft.com/office/drawing/2014/main" id="{B740B30D-7590-4EA5-B374-667A387B5826}"/>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786;p51">
              <a:extLst>
                <a:ext uri="{FF2B5EF4-FFF2-40B4-BE49-F238E27FC236}">
                  <a16:creationId xmlns:a16="http://schemas.microsoft.com/office/drawing/2014/main" id="{A079B5DC-A36D-4EC7-96AB-A396AD497F47}"/>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rupo 11">
            <a:extLst>
              <a:ext uri="{FF2B5EF4-FFF2-40B4-BE49-F238E27FC236}">
                <a16:creationId xmlns:a16="http://schemas.microsoft.com/office/drawing/2014/main" id="{3D98E324-67AF-4747-9B0F-9203837EC0E3}"/>
              </a:ext>
            </a:extLst>
          </p:cNvPr>
          <p:cNvGrpSpPr/>
          <p:nvPr/>
        </p:nvGrpSpPr>
        <p:grpSpPr>
          <a:xfrm>
            <a:off x="1552356" y="2890102"/>
            <a:ext cx="378482" cy="367531"/>
            <a:chOff x="375206" y="1973918"/>
            <a:chExt cx="347901" cy="328662"/>
          </a:xfrm>
        </p:grpSpPr>
        <p:sp>
          <p:nvSpPr>
            <p:cNvPr id="13" name="Google Shape;83;p7">
              <a:extLst>
                <a:ext uri="{FF2B5EF4-FFF2-40B4-BE49-F238E27FC236}">
                  <a16:creationId xmlns:a16="http://schemas.microsoft.com/office/drawing/2014/main" id="{D51879E7-23C5-47AD-B82C-B9A2D0A82460}"/>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786;p51">
              <a:extLst>
                <a:ext uri="{FF2B5EF4-FFF2-40B4-BE49-F238E27FC236}">
                  <a16:creationId xmlns:a16="http://schemas.microsoft.com/office/drawing/2014/main" id="{0EEB9D68-90F6-4A96-9441-9D9CEE226A20}"/>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410904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Google Shape;214;p18"/>
          <p:cNvSpPr txBox="1"/>
          <p:nvPr/>
        </p:nvSpPr>
        <p:spPr>
          <a:xfrm>
            <a:off x="35720" y="-16897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CO" sz="4800" b="1" dirty="0">
                <a:solidFill>
                  <a:schemeClr val="dk1"/>
                </a:solidFill>
                <a:latin typeface="Amatic SC"/>
                <a:ea typeface="Amatic SC"/>
                <a:cs typeface="Amatic SC"/>
                <a:sym typeface="Amatic SC"/>
              </a:rPr>
              <a:t>4</a:t>
            </a:r>
            <a:endParaRPr sz="4800" b="1" dirty="0">
              <a:solidFill>
                <a:schemeClr val="dk1"/>
              </a:solidFill>
              <a:latin typeface="Amatic SC"/>
              <a:ea typeface="Amatic SC"/>
              <a:cs typeface="Amatic SC"/>
              <a:sym typeface="Amatic SC"/>
            </a:endParaRPr>
          </a:p>
        </p:txBody>
      </p:sp>
      <p:sp>
        <p:nvSpPr>
          <p:cNvPr id="15" name="Google Shape;225;p20">
            <a:extLst>
              <a:ext uri="{FF2B5EF4-FFF2-40B4-BE49-F238E27FC236}">
                <a16:creationId xmlns:a16="http://schemas.microsoft.com/office/drawing/2014/main" id="{715B9818-BEA5-46B9-9D4A-EB293F7E75EE}"/>
              </a:ext>
            </a:extLst>
          </p:cNvPr>
          <p:cNvSpPr txBox="1">
            <a:spLocks/>
          </p:cNvSpPr>
          <p:nvPr/>
        </p:nvSpPr>
        <p:spPr>
          <a:xfrm>
            <a:off x="1424008" y="682794"/>
            <a:ext cx="6792244"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9pPr>
          </a:lstStyle>
          <a:p>
            <a:r>
              <a:rPr lang="es-ES" sz="2800" dirty="0"/>
              <a:t>Pautas generales para la conformación del </a:t>
            </a:r>
            <a:r>
              <a:rPr lang="es-CO" sz="2700" dirty="0"/>
              <a:t>expediente</a:t>
            </a:r>
            <a:r>
              <a:rPr lang="es-CO" sz="2800" dirty="0"/>
              <a:t> electrónico</a:t>
            </a:r>
          </a:p>
        </p:txBody>
      </p:sp>
      <p:sp>
        <p:nvSpPr>
          <p:cNvPr id="8" name="Google Shape;226;p20">
            <a:extLst>
              <a:ext uri="{FF2B5EF4-FFF2-40B4-BE49-F238E27FC236}">
                <a16:creationId xmlns:a16="http://schemas.microsoft.com/office/drawing/2014/main" id="{110AF7A2-98B2-4B4D-BCDF-7583F0F71B12}"/>
              </a:ext>
            </a:extLst>
          </p:cNvPr>
          <p:cNvSpPr txBox="1">
            <a:spLocks/>
          </p:cNvSpPr>
          <p:nvPr/>
        </p:nvSpPr>
        <p:spPr>
          <a:xfrm>
            <a:off x="742381" y="1491479"/>
            <a:ext cx="7834291" cy="5940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accent2"/>
              </a:buClr>
              <a:buSzPts val="2200"/>
              <a:buFont typeface="Nunito"/>
              <a:buNone/>
              <a:defRPr sz="2200" b="0" i="0" u="none" strike="noStrike" cap="none">
                <a:solidFill>
                  <a:schemeClr val="accent2"/>
                </a:solidFill>
                <a:latin typeface="Nunito"/>
                <a:ea typeface="Nunito"/>
                <a:cs typeface="Nunito"/>
                <a:sym typeface="Nunito"/>
              </a:defRPr>
            </a:lvl1pPr>
            <a:lvl2pPr marL="914400" marR="0" lvl="1"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2pPr>
            <a:lvl3pPr marL="1371600" marR="0" lvl="2"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3pPr>
            <a:lvl4pPr marL="1828800" marR="0" lvl="3"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4pPr>
            <a:lvl5pPr marL="2286000" marR="0" lvl="4"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5pPr>
            <a:lvl6pPr marL="2743200" marR="0" lvl="5"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6pPr>
            <a:lvl7pPr marL="3200400" marR="0" lvl="6"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7pPr>
            <a:lvl8pPr marL="3657600" marR="0" lvl="7"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8pPr>
            <a:lvl9pPr marL="4114800" marR="0" lvl="8" indent="-368300" algn="ctr" rtl="0">
              <a:lnSpc>
                <a:spcPct val="100000"/>
              </a:lnSpc>
              <a:spcBef>
                <a:spcPts val="1000"/>
              </a:spcBef>
              <a:spcAft>
                <a:spcPts val="100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9pPr>
          </a:lstStyle>
          <a:p>
            <a:pPr marL="88900" indent="0" algn="just">
              <a:lnSpc>
                <a:spcPct val="150000"/>
              </a:lnSpc>
            </a:pPr>
            <a:r>
              <a:rPr lang="es-ES" sz="1800" dirty="0">
                <a:solidFill>
                  <a:srgbClr val="2B3547"/>
                </a:solidFill>
              </a:rPr>
              <a:t>Si el nombre contiene un número y éste es de un solo dígito, debe ser </a:t>
            </a:r>
            <a:r>
              <a:rPr lang="es-ES" sz="1800" dirty="0">
                <a:solidFill>
                  <a:srgbClr val="2B3547"/>
                </a:solidFill>
                <a:highlight>
                  <a:schemeClr val="accent1"/>
                </a:highlight>
              </a:rPr>
              <a:t>antecedido por el 0</a:t>
            </a:r>
            <a:r>
              <a:rPr lang="es-ES" sz="1800" dirty="0">
                <a:solidFill>
                  <a:srgbClr val="2B3547"/>
                </a:solidFill>
              </a:rPr>
              <a:t>. Ejemplo: 01Demanda </a:t>
            </a:r>
          </a:p>
          <a:p>
            <a:pPr marL="88900" indent="0" algn="just">
              <a:lnSpc>
                <a:spcPct val="150000"/>
              </a:lnSpc>
            </a:pPr>
            <a:r>
              <a:rPr lang="es-ES" sz="1800" dirty="0">
                <a:solidFill>
                  <a:srgbClr val="2B3547"/>
                </a:solidFill>
              </a:rPr>
              <a:t>Si el nombre contiene una </a:t>
            </a:r>
            <a:r>
              <a:rPr lang="es-ES" sz="1800" dirty="0">
                <a:solidFill>
                  <a:srgbClr val="2B3547"/>
                </a:solidFill>
                <a:highlight>
                  <a:schemeClr val="accent1"/>
                </a:highlight>
              </a:rPr>
              <a:t>fecha</a:t>
            </a:r>
            <a:r>
              <a:rPr lang="es-ES" sz="1800" dirty="0">
                <a:solidFill>
                  <a:srgbClr val="2B3547"/>
                </a:solidFill>
              </a:rPr>
              <a:t>, se debe usar el formato </a:t>
            </a:r>
            <a:r>
              <a:rPr lang="es-ES" sz="1800" dirty="0">
                <a:solidFill>
                  <a:srgbClr val="2B3547"/>
                </a:solidFill>
                <a:highlight>
                  <a:schemeClr val="accent1"/>
                </a:highlight>
              </a:rPr>
              <a:t>AAAAMMDD </a:t>
            </a:r>
            <a:r>
              <a:rPr lang="es-ES" sz="1800" dirty="0">
                <a:solidFill>
                  <a:srgbClr val="2B3547"/>
                </a:solidFill>
              </a:rPr>
              <a:t>y ponerlo al final del nombre, Ejemplo: 01Citacion20200625 </a:t>
            </a:r>
          </a:p>
          <a:p>
            <a:pPr marL="88900" indent="0" algn="just">
              <a:lnSpc>
                <a:spcPct val="150000"/>
              </a:lnSpc>
            </a:pPr>
            <a:r>
              <a:rPr lang="es-ES" sz="1800" dirty="0">
                <a:solidFill>
                  <a:srgbClr val="2B3547"/>
                </a:solidFill>
              </a:rPr>
              <a:t>Formatos que se pueden utilizar: Texto </a:t>
            </a:r>
            <a:r>
              <a:rPr lang="es-ES" sz="1800" dirty="0">
                <a:solidFill>
                  <a:srgbClr val="2B3547"/>
                </a:solidFill>
                <a:highlight>
                  <a:schemeClr val="accent1"/>
                </a:highlight>
              </a:rPr>
              <a:t>PDF</a:t>
            </a:r>
            <a:r>
              <a:rPr lang="es-ES" sz="1800" dirty="0">
                <a:solidFill>
                  <a:srgbClr val="2B3547"/>
                </a:solidFill>
              </a:rPr>
              <a:t>, Imagen </a:t>
            </a:r>
            <a:r>
              <a:rPr lang="es-ES" sz="1800" dirty="0">
                <a:solidFill>
                  <a:srgbClr val="2B3547"/>
                </a:solidFill>
                <a:highlight>
                  <a:schemeClr val="accent1"/>
                </a:highlight>
              </a:rPr>
              <a:t>JPG,JPEG,JPEG2000 Y TIFF</a:t>
            </a:r>
            <a:r>
              <a:rPr lang="es-ES" sz="1800" dirty="0">
                <a:solidFill>
                  <a:srgbClr val="2B3547"/>
                </a:solidFill>
              </a:rPr>
              <a:t>, Audio </a:t>
            </a:r>
            <a:r>
              <a:rPr lang="es-ES" sz="1800" dirty="0">
                <a:solidFill>
                  <a:srgbClr val="2B3547"/>
                </a:solidFill>
                <a:highlight>
                  <a:schemeClr val="accent1"/>
                </a:highlight>
              </a:rPr>
              <a:t>MP3 WAVE</a:t>
            </a:r>
            <a:r>
              <a:rPr lang="es-ES" sz="1800" dirty="0">
                <a:solidFill>
                  <a:srgbClr val="2B3547"/>
                </a:solidFill>
              </a:rPr>
              <a:t>, Video </a:t>
            </a:r>
            <a:r>
              <a:rPr lang="es-ES" sz="1800" dirty="0">
                <a:solidFill>
                  <a:srgbClr val="2B3547"/>
                </a:solidFill>
                <a:highlight>
                  <a:schemeClr val="accent1"/>
                </a:highlight>
              </a:rPr>
              <a:t>MPEG-1, MPEG-2,MPEG-4</a:t>
            </a:r>
            <a:r>
              <a:rPr lang="es-ES" sz="1800" dirty="0">
                <a:solidFill>
                  <a:srgbClr val="2B3547"/>
                </a:solidFill>
              </a:rPr>
              <a:t>.</a:t>
            </a:r>
          </a:p>
          <a:p>
            <a:pPr marL="88900" indent="0" algn="just">
              <a:lnSpc>
                <a:spcPct val="150000"/>
              </a:lnSpc>
            </a:pPr>
            <a:endParaRPr lang="es-ES" sz="1800" dirty="0">
              <a:solidFill>
                <a:srgbClr val="2B3547"/>
              </a:solidFill>
            </a:endParaRPr>
          </a:p>
        </p:txBody>
      </p:sp>
      <p:grpSp>
        <p:nvGrpSpPr>
          <p:cNvPr id="9" name="Grupo 8">
            <a:extLst>
              <a:ext uri="{FF2B5EF4-FFF2-40B4-BE49-F238E27FC236}">
                <a16:creationId xmlns:a16="http://schemas.microsoft.com/office/drawing/2014/main" id="{C24921D5-A21C-46A8-814A-B9DF4A6A551D}"/>
              </a:ext>
            </a:extLst>
          </p:cNvPr>
          <p:cNvGrpSpPr/>
          <p:nvPr/>
        </p:nvGrpSpPr>
        <p:grpSpPr>
          <a:xfrm>
            <a:off x="434669" y="1567384"/>
            <a:ext cx="347901" cy="328662"/>
            <a:chOff x="375206" y="1973918"/>
            <a:chExt cx="347901" cy="328662"/>
          </a:xfrm>
        </p:grpSpPr>
        <p:sp>
          <p:nvSpPr>
            <p:cNvPr id="12" name="Google Shape;83;p7">
              <a:extLst>
                <a:ext uri="{FF2B5EF4-FFF2-40B4-BE49-F238E27FC236}">
                  <a16:creationId xmlns:a16="http://schemas.microsoft.com/office/drawing/2014/main" id="{D258F4BC-E2F3-43E0-A926-FB5CFD175476}"/>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3" name="Google Shape;786;p51">
              <a:extLst>
                <a:ext uri="{FF2B5EF4-FFF2-40B4-BE49-F238E27FC236}">
                  <a16:creationId xmlns:a16="http://schemas.microsoft.com/office/drawing/2014/main" id="{4D681EBE-612E-4879-B6FF-A35D492637D6}"/>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rupo 13">
            <a:extLst>
              <a:ext uri="{FF2B5EF4-FFF2-40B4-BE49-F238E27FC236}">
                <a16:creationId xmlns:a16="http://schemas.microsoft.com/office/drawing/2014/main" id="{ED20AD05-03B1-46CF-B552-AA1993407C5A}"/>
              </a:ext>
            </a:extLst>
          </p:cNvPr>
          <p:cNvGrpSpPr/>
          <p:nvPr/>
        </p:nvGrpSpPr>
        <p:grpSpPr>
          <a:xfrm>
            <a:off x="434668" y="2407419"/>
            <a:ext cx="347901" cy="328662"/>
            <a:chOff x="375206" y="1973918"/>
            <a:chExt cx="347901" cy="328662"/>
          </a:xfrm>
        </p:grpSpPr>
        <p:sp>
          <p:nvSpPr>
            <p:cNvPr id="16" name="Google Shape;83;p7">
              <a:extLst>
                <a:ext uri="{FF2B5EF4-FFF2-40B4-BE49-F238E27FC236}">
                  <a16:creationId xmlns:a16="http://schemas.microsoft.com/office/drawing/2014/main" id="{5CA1D8CF-846C-4B50-B1AB-5377B2B2A316}"/>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 name="Google Shape;786;p51">
              <a:extLst>
                <a:ext uri="{FF2B5EF4-FFF2-40B4-BE49-F238E27FC236}">
                  <a16:creationId xmlns:a16="http://schemas.microsoft.com/office/drawing/2014/main" id="{DFA1CA36-0604-48D6-88BA-8A8908CF83E8}"/>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8" name="Grupo 17">
            <a:extLst>
              <a:ext uri="{FF2B5EF4-FFF2-40B4-BE49-F238E27FC236}">
                <a16:creationId xmlns:a16="http://schemas.microsoft.com/office/drawing/2014/main" id="{51C18A02-9E08-4A2E-BC69-59AB27817D0A}"/>
              </a:ext>
            </a:extLst>
          </p:cNvPr>
          <p:cNvGrpSpPr/>
          <p:nvPr/>
        </p:nvGrpSpPr>
        <p:grpSpPr>
          <a:xfrm>
            <a:off x="447037" y="3160519"/>
            <a:ext cx="347901" cy="328662"/>
            <a:chOff x="375206" y="1973918"/>
            <a:chExt cx="347901" cy="328662"/>
          </a:xfrm>
        </p:grpSpPr>
        <p:sp>
          <p:nvSpPr>
            <p:cNvPr id="19" name="Google Shape;83;p7">
              <a:extLst>
                <a:ext uri="{FF2B5EF4-FFF2-40B4-BE49-F238E27FC236}">
                  <a16:creationId xmlns:a16="http://schemas.microsoft.com/office/drawing/2014/main" id="{D40D331B-73E0-4121-804B-971111124BFF}"/>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786;p51">
              <a:extLst>
                <a:ext uri="{FF2B5EF4-FFF2-40B4-BE49-F238E27FC236}">
                  <a16:creationId xmlns:a16="http://schemas.microsoft.com/office/drawing/2014/main" id="{2C2F2B2E-525D-4315-A963-1ECD215F8653}"/>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483835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1495077" y="1186800"/>
            <a:ext cx="6301618" cy="2769900"/>
          </a:xfrm>
          <a:prstGeom prst="rect">
            <a:avLst/>
          </a:prstGeom>
        </p:spPr>
        <p:txBody>
          <a:bodyPr spcFirstLastPara="1" wrap="square" lIns="0" tIns="0" rIns="0" bIns="0" anchor="ctr" anchorCtr="0">
            <a:noAutofit/>
          </a:bodyPr>
          <a:lstStyle/>
          <a:p>
            <a:pPr marL="0" lvl="0" indent="0">
              <a:spcAft>
                <a:spcPts val="1000"/>
              </a:spcAft>
              <a:buNone/>
            </a:pPr>
            <a:r>
              <a:rPr lang="es-ES" sz="6000" dirty="0"/>
              <a:t>Índice electrónico del expediente judicial</a:t>
            </a:r>
          </a:p>
        </p:txBody>
      </p:sp>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body" idx="1"/>
          </p:nvPr>
        </p:nvSpPr>
        <p:spPr>
          <a:xfrm>
            <a:off x="553980" y="1570415"/>
            <a:ext cx="7902552" cy="2762100"/>
          </a:xfrm>
          <a:prstGeom prst="rect">
            <a:avLst/>
          </a:prstGeom>
        </p:spPr>
        <p:txBody>
          <a:bodyPr spcFirstLastPara="1" wrap="square" lIns="0" tIns="0" rIns="0" bIns="0" anchor="t" anchorCtr="0">
            <a:noAutofit/>
          </a:bodyPr>
          <a:lstStyle/>
          <a:p>
            <a:pPr marL="0" lvl="0" indent="0" algn="just">
              <a:buNone/>
            </a:pPr>
            <a:r>
              <a:rPr lang="es-ES" b="1" dirty="0"/>
              <a:t>Es el mecanismo para identificar la totalidad de documentos que componen el expediente judicial electrónico o híbrido, debidamente ordenados respetando su orden cronológico y secuencial, con el fin de preservar la integridad y disponibilidad de la información a través del tiempo, de manera que los documentos y expedientes no sean modificados, eliminados o reemplazados indebidamente.</a:t>
            </a:r>
          </a:p>
        </p:txBody>
      </p:sp>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s-ES" dirty="0"/>
              <a:t>Índice electrónico del expediente judicial</a:t>
            </a: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dirty="0"/>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2708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body" idx="1"/>
          </p:nvPr>
        </p:nvSpPr>
        <p:spPr>
          <a:xfrm>
            <a:off x="514407" y="1306117"/>
            <a:ext cx="8035568" cy="2762100"/>
          </a:xfrm>
          <a:prstGeom prst="rect">
            <a:avLst/>
          </a:prstGeom>
        </p:spPr>
        <p:txBody>
          <a:bodyPr spcFirstLastPara="1" wrap="square" lIns="0" tIns="0" rIns="0" bIns="0" anchor="t" anchorCtr="0">
            <a:noAutofit/>
          </a:bodyPr>
          <a:lstStyle/>
          <a:p>
            <a:pPr marL="0" lvl="0" indent="0" algn="just">
              <a:buNone/>
            </a:pPr>
            <a:r>
              <a:rPr lang="es-ES" sz="1600" b="1" dirty="0"/>
              <a:t>El índice electrónico general del proceso se diligenciará por el despacho de conocimiento de primera o única instancia, o el centro de servicios judiciales u oficina de ejecución competente, a su vez, todos los cuadernos adicionales al cuaderno principal que se creen durante las diferentes etapas procesales deben tener su propio índice, que debe ser almacenado en la misma carpeta que contiene los demás documentos del cuaderno y debe cerrarse y firmarse por el juez que lo tramitó, al terminar su gestión. </a:t>
            </a:r>
          </a:p>
          <a:p>
            <a:pPr marL="0" lvl="0" indent="0" algn="just">
              <a:buNone/>
            </a:pPr>
            <a:r>
              <a:rPr lang="es-ES" sz="1600" b="1" dirty="0"/>
              <a:t>Al cierre del proceso o finalización de la gestión que compete al despacho, se deben convertir a formato PDF, firmar electrónicamente y almacenarlos en las respectivas carpetas con la siguiente denominación:</a:t>
            </a:r>
          </a:p>
          <a:p>
            <a:pPr marL="0" lvl="0" indent="0" algn="just">
              <a:buNone/>
            </a:pPr>
            <a:endParaRPr lang="es-ES" sz="1600" b="1" dirty="0"/>
          </a:p>
          <a:p>
            <a:pPr marL="0" lvl="0" indent="0" algn="ctr">
              <a:buNone/>
            </a:pPr>
            <a:r>
              <a:rPr lang="es-ES" sz="1600" b="1" dirty="0"/>
              <a:t> </a:t>
            </a:r>
            <a:r>
              <a:rPr lang="es-ES" sz="2400" dirty="0">
                <a:solidFill>
                  <a:srgbClr val="2B3547"/>
                </a:solidFill>
                <a:highlight>
                  <a:schemeClr val="accent1"/>
                </a:highlight>
              </a:rPr>
              <a:t>00IndiceElectronicoC01</a:t>
            </a:r>
          </a:p>
          <a:p>
            <a:pPr marL="0" lvl="0" indent="0" algn="just">
              <a:buNone/>
            </a:pPr>
            <a:endParaRPr lang="es-ES" sz="1600" b="1" dirty="0"/>
          </a:p>
        </p:txBody>
      </p:sp>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s-ES" dirty="0"/>
              <a:t>Índice electrónico del expediente judicial</a:t>
            </a: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6562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body" idx="1"/>
          </p:nvPr>
        </p:nvSpPr>
        <p:spPr>
          <a:xfrm>
            <a:off x="514407" y="1306117"/>
            <a:ext cx="8035568" cy="2762100"/>
          </a:xfrm>
          <a:prstGeom prst="rect">
            <a:avLst/>
          </a:prstGeom>
        </p:spPr>
        <p:txBody>
          <a:bodyPr spcFirstLastPara="1" wrap="square" lIns="0" tIns="0" rIns="0" bIns="0" anchor="t" anchorCtr="0">
            <a:noAutofit/>
          </a:bodyPr>
          <a:lstStyle/>
          <a:p>
            <a:pPr marL="0" lvl="0" indent="0" algn="just">
              <a:buNone/>
            </a:pPr>
            <a:r>
              <a:rPr lang="es-ES" sz="1600" b="1" dirty="0"/>
              <a:t>El índice del expediente electrónico contiene dos secciones que permiten describir el expediente y su contenido: </a:t>
            </a:r>
          </a:p>
          <a:p>
            <a:pPr marL="0" lvl="0" indent="0" algn="just">
              <a:buNone/>
            </a:pPr>
            <a:endParaRPr lang="es-ES" sz="1600" b="1" dirty="0"/>
          </a:p>
          <a:p>
            <a:pPr marL="0" lvl="0" indent="0" algn="just">
              <a:buNone/>
            </a:pPr>
            <a:r>
              <a:rPr lang="es-ES" sz="1600" dirty="0">
                <a:solidFill>
                  <a:srgbClr val="2B3547"/>
                </a:solidFill>
                <a:highlight>
                  <a:schemeClr val="accent1"/>
                </a:highlight>
              </a:rPr>
              <a:t>Metadatos del expediente</a:t>
            </a:r>
            <a:r>
              <a:rPr lang="es-ES" sz="1600" b="1" dirty="0"/>
              <a:t>: Se encuentran en la parte superior del formato y describen la información general del expediente judicial electrónico: </a:t>
            </a:r>
          </a:p>
          <a:p>
            <a:pPr marL="0" lvl="0" indent="0" algn="just">
              <a:buNone/>
            </a:pPr>
            <a:endParaRPr lang="es-ES" sz="1600" b="1" dirty="0"/>
          </a:p>
          <a:p>
            <a:pPr marL="0" lvl="0" indent="0" algn="just">
              <a:buNone/>
            </a:pPr>
            <a:endParaRPr lang="es-ES" sz="1600" b="1" dirty="0"/>
          </a:p>
          <a:p>
            <a:pPr marL="0" lvl="0" indent="0" algn="ctr">
              <a:buNone/>
            </a:pPr>
            <a:r>
              <a:rPr lang="es-ES" sz="1600" b="1" dirty="0"/>
              <a:t> </a:t>
            </a:r>
          </a:p>
        </p:txBody>
      </p:sp>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s-ES" dirty="0"/>
              <a:t>Índice electrónico del expediente judicial</a:t>
            </a: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6" name="Imagen 15">
            <a:extLst>
              <a:ext uri="{FF2B5EF4-FFF2-40B4-BE49-F238E27FC236}">
                <a16:creationId xmlns:a16="http://schemas.microsoft.com/office/drawing/2014/main" id="{8CD7B821-6426-432D-B94D-73154DA93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49" t="21919" r="1529" b="33299"/>
          <a:stretch>
            <a:fillRect/>
          </a:stretch>
        </p:blipFill>
        <p:spPr bwMode="auto">
          <a:xfrm>
            <a:off x="2359271" y="2488610"/>
            <a:ext cx="4786353" cy="2123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06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body" idx="1"/>
          </p:nvPr>
        </p:nvSpPr>
        <p:spPr>
          <a:xfrm>
            <a:off x="514407" y="1306117"/>
            <a:ext cx="8035568" cy="2762100"/>
          </a:xfrm>
          <a:prstGeom prst="rect">
            <a:avLst/>
          </a:prstGeom>
        </p:spPr>
        <p:txBody>
          <a:bodyPr spcFirstLastPara="1" wrap="square" lIns="0" tIns="0" rIns="0" bIns="0" anchor="t" anchorCtr="0">
            <a:noAutofit/>
          </a:bodyPr>
          <a:lstStyle/>
          <a:p>
            <a:pPr marL="0" lvl="0" indent="0" algn="just">
              <a:buNone/>
            </a:pPr>
            <a:endParaRPr lang="es-ES" sz="1600" b="1" dirty="0"/>
          </a:p>
          <a:p>
            <a:pPr marL="0" lvl="0" indent="0" algn="just">
              <a:buNone/>
            </a:pPr>
            <a:r>
              <a:rPr lang="es-ES" sz="1600" dirty="0">
                <a:solidFill>
                  <a:srgbClr val="2B3547"/>
                </a:solidFill>
                <a:highlight>
                  <a:schemeClr val="accent1"/>
                </a:highlight>
              </a:rPr>
              <a:t>Metadatos del documentos</a:t>
            </a:r>
            <a:r>
              <a:rPr lang="es-ES" sz="1600" b="1" dirty="0"/>
              <a:t>: Describen la información de cada uno de los documentos que conforman el expediente, para asegurar su secuencialidad, integridad y disponibilidad.</a:t>
            </a:r>
          </a:p>
          <a:p>
            <a:pPr marL="0" lvl="0" indent="0" algn="ctr">
              <a:buNone/>
            </a:pPr>
            <a:r>
              <a:rPr lang="es-ES" sz="1600" b="1" dirty="0"/>
              <a:t> </a:t>
            </a:r>
          </a:p>
        </p:txBody>
      </p:sp>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s-ES" dirty="0"/>
              <a:t>Índice electrónico del expediente judicial</a:t>
            </a: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dirty="0"/>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7" name="Imagen 6">
            <a:extLst>
              <a:ext uri="{FF2B5EF4-FFF2-40B4-BE49-F238E27FC236}">
                <a16:creationId xmlns:a16="http://schemas.microsoft.com/office/drawing/2014/main" id="{2EF3B5D7-4EB7-4A15-ADEC-B234ED0B906B}"/>
              </a:ext>
            </a:extLst>
          </p:cNvPr>
          <p:cNvPicPr/>
          <p:nvPr/>
        </p:nvPicPr>
        <p:blipFill rotWithShape="1">
          <a:blip r:embed="rId3"/>
          <a:srcRect l="15750" t="11687" r="1662" b="37683"/>
          <a:stretch/>
        </p:blipFill>
        <p:spPr bwMode="auto">
          <a:xfrm>
            <a:off x="1949178" y="2353896"/>
            <a:ext cx="5166025" cy="20257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4902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2"/>
          <p:cNvSpPr txBox="1">
            <a:spLocks noGrp="1"/>
          </p:cNvSpPr>
          <p:nvPr>
            <p:ph type="body" idx="1"/>
          </p:nvPr>
        </p:nvSpPr>
        <p:spPr>
          <a:xfrm>
            <a:off x="763297" y="1429748"/>
            <a:ext cx="7699909" cy="972974"/>
          </a:xfrm>
          <a:prstGeom prst="rect">
            <a:avLst/>
          </a:prstGeom>
        </p:spPr>
        <p:txBody>
          <a:bodyPr spcFirstLastPara="1" wrap="square" lIns="0" tIns="0" rIns="0" bIns="0" anchor="t" anchorCtr="0">
            <a:noAutofit/>
          </a:bodyPr>
          <a:lstStyle/>
          <a:p>
            <a:pPr marL="0" lvl="0" indent="0" algn="just">
              <a:buNone/>
            </a:pPr>
            <a:r>
              <a:rPr lang="es-ES" b="1" dirty="0"/>
              <a:t>Para el caso de los documentos no textuales, es decir, que no están conformados por hojas o páginas (audio o video) se contará dicho documento como un folio.</a:t>
            </a:r>
          </a:p>
          <a:p>
            <a:pPr marL="0" lvl="0" indent="0" algn="just">
              <a:buNone/>
            </a:pPr>
            <a:endParaRPr lang="es-ES" b="1" dirty="0"/>
          </a:p>
          <a:p>
            <a:pPr marL="0" lvl="0" indent="0" algn="just">
              <a:buNone/>
            </a:pPr>
            <a:r>
              <a:rPr lang="es-ES" b="1" dirty="0"/>
              <a:t>Para el caso de las audiencias se debe poner en el campo de observaciones el repositorio en el que se encuentra dicho elemento.</a:t>
            </a:r>
          </a:p>
        </p:txBody>
      </p:sp>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lvl="0"/>
            <a:r>
              <a:rPr lang="es-ES" dirty="0"/>
              <a:t>Índice electrónico del expediente judicial</a:t>
            </a: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1869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1172528" y="610163"/>
            <a:ext cx="6426300" cy="396300"/>
          </a:xfrm>
          <a:prstGeom prst="rect">
            <a:avLst/>
          </a:prstGeom>
        </p:spPr>
        <p:txBody>
          <a:bodyPr spcFirstLastPara="1" wrap="square" lIns="0" tIns="0" rIns="0" bIns="0" anchor="ctr" anchorCtr="0">
            <a:noAutofit/>
          </a:bodyPr>
          <a:lstStyle/>
          <a:p>
            <a:pPr lvl="0"/>
            <a:r>
              <a:rPr lang="es-ES" dirty="0"/>
              <a:t>Pautas para la conformación del expediente:</a:t>
            </a:r>
            <a:endParaRPr dirty="0"/>
          </a:p>
        </p:txBody>
      </p:sp>
      <p:sp>
        <p:nvSpPr>
          <p:cNvPr id="190" name="Google Shape;190;p16"/>
          <p:cNvSpPr txBox="1">
            <a:spLocks noGrp="1"/>
          </p:cNvSpPr>
          <p:nvPr>
            <p:ph type="body" idx="1"/>
          </p:nvPr>
        </p:nvSpPr>
        <p:spPr>
          <a:xfrm>
            <a:off x="1252853" y="1797552"/>
            <a:ext cx="7288246" cy="2094300"/>
          </a:xfrm>
          <a:prstGeom prst="rect">
            <a:avLst/>
          </a:prstGeom>
        </p:spPr>
        <p:txBody>
          <a:bodyPr spcFirstLastPara="1" wrap="square" lIns="0" tIns="0" rIns="0" bIns="0" anchor="t" anchorCtr="0">
            <a:noAutofit/>
          </a:bodyPr>
          <a:lstStyle/>
          <a:p>
            <a:pPr marL="0" lvl="0" indent="0" algn="just">
              <a:spcBef>
                <a:spcPts val="1000"/>
              </a:spcBef>
              <a:buClr>
                <a:schemeClr val="dk1"/>
              </a:buClr>
              <a:buSzPts val="1100"/>
              <a:buNone/>
            </a:pPr>
            <a:endParaRPr lang="es-ES" sz="1400" dirty="0">
              <a:latin typeface="Nunito SemiBold"/>
              <a:sym typeface="Nunito SemiBold"/>
            </a:endParaRPr>
          </a:p>
          <a:p>
            <a:pPr marL="0" lvl="0" indent="0" algn="just">
              <a:spcBef>
                <a:spcPts val="1000"/>
              </a:spcBef>
              <a:buClr>
                <a:schemeClr val="dk1"/>
              </a:buClr>
              <a:buSzPts val="1100"/>
              <a:buNone/>
            </a:pPr>
            <a:endParaRPr lang="es-ES" dirty="0">
              <a:latin typeface="Nunito SemiBold"/>
              <a:sym typeface="Nunito SemiBold"/>
            </a:endParaRPr>
          </a:p>
          <a:p>
            <a:pPr marL="0" lvl="0" indent="0" algn="just">
              <a:spcBef>
                <a:spcPts val="1000"/>
              </a:spcBef>
              <a:buClr>
                <a:schemeClr val="dk1"/>
              </a:buClr>
              <a:buSzPts val="1100"/>
              <a:buNone/>
            </a:pPr>
            <a:endParaRPr lang="es-ES" dirty="0">
              <a:latin typeface="Nunito SemiBold"/>
              <a:sym typeface="Nunito SemiBold"/>
            </a:endParaRPr>
          </a:p>
          <a:p>
            <a:pPr marL="0" lvl="0" indent="0" algn="just">
              <a:spcBef>
                <a:spcPts val="1000"/>
              </a:spcBef>
              <a:buClr>
                <a:schemeClr val="dk1"/>
              </a:buClr>
              <a:buSzPts val="1100"/>
              <a:buNone/>
            </a:pPr>
            <a:endParaRPr dirty="0">
              <a:latin typeface="Nunito SemiBold"/>
              <a:sym typeface="Nunito SemiBold"/>
            </a:endParaRPr>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193" name="Google Shape;193;p16"/>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 name="CuadroTexto 1">
            <a:extLst>
              <a:ext uri="{FF2B5EF4-FFF2-40B4-BE49-F238E27FC236}">
                <a16:creationId xmlns:a16="http://schemas.microsoft.com/office/drawing/2014/main" id="{DF27D7B9-B65B-4F1E-B2F9-B76DCFA4D237}"/>
              </a:ext>
            </a:extLst>
          </p:cNvPr>
          <p:cNvSpPr txBox="1"/>
          <p:nvPr/>
        </p:nvSpPr>
        <p:spPr>
          <a:xfrm>
            <a:off x="533856" y="1797552"/>
            <a:ext cx="7870519" cy="2862322"/>
          </a:xfrm>
          <a:prstGeom prst="rect">
            <a:avLst/>
          </a:prstGeom>
          <a:noFill/>
        </p:spPr>
        <p:txBody>
          <a:bodyPr wrap="square" rtlCol="0">
            <a:spAutoFit/>
          </a:bodyPr>
          <a:lstStyle/>
          <a:p>
            <a:pPr algn="just"/>
            <a:r>
              <a:rPr lang="es-CO" sz="1800" dirty="0">
                <a:latin typeface="Nunito" panose="020B0604020202020204" charset="0"/>
              </a:rPr>
              <a:t>Éstas implican que tal y como se hacia con los documentos en soporte papel, cada uno de los documentos electrónicos creados, recibidos o digitalizados, continente información que refleja las actuaciones dentro de un proceso judicial, las cuales se van agrupando como resultado del desarrollo de dicho proceso y se reúnen de manera ordenada en el expediente electrónico sin importar su origen o formato. </a:t>
            </a:r>
          </a:p>
          <a:p>
            <a:pPr algn="just"/>
            <a:endParaRPr lang="es-CO" sz="1800" dirty="0">
              <a:latin typeface="Nunito" panose="020B0604020202020204" charset="0"/>
            </a:endParaRPr>
          </a:p>
          <a:p>
            <a:pPr algn="just"/>
            <a:endParaRPr lang="es-CO" sz="1800" dirty="0">
              <a:latin typeface="Nunito" panose="020B0604020202020204" charset="0"/>
            </a:endParaRPr>
          </a:p>
          <a:p>
            <a:pPr algn="just"/>
            <a:endParaRPr lang="es-CO" sz="1800" dirty="0">
              <a:latin typeface="Nunito" panose="020B0604020202020204" charset="0"/>
            </a:endParaRPr>
          </a:p>
          <a:p>
            <a:pPr algn="just"/>
            <a:r>
              <a:rPr lang="es-CO" sz="1800" dirty="0">
                <a:latin typeface="Nunito" panose="020B060402020202020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1172528" y="610163"/>
            <a:ext cx="6426300" cy="396300"/>
          </a:xfrm>
          <a:prstGeom prst="rect">
            <a:avLst/>
          </a:prstGeom>
        </p:spPr>
        <p:txBody>
          <a:bodyPr spcFirstLastPara="1" wrap="square" lIns="0" tIns="0" rIns="0" bIns="0" anchor="ctr" anchorCtr="0">
            <a:noAutofit/>
          </a:bodyPr>
          <a:lstStyle/>
          <a:p>
            <a:pPr lvl="0"/>
            <a:r>
              <a:rPr lang="es-ES" dirty="0"/>
              <a:t>Pautas para la conformación del expediente:</a:t>
            </a:r>
            <a:endParaRPr dirty="0"/>
          </a:p>
        </p:txBody>
      </p:sp>
      <p:sp>
        <p:nvSpPr>
          <p:cNvPr id="190" name="Google Shape;190;p16"/>
          <p:cNvSpPr txBox="1">
            <a:spLocks noGrp="1"/>
          </p:cNvSpPr>
          <p:nvPr>
            <p:ph type="body" idx="1"/>
          </p:nvPr>
        </p:nvSpPr>
        <p:spPr>
          <a:xfrm>
            <a:off x="1109555" y="2125745"/>
            <a:ext cx="7288246" cy="2094300"/>
          </a:xfrm>
          <a:prstGeom prst="rect">
            <a:avLst/>
          </a:prstGeom>
        </p:spPr>
        <p:txBody>
          <a:bodyPr spcFirstLastPara="1" wrap="square" lIns="0" tIns="0" rIns="0" bIns="0" anchor="t" anchorCtr="0">
            <a:noAutofit/>
          </a:bodyPr>
          <a:lstStyle/>
          <a:p>
            <a:pPr marL="342900" lvl="0" indent="-342900" algn="just">
              <a:spcBef>
                <a:spcPts val="1000"/>
              </a:spcBef>
              <a:buClr>
                <a:schemeClr val="dk1"/>
              </a:buClr>
              <a:buSzPts val="1100"/>
              <a:buAutoNum type="arabicPeriod"/>
            </a:pPr>
            <a:r>
              <a:rPr lang="es-ES" dirty="0">
                <a:latin typeface="Nunito SemiBold"/>
                <a:sym typeface="Nunito SemiBold"/>
              </a:rPr>
              <a:t>Si el expediente inició con documentos en soporte papel que no esta digitalizados.</a:t>
            </a:r>
          </a:p>
          <a:p>
            <a:pPr marL="342900" lvl="0" indent="-342900" algn="just">
              <a:spcBef>
                <a:spcPts val="1000"/>
              </a:spcBef>
              <a:buClr>
                <a:schemeClr val="dk1"/>
              </a:buClr>
              <a:buSzPts val="1100"/>
              <a:buAutoNum type="arabicPeriod"/>
            </a:pPr>
            <a:r>
              <a:rPr lang="es-ES" dirty="0">
                <a:latin typeface="Nunito SemiBold"/>
                <a:sym typeface="Nunito SemiBold"/>
              </a:rPr>
              <a:t>Si el expediente inició en soporte papel, que fueron digitalizados.</a:t>
            </a:r>
          </a:p>
          <a:p>
            <a:pPr marL="342900" lvl="0" indent="-342900" algn="just">
              <a:spcBef>
                <a:spcPts val="1000"/>
              </a:spcBef>
              <a:buClr>
                <a:schemeClr val="dk1"/>
              </a:buClr>
              <a:buSzPts val="1100"/>
              <a:buAutoNum type="arabicPeriod"/>
            </a:pPr>
            <a:r>
              <a:rPr lang="es-ES" dirty="0">
                <a:latin typeface="Nunito SemiBold"/>
                <a:sym typeface="Nunito SemiBold"/>
              </a:rPr>
              <a:t>Si el expediente inició con documento electrónicos.</a:t>
            </a:r>
            <a:endParaRPr dirty="0">
              <a:latin typeface="Nunito SemiBold"/>
              <a:sym typeface="Nunito SemiBold"/>
            </a:endParaRPr>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193" name="Google Shape;193;p16"/>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7" name="Grupo 6">
            <a:extLst>
              <a:ext uri="{FF2B5EF4-FFF2-40B4-BE49-F238E27FC236}">
                <a16:creationId xmlns:a16="http://schemas.microsoft.com/office/drawing/2014/main" id="{C6EC0C14-B3FD-4D04-96F8-8349D637789C}"/>
              </a:ext>
            </a:extLst>
          </p:cNvPr>
          <p:cNvGrpSpPr/>
          <p:nvPr/>
        </p:nvGrpSpPr>
        <p:grpSpPr>
          <a:xfrm>
            <a:off x="625006" y="2174644"/>
            <a:ext cx="747329" cy="504311"/>
            <a:chOff x="650748" y="1737471"/>
            <a:chExt cx="747329" cy="504311"/>
          </a:xfrm>
        </p:grpSpPr>
        <p:sp>
          <p:nvSpPr>
            <p:cNvPr id="19" name="Google Shape;83;p7">
              <a:extLst>
                <a:ext uri="{FF2B5EF4-FFF2-40B4-BE49-F238E27FC236}">
                  <a16:creationId xmlns:a16="http://schemas.microsoft.com/office/drawing/2014/main" id="{B02BE845-0917-438A-99D8-8F5CB6EA115D}"/>
                </a:ext>
              </a:extLst>
            </p:cNvPr>
            <p:cNvSpPr/>
            <p:nvPr/>
          </p:nvSpPr>
          <p:spPr>
            <a:xfrm rot="-884877">
              <a:off x="650748" y="1737471"/>
              <a:ext cx="465253" cy="504311"/>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6" name="Grupo 5">
              <a:extLst>
                <a:ext uri="{FF2B5EF4-FFF2-40B4-BE49-F238E27FC236}">
                  <a16:creationId xmlns:a16="http://schemas.microsoft.com/office/drawing/2014/main" id="{2CA505B8-A8D3-434C-B363-90CCC150FF48}"/>
                </a:ext>
              </a:extLst>
            </p:cNvPr>
            <p:cNvGrpSpPr/>
            <p:nvPr/>
          </p:nvGrpSpPr>
          <p:grpSpPr>
            <a:xfrm>
              <a:off x="795015" y="1781862"/>
              <a:ext cx="603062" cy="430193"/>
              <a:chOff x="795015" y="1781862"/>
              <a:chExt cx="603062" cy="430193"/>
            </a:xfrm>
          </p:grpSpPr>
          <p:sp>
            <p:nvSpPr>
              <p:cNvPr id="12" name="Google Shape;710;p50">
                <a:extLst>
                  <a:ext uri="{FF2B5EF4-FFF2-40B4-BE49-F238E27FC236}">
                    <a16:creationId xmlns:a16="http://schemas.microsoft.com/office/drawing/2014/main" id="{E4AC68F9-8C73-4AED-BC91-FEC718E02600}"/>
                  </a:ext>
                </a:extLst>
              </p:cNvPr>
              <p:cNvSpPr/>
              <p:nvPr/>
            </p:nvSpPr>
            <p:spPr>
              <a:xfrm rot="859964">
                <a:off x="1107630" y="1781862"/>
                <a:ext cx="290447" cy="29993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733;p51">
                <a:extLst>
                  <a:ext uri="{FF2B5EF4-FFF2-40B4-BE49-F238E27FC236}">
                    <a16:creationId xmlns:a16="http://schemas.microsoft.com/office/drawing/2014/main" id="{E2E36C21-2A7B-43ED-AC02-EFB637800C23}"/>
                  </a:ext>
                </a:extLst>
              </p:cNvPr>
              <p:cNvSpPr/>
              <p:nvPr/>
            </p:nvSpPr>
            <p:spPr>
              <a:xfrm>
                <a:off x="795015" y="1849557"/>
                <a:ext cx="430349" cy="362498"/>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1" name="Grupo 20">
            <a:extLst>
              <a:ext uri="{FF2B5EF4-FFF2-40B4-BE49-F238E27FC236}">
                <a16:creationId xmlns:a16="http://schemas.microsoft.com/office/drawing/2014/main" id="{2116A179-2C54-4276-8420-045CA96B50A2}"/>
              </a:ext>
            </a:extLst>
          </p:cNvPr>
          <p:cNvGrpSpPr/>
          <p:nvPr/>
        </p:nvGrpSpPr>
        <p:grpSpPr>
          <a:xfrm>
            <a:off x="610782" y="2920739"/>
            <a:ext cx="747329" cy="504311"/>
            <a:chOff x="650748" y="1737471"/>
            <a:chExt cx="747329" cy="504311"/>
          </a:xfrm>
        </p:grpSpPr>
        <p:sp>
          <p:nvSpPr>
            <p:cNvPr id="22" name="Google Shape;83;p7">
              <a:extLst>
                <a:ext uri="{FF2B5EF4-FFF2-40B4-BE49-F238E27FC236}">
                  <a16:creationId xmlns:a16="http://schemas.microsoft.com/office/drawing/2014/main" id="{0BF3B960-386C-45CC-B7FE-F64CB9BE39AE}"/>
                </a:ext>
              </a:extLst>
            </p:cNvPr>
            <p:cNvSpPr/>
            <p:nvPr/>
          </p:nvSpPr>
          <p:spPr>
            <a:xfrm rot="-884877">
              <a:off x="650748" y="1737471"/>
              <a:ext cx="465253" cy="504311"/>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23" name="Grupo 22">
              <a:extLst>
                <a:ext uri="{FF2B5EF4-FFF2-40B4-BE49-F238E27FC236}">
                  <a16:creationId xmlns:a16="http://schemas.microsoft.com/office/drawing/2014/main" id="{E2EEC5F9-8546-47B8-8ABF-546FAA224A69}"/>
                </a:ext>
              </a:extLst>
            </p:cNvPr>
            <p:cNvGrpSpPr/>
            <p:nvPr/>
          </p:nvGrpSpPr>
          <p:grpSpPr>
            <a:xfrm>
              <a:off x="795015" y="1781862"/>
              <a:ext cx="603062" cy="430193"/>
              <a:chOff x="795015" y="1781862"/>
              <a:chExt cx="603062" cy="430193"/>
            </a:xfrm>
          </p:grpSpPr>
          <p:sp>
            <p:nvSpPr>
              <p:cNvPr id="24" name="Google Shape;710;p50">
                <a:extLst>
                  <a:ext uri="{FF2B5EF4-FFF2-40B4-BE49-F238E27FC236}">
                    <a16:creationId xmlns:a16="http://schemas.microsoft.com/office/drawing/2014/main" id="{6AE4199B-8BD0-46CC-B5D1-33E0E7857AF9}"/>
                  </a:ext>
                </a:extLst>
              </p:cNvPr>
              <p:cNvSpPr/>
              <p:nvPr/>
            </p:nvSpPr>
            <p:spPr>
              <a:xfrm rot="859964">
                <a:off x="1107630" y="1781862"/>
                <a:ext cx="290447" cy="29993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 name="Google Shape;733;p51">
                <a:extLst>
                  <a:ext uri="{FF2B5EF4-FFF2-40B4-BE49-F238E27FC236}">
                    <a16:creationId xmlns:a16="http://schemas.microsoft.com/office/drawing/2014/main" id="{86A6FC2A-4F58-4550-B9D6-FD61DF30FA90}"/>
                  </a:ext>
                </a:extLst>
              </p:cNvPr>
              <p:cNvSpPr/>
              <p:nvPr/>
            </p:nvSpPr>
            <p:spPr>
              <a:xfrm>
                <a:off x="795015" y="1849557"/>
                <a:ext cx="430349" cy="362498"/>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6" name="Grupo 25">
            <a:extLst>
              <a:ext uri="{FF2B5EF4-FFF2-40B4-BE49-F238E27FC236}">
                <a16:creationId xmlns:a16="http://schemas.microsoft.com/office/drawing/2014/main" id="{A5B589BA-740A-498E-846D-F8C49FF88A3D}"/>
              </a:ext>
            </a:extLst>
          </p:cNvPr>
          <p:cNvGrpSpPr/>
          <p:nvPr/>
        </p:nvGrpSpPr>
        <p:grpSpPr>
          <a:xfrm>
            <a:off x="661394" y="3596993"/>
            <a:ext cx="747329" cy="504311"/>
            <a:chOff x="650748" y="1737471"/>
            <a:chExt cx="747329" cy="504311"/>
          </a:xfrm>
        </p:grpSpPr>
        <p:sp>
          <p:nvSpPr>
            <p:cNvPr id="27" name="Google Shape;83;p7">
              <a:extLst>
                <a:ext uri="{FF2B5EF4-FFF2-40B4-BE49-F238E27FC236}">
                  <a16:creationId xmlns:a16="http://schemas.microsoft.com/office/drawing/2014/main" id="{E73C5425-F974-432A-A378-B2ACE414517F}"/>
                </a:ext>
              </a:extLst>
            </p:cNvPr>
            <p:cNvSpPr/>
            <p:nvPr/>
          </p:nvSpPr>
          <p:spPr>
            <a:xfrm rot="-884877">
              <a:off x="650748" y="1737471"/>
              <a:ext cx="465253" cy="504311"/>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nvGrpSpPr>
            <p:cNvPr id="28" name="Grupo 27">
              <a:extLst>
                <a:ext uri="{FF2B5EF4-FFF2-40B4-BE49-F238E27FC236}">
                  <a16:creationId xmlns:a16="http://schemas.microsoft.com/office/drawing/2014/main" id="{C17D0BAC-A20F-4D80-8F1A-245C8D645AB4}"/>
                </a:ext>
              </a:extLst>
            </p:cNvPr>
            <p:cNvGrpSpPr/>
            <p:nvPr/>
          </p:nvGrpSpPr>
          <p:grpSpPr>
            <a:xfrm>
              <a:off x="795015" y="1781862"/>
              <a:ext cx="603062" cy="430193"/>
              <a:chOff x="795015" y="1781862"/>
              <a:chExt cx="603062" cy="430193"/>
            </a:xfrm>
          </p:grpSpPr>
          <p:sp>
            <p:nvSpPr>
              <p:cNvPr id="29" name="Google Shape;710;p50">
                <a:extLst>
                  <a:ext uri="{FF2B5EF4-FFF2-40B4-BE49-F238E27FC236}">
                    <a16:creationId xmlns:a16="http://schemas.microsoft.com/office/drawing/2014/main" id="{B824A953-E610-4366-8BE0-54308F4E5AE3}"/>
                  </a:ext>
                </a:extLst>
              </p:cNvPr>
              <p:cNvSpPr/>
              <p:nvPr/>
            </p:nvSpPr>
            <p:spPr>
              <a:xfrm rot="859964">
                <a:off x="1107630" y="1781862"/>
                <a:ext cx="290447" cy="29993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733;p51">
                <a:extLst>
                  <a:ext uri="{FF2B5EF4-FFF2-40B4-BE49-F238E27FC236}">
                    <a16:creationId xmlns:a16="http://schemas.microsoft.com/office/drawing/2014/main" id="{01CFEB36-0AD4-4BB1-9A1C-27645266308E}"/>
                  </a:ext>
                </a:extLst>
              </p:cNvPr>
              <p:cNvSpPr/>
              <p:nvPr/>
            </p:nvSpPr>
            <p:spPr>
              <a:xfrm>
                <a:off x="795015" y="1849557"/>
                <a:ext cx="430349" cy="362498"/>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 name="CuadroTexto 1">
            <a:extLst>
              <a:ext uri="{FF2B5EF4-FFF2-40B4-BE49-F238E27FC236}">
                <a16:creationId xmlns:a16="http://schemas.microsoft.com/office/drawing/2014/main" id="{DF27D7B9-B65B-4F1E-B2F9-B76DCFA4D237}"/>
              </a:ext>
            </a:extLst>
          </p:cNvPr>
          <p:cNvSpPr txBox="1"/>
          <p:nvPr/>
        </p:nvSpPr>
        <p:spPr>
          <a:xfrm>
            <a:off x="1171569" y="1342429"/>
            <a:ext cx="7226232" cy="646331"/>
          </a:xfrm>
          <a:prstGeom prst="rect">
            <a:avLst/>
          </a:prstGeom>
          <a:noFill/>
        </p:spPr>
        <p:txBody>
          <a:bodyPr wrap="square" rtlCol="0">
            <a:spAutoFit/>
          </a:bodyPr>
          <a:lstStyle/>
          <a:p>
            <a:pPr algn="just"/>
            <a:r>
              <a:rPr lang="es-CO" sz="1800" dirty="0">
                <a:latin typeface="Nunito SemiBold" panose="020B0604020202020204" charset="0"/>
              </a:rPr>
              <a:t>El soporte de la información documental con que haya iniciado el expediente, dan lugar a tres maneras de conformarlo y gestionarlo:</a:t>
            </a:r>
          </a:p>
        </p:txBody>
      </p:sp>
    </p:spTree>
    <p:extLst>
      <p:ext uri="{BB962C8B-B14F-4D97-AF65-F5344CB8AC3E}">
        <p14:creationId xmlns:p14="http://schemas.microsoft.com/office/powerpoint/2010/main" val="355310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dirty="0"/>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2" name="Rectángulo 1">
            <a:extLst>
              <a:ext uri="{FF2B5EF4-FFF2-40B4-BE49-F238E27FC236}">
                <a16:creationId xmlns:a16="http://schemas.microsoft.com/office/drawing/2014/main" id="{06361E8F-99C8-4DC8-AFA2-EB1DB95D1988}"/>
              </a:ext>
            </a:extLst>
          </p:cNvPr>
          <p:cNvSpPr/>
          <p:nvPr/>
        </p:nvSpPr>
        <p:spPr>
          <a:xfrm>
            <a:off x="909394" y="858507"/>
            <a:ext cx="7325212" cy="3108543"/>
          </a:xfrm>
          <a:prstGeom prst="rect">
            <a:avLst/>
          </a:prstGeom>
        </p:spPr>
        <p:txBody>
          <a:bodyPr wrap="square">
            <a:spAutoFit/>
          </a:bodyPr>
          <a:lstStyle/>
          <a:p>
            <a:pPr marL="285750" indent="-285750" algn="just">
              <a:buFont typeface="Arial" panose="020B0604020202020204" pitchFamily="34" charset="0"/>
              <a:buChar char="•"/>
            </a:pPr>
            <a:r>
              <a:rPr lang="es-CO" dirty="0">
                <a:solidFill>
                  <a:schemeClr val="tx1"/>
                </a:solidFill>
                <a:latin typeface="Nunito" panose="020B0604020202020204" charset="0"/>
              </a:rPr>
              <a:t>La parte del expediente que se encuentra en soporte papel se sigue conservando con las mismas pautas de gestión y control documental que vienen implementando los despachos y se conserva durante el plazo establecido en las Tablas de Retención Documental. </a:t>
            </a:r>
          </a:p>
          <a:p>
            <a:pPr algn="just"/>
            <a:endParaRPr lang="es-ES" dirty="0">
              <a:solidFill>
                <a:schemeClr val="tx1"/>
              </a:solidFill>
              <a:latin typeface="Nunito" panose="020B0604020202020204" charset="0"/>
              <a:sym typeface="Nunito"/>
            </a:endParaRPr>
          </a:p>
          <a:p>
            <a:pPr marL="285750" indent="-285750" algn="just">
              <a:buFont typeface="Arial" panose="020B0604020202020204" pitchFamily="34" charset="0"/>
              <a:buChar char="•"/>
            </a:pPr>
            <a:r>
              <a:rPr lang="es-ES" dirty="0">
                <a:solidFill>
                  <a:schemeClr val="tx1"/>
                </a:solidFill>
                <a:latin typeface="Nunito" panose="020B0604020202020204" charset="0"/>
                <a:sym typeface="Nunito"/>
              </a:rPr>
              <a:t> Los documentos que se generan con la entrada en vigencia del uso de las TIC, por regla general deben ser nativos electrónicos y conservarse en este mismo medio durante su ciclo de vida, </a:t>
            </a:r>
            <a:r>
              <a:rPr lang="es-ES" dirty="0">
                <a:solidFill>
                  <a:schemeClr val="tx1"/>
                </a:solidFill>
                <a:highlight>
                  <a:schemeClr val="accent1"/>
                </a:highlight>
                <a:latin typeface="Nunito" panose="020B0604020202020204" charset="0"/>
                <a:sym typeface="Nunito"/>
              </a:rPr>
              <a:t>NO DEBEN IMPRIMIRSE.</a:t>
            </a:r>
          </a:p>
          <a:p>
            <a:pPr algn="just"/>
            <a:endParaRPr lang="es-ES" dirty="0">
              <a:solidFill>
                <a:schemeClr val="tx1"/>
              </a:solidFill>
              <a:highlight>
                <a:schemeClr val="accent1"/>
              </a:highlight>
              <a:latin typeface="Nunito" panose="020B0604020202020204" charset="0"/>
              <a:sym typeface="Nunito"/>
            </a:endParaRPr>
          </a:p>
          <a:p>
            <a:pPr marL="285750" indent="-285750" algn="just">
              <a:buFont typeface="Arial" panose="020B0604020202020204" pitchFamily="34" charset="0"/>
              <a:buChar char="•"/>
            </a:pPr>
            <a:r>
              <a:rPr lang="es-ES" dirty="0">
                <a:solidFill>
                  <a:schemeClr val="tx1"/>
                </a:solidFill>
                <a:latin typeface="Nunito" panose="020B0604020202020204" charset="0"/>
                <a:sym typeface="Nunito"/>
              </a:rPr>
              <a:t>Si en el desarrollo del proceso se reciben documentos en papel deben digitalizarse, para </a:t>
            </a:r>
            <a:r>
              <a:rPr lang="es-CO" dirty="0">
                <a:solidFill>
                  <a:schemeClr val="tx1"/>
                </a:solidFill>
                <a:latin typeface="Nunito" panose="020B0604020202020204" charset="0"/>
                <a:sym typeface="Nunito"/>
              </a:rPr>
              <a:t>ser incorporados el proceso.</a:t>
            </a:r>
          </a:p>
          <a:p>
            <a:pPr algn="just"/>
            <a:endParaRPr lang="es-CO" dirty="0">
              <a:solidFill>
                <a:schemeClr val="tx1"/>
              </a:solidFill>
              <a:latin typeface="Nunito" panose="020B0604020202020204" charset="0"/>
              <a:sym typeface="Nunito"/>
            </a:endParaRPr>
          </a:p>
          <a:p>
            <a:pPr marL="285750" indent="-285750" algn="just">
              <a:buFont typeface="Arial" panose="020B0604020202020204" pitchFamily="34" charset="0"/>
              <a:buChar char="•"/>
            </a:pPr>
            <a:r>
              <a:rPr lang="es-ES" dirty="0">
                <a:solidFill>
                  <a:schemeClr val="tx1"/>
                </a:solidFill>
                <a:latin typeface="Nunito" panose="020B0604020202020204" charset="0"/>
                <a:sym typeface="Nunito"/>
              </a:rPr>
              <a:t>Los documentos digitalizados se guardan en la carpeta creada para el expediente</a:t>
            </a:r>
          </a:p>
          <a:p>
            <a:pPr algn="just"/>
            <a:r>
              <a:rPr lang="es-ES" dirty="0">
                <a:solidFill>
                  <a:schemeClr val="tx1"/>
                </a:solidFill>
                <a:latin typeface="Nunito" panose="020B0604020202020204" charset="0"/>
                <a:sym typeface="Nunito"/>
              </a:rPr>
              <a:t>       electrónico y se registran en el formato de índice electrónico del proceso</a:t>
            </a:r>
            <a:endParaRPr lang="es-CO" dirty="0">
              <a:solidFill>
                <a:schemeClr val="tx1"/>
              </a:solidFill>
              <a:latin typeface="Nunito" panose="020B0604020202020204" charset="0"/>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Google Shape;214;p18"/>
          <p:cNvSpPr txBox="1"/>
          <p:nvPr/>
        </p:nvSpPr>
        <p:spPr>
          <a:xfrm>
            <a:off x="35720" y="-16897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4800" b="1" dirty="0">
                <a:solidFill>
                  <a:schemeClr val="dk1"/>
                </a:solidFill>
                <a:latin typeface="Amatic SC"/>
                <a:ea typeface="Amatic SC"/>
                <a:cs typeface="Amatic SC"/>
                <a:sym typeface="Amatic SC"/>
              </a:rPr>
              <a:t>1</a:t>
            </a:r>
            <a:endParaRPr sz="4800" b="1" dirty="0">
              <a:solidFill>
                <a:schemeClr val="dk1"/>
              </a:solidFill>
              <a:latin typeface="Amatic SC"/>
              <a:ea typeface="Amatic SC"/>
              <a:cs typeface="Amatic SC"/>
              <a:sym typeface="Amatic SC"/>
            </a:endParaRPr>
          </a:p>
        </p:txBody>
      </p:sp>
      <p:sp>
        <p:nvSpPr>
          <p:cNvPr id="7" name="Google Shape;226;p20">
            <a:extLst>
              <a:ext uri="{FF2B5EF4-FFF2-40B4-BE49-F238E27FC236}">
                <a16:creationId xmlns:a16="http://schemas.microsoft.com/office/drawing/2014/main" id="{C06C230B-E90E-48FA-8DBD-96257EB4F205}"/>
              </a:ext>
            </a:extLst>
          </p:cNvPr>
          <p:cNvSpPr txBox="1">
            <a:spLocks/>
          </p:cNvSpPr>
          <p:nvPr/>
        </p:nvSpPr>
        <p:spPr>
          <a:xfrm>
            <a:off x="343734" y="1372160"/>
            <a:ext cx="8176205" cy="1065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accent2"/>
              </a:buClr>
              <a:buSzPts val="2200"/>
              <a:buFont typeface="Nunito"/>
              <a:buNone/>
              <a:defRPr sz="2200" b="0" i="0" u="none" strike="noStrike" cap="none">
                <a:solidFill>
                  <a:schemeClr val="accent2"/>
                </a:solidFill>
                <a:latin typeface="Nunito"/>
                <a:ea typeface="Nunito"/>
                <a:cs typeface="Nunito"/>
                <a:sym typeface="Nunito"/>
              </a:defRPr>
            </a:lvl1pPr>
            <a:lvl2pPr marL="914400" marR="0" lvl="1"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2pPr>
            <a:lvl3pPr marL="1371600" marR="0" lvl="2"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3pPr>
            <a:lvl4pPr marL="1828800" marR="0" lvl="3"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4pPr>
            <a:lvl5pPr marL="2286000" marR="0" lvl="4"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5pPr>
            <a:lvl6pPr marL="2743200" marR="0" lvl="5"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6pPr>
            <a:lvl7pPr marL="3200400" marR="0" lvl="6"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7pPr>
            <a:lvl8pPr marL="3657600" marR="0" lvl="7"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8pPr>
            <a:lvl9pPr marL="4114800" marR="0" lvl="8" indent="-368300" algn="ctr" rtl="0">
              <a:lnSpc>
                <a:spcPct val="100000"/>
              </a:lnSpc>
              <a:spcBef>
                <a:spcPts val="1000"/>
              </a:spcBef>
              <a:spcAft>
                <a:spcPts val="100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9pPr>
          </a:lstStyle>
          <a:p>
            <a:pPr algn="just"/>
            <a:endParaRPr lang="es-CO" sz="1600" dirty="0">
              <a:solidFill>
                <a:schemeClr val="tx1"/>
              </a:solidFill>
            </a:endParaRPr>
          </a:p>
          <a:p>
            <a:pPr algn="just"/>
            <a:r>
              <a:rPr lang="es-CO" sz="1600" dirty="0">
                <a:solidFill>
                  <a:schemeClr val="tx1"/>
                </a:solidFill>
              </a:rPr>
              <a:t>  En cualquiera de los casos señalados, para la conformación del expediente se de tener en cuenta lo siguiente: </a:t>
            </a:r>
          </a:p>
          <a:p>
            <a:pPr algn="just"/>
            <a:endParaRPr lang="es-CO" sz="1600" dirty="0">
              <a:solidFill>
                <a:schemeClr val="tx1"/>
              </a:solidFill>
            </a:endParaRPr>
          </a:p>
          <a:p>
            <a:pPr algn="just"/>
            <a:r>
              <a:rPr lang="es-CO" sz="1600" dirty="0">
                <a:solidFill>
                  <a:schemeClr val="tx1"/>
                </a:solidFill>
              </a:rPr>
              <a:t>•   A partir del primer documento recibido, se dará apertura al expediente judicial electrónico creando una carpeta electrónica para incorporar los nuevos documentos que aporten en formato digital, los intervinientes en el proceso, así como el despacho judicial, de manera que no se fragmente el expediente y se mantenga su integridad y unicidad. </a:t>
            </a:r>
          </a:p>
          <a:p>
            <a:pPr algn="just"/>
            <a:endParaRPr lang="es-CO" sz="1600" dirty="0">
              <a:solidFill>
                <a:schemeClr val="tx1"/>
              </a:solidFill>
            </a:endParaRPr>
          </a:p>
          <a:p>
            <a:pPr algn="just"/>
            <a:r>
              <a:rPr lang="es-CO" sz="1600" dirty="0">
                <a:solidFill>
                  <a:schemeClr val="tx1"/>
                </a:solidFill>
              </a:rPr>
              <a:t>•  Para respetar el orden natural de los documentos, estos deben ingresarse cronológicamente siguiendo el orden de las actuaciones que los originan. </a:t>
            </a:r>
          </a:p>
          <a:p>
            <a:pPr algn="just"/>
            <a:endParaRPr lang="es-CO" sz="1200" dirty="0">
              <a:solidFill>
                <a:schemeClr val="tx1"/>
              </a:solidFill>
            </a:endParaRPr>
          </a:p>
          <a:p>
            <a:pPr algn="just"/>
            <a:endParaRPr lang="es-ES" sz="1200" dirty="0">
              <a:solidFill>
                <a:schemeClr val="tx1"/>
              </a:solidFill>
            </a:endParaRPr>
          </a:p>
        </p:txBody>
      </p:sp>
      <p:sp>
        <p:nvSpPr>
          <p:cNvPr id="8" name="Google Shape;226;p20">
            <a:extLst>
              <a:ext uri="{FF2B5EF4-FFF2-40B4-BE49-F238E27FC236}">
                <a16:creationId xmlns:a16="http://schemas.microsoft.com/office/drawing/2014/main" id="{34858EC0-388A-46A1-98BF-4D538044952B}"/>
              </a:ext>
            </a:extLst>
          </p:cNvPr>
          <p:cNvSpPr txBox="1">
            <a:spLocks/>
          </p:cNvSpPr>
          <p:nvPr/>
        </p:nvSpPr>
        <p:spPr>
          <a:xfrm>
            <a:off x="3342844" y="3304628"/>
            <a:ext cx="4430355" cy="3116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88900" indent="0" algn="just">
              <a:buNone/>
            </a:pPr>
            <a:endParaRPr lang="es-ES" sz="2400" dirty="0"/>
          </a:p>
        </p:txBody>
      </p:sp>
      <p:sp>
        <p:nvSpPr>
          <p:cNvPr id="15" name="Google Shape;225;p20">
            <a:extLst>
              <a:ext uri="{FF2B5EF4-FFF2-40B4-BE49-F238E27FC236}">
                <a16:creationId xmlns:a16="http://schemas.microsoft.com/office/drawing/2014/main" id="{715B9818-BEA5-46B9-9D4A-EB293F7E75EE}"/>
              </a:ext>
            </a:extLst>
          </p:cNvPr>
          <p:cNvSpPr txBox="1">
            <a:spLocks/>
          </p:cNvSpPr>
          <p:nvPr/>
        </p:nvSpPr>
        <p:spPr>
          <a:xfrm>
            <a:off x="1410659" y="671867"/>
            <a:ext cx="6792244"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9pPr>
          </a:lstStyle>
          <a:p>
            <a:r>
              <a:rPr lang="es-ES" sz="2800" dirty="0"/>
              <a:t>Pautas generales para la conformación del </a:t>
            </a:r>
            <a:r>
              <a:rPr lang="es-CO" sz="2700" dirty="0"/>
              <a:t>expediente</a:t>
            </a:r>
            <a:r>
              <a:rPr lang="es-CO" sz="2800" dirty="0"/>
              <a:t> electrónico</a:t>
            </a:r>
          </a:p>
        </p:txBody>
      </p:sp>
    </p:spTree>
    <p:extLst>
      <p:ext uri="{BB962C8B-B14F-4D97-AF65-F5344CB8AC3E}">
        <p14:creationId xmlns:p14="http://schemas.microsoft.com/office/powerpoint/2010/main" val="308488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Google Shape;214;p18"/>
          <p:cNvSpPr txBox="1"/>
          <p:nvPr/>
        </p:nvSpPr>
        <p:spPr>
          <a:xfrm>
            <a:off x="35720" y="-16897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4800" b="1" dirty="0">
                <a:solidFill>
                  <a:schemeClr val="dk1"/>
                </a:solidFill>
                <a:latin typeface="Amatic SC"/>
                <a:ea typeface="Amatic SC"/>
                <a:cs typeface="Amatic SC"/>
                <a:sym typeface="Amatic SC"/>
              </a:rPr>
              <a:t>1</a:t>
            </a:r>
            <a:endParaRPr sz="4800" b="1" dirty="0">
              <a:solidFill>
                <a:schemeClr val="dk1"/>
              </a:solidFill>
              <a:latin typeface="Amatic SC"/>
              <a:ea typeface="Amatic SC"/>
              <a:cs typeface="Amatic SC"/>
              <a:sym typeface="Amatic SC"/>
            </a:endParaRPr>
          </a:p>
        </p:txBody>
      </p:sp>
      <p:sp>
        <p:nvSpPr>
          <p:cNvPr id="7" name="Google Shape;226;p20">
            <a:extLst>
              <a:ext uri="{FF2B5EF4-FFF2-40B4-BE49-F238E27FC236}">
                <a16:creationId xmlns:a16="http://schemas.microsoft.com/office/drawing/2014/main" id="{C06C230B-E90E-48FA-8DBD-96257EB4F205}"/>
              </a:ext>
            </a:extLst>
          </p:cNvPr>
          <p:cNvSpPr txBox="1">
            <a:spLocks/>
          </p:cNvSpPr>
          <p:nvPr/>
        </p:nvSpPr>
        <p:spPr>
          <a:xfrm>
            <a:off x="423827" y="1603456"/>
            <a:ext cx="8176205" cy="1065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accent2"/>
              </a:buClr>
              <a:buSzPts val="2200"/>
              <a:buFont typeface="Nunito"/>
              <a:buNone/>
              <a:defRPr sz="2200" b="0" i="0" u="none" strike="noStrike" cap="none">
                <a:solidFill>
                  <a:schemeClr val="accent2"/>
                </a:solidFill>
                <a:latin typeface="Nunito"/>
                <a:ea typeface="Nunito"/>
                <a:cs typeface="Nunito"/>
                <a:sym typeface="Nunito"/>
              </a:defRPr>
            </a:lvl1pPr>
            <a:lvl2pPr marL="914400" marR="0" lvl="1"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2pPr>
            <a:lvl3pPr marL="1371600" marR="0" lvl="2"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3pPr>
            <a:lvl4pPr marL="1828800" marR="0" lvl="3"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4pPr>
            <a:lvl5pPr marL="2286000" marR="0" lvl="4"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5pPr>
            <a:lvl6pPr marL="2743200" marR="0" lvl="5"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6pPr>
            <a:lvl7pPr marL="3200400" marR="0" lvl="6"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7pPr>
            <a:lvl8pPr marL="3657600" marR="0" lvl="7"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8pPr>
            <a:lvl9pPr marL="4114800" marR="0" lvl="8" indent="-368300" algn="ctr" rtl="0">
              <a:lnSpc>
                <a:spcPct val="100000"/>
              </a:lnSpc>
              <a:spcBef>
                <a:spcPts val="1000"/>
              </a:spcBef>
              <a:spcAft>
                <a:spcPts val="100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9pPr>
          </a:lstStyle>
          <a:p>
            <a:pPr marL="88900" indent="0" algn="just"/>
            <a:r>
              <a:rPr lang="es-ES" dirty="0">
                <a:solidFill>
                  <a:srgbClr val="2B3547"/>
                </a:solidFill>
              </a:rPr>
              <a:t>La carpeta electrónica del proceso judicial debe identificarse con el Código Único de Identificación (C.U.I) compuesto por 23 dígitos. </a:t>
            </a:r>
          </a:p>
        </p:txBody>
      </p:sp>
      <p:sp>
        <p:nvSpPr>
          <p:cNvPr id="8" name="Google Shape;226;p20">
            <a:extLst>
              <a:ext uri="{FF2B5EF4-FFF2-40B4-BE49-F238E27FC236}">
                <a16:creationId xmlns:a16="http://schemas.microsoft.com/office/drawing/2014/main" id="{34858EC0-388A-46A1-98BF-4D538044952B}"/>
              </a:ext>
            </a:extLst>
          </p:cNvPr>
          <p:cNvSpPr txBox="1">
            <a:spLocks/>
          </p:cNvSpPr>
          <p:nvPr/>
        </p:nvSpPr>
        <p:spPr>
          <a:xfrm>
            <a:off x="3342844" y="3304628"/>
            <a:ext cx="4430355" cy="3116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88900" indent="0" algn="just">
              <a:buNone/>
            </a:pPr>
            <a:r>
              <a:rPr lang="es-ES" sz="2400" dirty="0">
                <a:highlight>
                  <a:schemeClr val="accent1"/>
                </a:highlight>
              </a:rPr>
              <a:t>17001400300520210045000</a:t>
            </a:r>
            <a:endParaRPr lang="es-ES" sz="2400" dirty="0"/>
          </a:p>
        </p:txBody>
      </p:sp>
      <p:grpSp>
        <p:nvGrpSpPr>
          <p:cNvPr id="9" name="Grupo 8">
            <a:extLst>
              <a:ext uri="{FF2B5EF4-FFF2-40B4-BE49-F238E27FC236}">
                <a16:creationId xmlns:a16="http://schemas.microsoft.com/office/drawing/2014/main" id="{39B696EB-3CB7-4C82-8D7F-97C9C2A806C3}"/>
              </a:ext>
            </a:extLst>
          </p:cNvPr>
          <p:cNvGrpSpPr/>
          <p:nvPr/>
        </p:nvGrpSpPr>
        <p:grpSpPr>
          <a:xfrm>
            <a:off x="1902472" y="2845411"/>
            <a:ext cx="1310639" cy="1092897"/>
            <a:chOff x="1418241" y="2592928"/>
            <a:chExt cx="1310639" cy="1092897"/>
          </a:xfrm>
        </p:grpSpPr>
        <p:sp>
          <p:nvSpPr>
            <p:cNvPr id="10" name="Google Shape;83;p7">
              <a:extLst>
                <a:ext uri="{FF2B5EF4-FFF2-40B4-BE49-F238E27FC236}">
                  <a16:creationId xmlns:a16="http://schemas.microsoft.com/office/drawing/2014/main" id="{72D0284D-EB7D-46B9-B339-C44ACE94D9BA}"/>
                </a:ext>
              </a:extLst>
            </p:cNvPr>
            <p:cNvSpPr/>
            <p:nvPr/>
          </p:nvSpPr>
          <p:spPr>
            <a:xfrm rot="20715123">
              <a:off x="1418241" y="2592928"/>
              <a:ext cx="1150236" cy="91843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pic>
          <p:nvPicPr>
            <p:cNvPr id="11" name="Imagen 10">
              <a:extLst>
                <a:ext uri="{FF2B5EF4-FFF2-40B4-BE49-F238E27FC236}">
                  <a16:creationId xmlns:a16="http://schemas.microsoft.com/office/drawing/2014/main" id="{6DF01BA7-2D0E-4B18-960F-D853FA72E5E0}"/>
                </a:ext>
              </a:extLst>
            </p:cNvPr>
            <p:cNvPicPr>
              <a:picLocks noChangeAspect="1"/>
            </p:cNvPicPr>
            <p:nvPr/>
          </p:nvPicPr>
          <p:blipFill>
            <a:blip r:embed="rId3"/>
            <a:stretch>
              <a:fillRect/>
            </a:stretch>
          </p:blipFill>
          <p:spPr>
            <a:xfrm>
              <a:off x="1685490" y="2703452"/>
              <a:ext cx="1043390" cy="982373"/>
            </a:xfrm>
            <a:prstGeom prst="rect">
              <a:avLst/>
            </a:prstGeom>
            <a:ln>
              <a:noFill/>
            </a:ln>
            <a:effectLst>
              <a:outerShdw blurRad="190500" algn="tl" rotWithShape="0">
                <a:srgbClr val="000000">
                  <a:alpha val="70000"/>
                </a:srgbClr>
              </a:outerShdw>
            </a:effectLst>
          </p:spPr>
        </p:pic>
        <p:sp>
          <p:nvSpPr>
            <p:cNvPr id="12" name="Google Shape;413;p37">
              <a:extLst>
                <a:ext uri="{FF2B5EF4-FFF2-40B4-BE49-F238E27FC236}">
                  <a16:creationId xmlns:a16="http://schemas.microsoft.com/office/drawing/2014/main" id="{02AEDCD2-2D02-4949-84C0-1A755DE6D924}"/>
                </a:ext>
              </a:extLst>
            </p:cNvPr>
            <p:cNvSpPr/>
            <p:nvPr/>
          </p:nvSpPr>
          <p:spPr>
            <a:xfrm>
              <a:off x="2107820" y="2987578"/>
              <a:ext cx="355053" cy="399687"/>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5" name="Google Shape;225;p20">
            <a:extLst>
              <a:ext uri="{FF2B5EF4-FFF2-40B4-BE49-F238E27FC236}">
                <a16:creationId xmlns:a16="http://schemas.microsoft.com/office/drawing/2014/main" id="{715B9818-BEA5-46B9-9D4A-EB293F7E75EE}"/>
              </a:ext>
            </a:extLst>
          </p:cNvPr>
          <p:cNvSpPr txBox="1">
            <a:spLocks/>
          </p:cNvSpPr>
          <p:nvPr/>
        </p:nvSpPr>
        <p:spPr>
          <a:xfrm>
            <a:off x="1410659" y="671867"/>
            <a:ext cx="6792244"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9pPr>
          </a:lstStyle>
          <a:p>
            <a:r>
              <a:rPr lang="es-ES" sz="2800" dirty="0"/>
              <a:t>Pautas generales para la conformación del </a:t>
            </a:r>
            <a:r>
              <a:rPr lang="es-CO" sz="2700" dirty="0"/>
              <a:t>expediente</a:t>
            </a:r>
            <a:r>
              <a:rPr lang="es-CO" sz="2800" dirty="0"/>
              <a:t> electrónico</a:t>
            </a:r>
          </a:p>
        </p:txBody>
      </p:sp>
    </p:spTree>
    <p:extLst>
      <p:ext uri="{BB962C8B-B14F-4D97-AF65-F5344CB8AC3E}">
        <p14:creationId xmlns:p14="http://schemas.microsoft.com/office/powerpoint/2010/main" val="206179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Google Shape;214;p18"/>
          <p:cNvSpPr txBox="1"/>
          <p:nvPr/>
        </p:nvSpPr>
        <p:spPr>
          <a:xfrm>
            <a:off x="35720" y="-16897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CO" sz="4800" b="1" dirty="0">
                <a:solidFill>
                  <a:schemeClr val="dk1"/>
                </a:solidFill>
                <a:latin typeface="Amatic SC"/>
                <a:ea typeface="Amatic SC"/>
                <a:cs typeface="Amatic SC"/>
                <a:sym typeface="Amatic SC"/>
              </a:rPr>
              <a:t>2</a:t>
            </a:r>
            <a:endParaRPr sz="4800" b="1" dirty="0">
              <a:solidFill>
                <a:schemeClr val="dk1"/>
              </a:solidFill>
              <a:latin typeface="Amatic SC"/>
              <a:ea typeface="Amatic SC"/>
              <a:cs typeface="Amatic SC"/>
              <a:sym typeface="Amatic SC"/>
            </a:endParaRPr>
          </a:p>
        </p:txBody>
      </p:sp>
      <p:sp>
        <p:nvSpPr>
          <p:cNvPr id="7" name="Google Shape;226;p20">
            <a:extLst>
              <a:ext uri="{FF2B5EF4-FFF2-40B4-BE49-F238E27FC236}">
                <a16:creationId xmlns:a16="http://schemas.microsoft.com/office/drawing/2014/main" id="{C06C230B-E90E-48FA-8DBD-96257EB4F205}"/>
              </a:ext>
            </a:extLst>
          </p:cNvPr>
          <p:cNvSpPr txBox="1">
            <a:spLocks/>
          </p:cNvSpPr>
          <p:nvPr/>
        </p:nvSpPr>
        <p:spPr>
          <a:xfrm>
            <a:off x="273654" y="1168273"/>
            <a:ext cx="8386449" cy="1065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accent2"/>
              </a:buClr>
              <a:buSzPts val="2200"/>
              <a:buFont typeface="Nunito"/>
              <a:buNone/>
              <a:defRPr sz="2200" b="0" i="0" u="none" strike="noStrike" cap="none">
                <a:solidFill>
                  <a:schemeClr val="accent2"/>
                </a:solidFill>
                <a:latin typeface="Nunito"/>
                <a:ea typeface="Nunito"/>
                <a:cs typeface="Nunito"/>
                <a:sym typeface="Nunito"/>
              </a:defRPr>
            </a:lvl1pPr>
            <a:lvl2pPr marL="914400" marR="0" lvl="1"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2pPr>
            <a:lvl3pPr marL="1371600" marR="0" lvl="2"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3pPr>
            <a:lvl4pPr marL="1828800" marR="0" lvl="3"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4pPr>
            <a:lvl5pPr marL="2286000" marR="0" lvl="4"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5pPr>
            <a:lvl6pPr marL="2743200" marR="0" lvl="5"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6pPr>
            <a:lvl7pPr marL="3200400" marR="0" lvl="6"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7pPr>
            <a:lvl8pPr marL="3657600" marR="0" lvl="7"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8pPr>
            <a:lvl9pPr marL="4114800" marR="0" lvl="8" indent="-368300" algn="ctr" rtl="0">
              <a:lnSpc>
                <a:spcPct val="100000"/>
              </a:lnSpc>
              <a:spcBef>
                <a:spcPts val="1000"/>
              </a:spcBef>
              <a:spcAft>
                <a:spcPts val="100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9pPr>
          </a:lstStyle>
          <a:p>
            <a:pPr marL="88900" indent="0" algn="just"/>
            <a:r>
              <a:rPr lang="es-ES" sz="1400" dirty="0">
                <a:solidFill>
                  <a:srgbClr val="2B3547"/>
                </a:solidFill>
              </a:rPr>
              <a:t>Se creará una carpeta principal para almacenar los documentos producidos en el trámite de la instancia y se tendrán que crear las carpetas que correspondan a cualquier actuación que requiera de cuaderno separado, según las normas procesales reguladoras, ejemplo, trámite de incidentes, medidas cautelares, acumulaciones, (identificadas en la gráfica como C02, C03, C04…etc.). En ellas se incorporarán los documentos electrónicos correspondientes. </a:t>
            </a:r>
          </a:p>
        </p:txBody>
      </p:sp>
      <p:sp>
        <p:nvSpPr>
          <p:cNvPr id="10" name="Google Shape;83;p7">
            <a:extLst>
              <a:ext uri="{FF2B5EF4-FFF2-40B4-BE49-F238E27FC236}">
                <a16:creationId xmlns:a16="http://schemas.microsoft.com/office/drawing/2014/main" id="{72D0284D-EB7D-46B9-B339-C44ACE94D9BA}"/>
              </a:ext>
            </a:extLst>
          </p:cNvPr>
          <p:cNvSpPr/>
          <p:nvPr/>
        </p:nvSpPr>
        <p:spPr>
          <a:xfrm rot="20715123">
            <a:off x="1627374" y="2593362"/>
            <a:ext cx="1150236" cy="91843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225;p20">
            <a:extLst>
              <a:ext uri="{FF2B5EF4-FFF2-40B4-BE49-F238E27FC236}">
                <a16:creationId xmlns:a16="http://schemas.microsoft.com/office/drawing/2014/main" id="{715B9818-BEA5-46B9-9D4A-EB293F7E75EE}"/>
              </a:ext>
            </a:extLst>
          </p:cNvPr>
          <p:cNvSpPr txBox="1">
            <a:spLocks/>
          </p:cNvSpPr>
          <p:nvPr/>
        </p:nvSpPr>
        <p:spPr>
          <a:xfrm>
            <a:off x="1424008" y="682794"/>
            <a:ext cx="6792244"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9pPr>
          </a:lstStyle>
          <a:p>
            <a:r>
              <a:rPr lang="es-ES" sz="2800" dirty="0"/>
              <a:t>Pautas generales para la conformación del </a:t>
            </a:r>
            <a:r>
              <a:rPr lang="es-CO" sz="2700" dirty="0"/>
              <a:t>expediente</a:t>
            </a:r>
            <a:r>
              <a:rPr lang="es-CO" sz="2800" dirty="0"/>
              <a:t> electrónico</a:t>
            </a:r>
          </a:p>
        </p:txBody>
      </p:sp>
      <p:sp>
        <p:nvSpPr>
          <p:cNvPr id="14" name="Google Shape;413;p37">
            <a:extLst>
              <a:ext uri="{FF2B5EF4-FFF2-40B4-BE49-F238E27FC236}">
                <a16:creationId xmlns:a16="http://schemas.microsoft.com/office/drawing/2014/main" id="{A09CEBA9-3B63-4C16-A3E8-786F40540F44}"/>
              </a:ext>
            </a:extLst>
          </p:cNvPr>
          <p:cNvSpPr/>
          <p:nvPr/>
        </p:nvSpPr>
        <p:spPr>
          <a:xfrm>
            <a:off x="2024965" y="2782260"/>
            <a:ext cx="355053" cy="399687"/>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Imagen 1">
            <a:extLst>
              <a:ext uri="{FF2B5EF4-FFF2-40B4-BE49-F238E27FC236}">
                <a16:creationId xmlns:a16="http://schemas.microsoft.com/office/drawing/2014/main" id="{EAE52BCA-7A15-44A7-AE35-1AB0032BBBF2}"/>
              </a:ext>
            </a:extLst>
          </p:cNvPr>
          <p:cNvPicPr>
            <a:picLocks noChangeAspect="1"/>
          </p:cNvPicPr>
          <p:nvPr/>
        </p:nvPicPr>
        <p:blipFill rotWithShape="1">
          <a:blip r:embed="rId3"/>
          <a:srcRect t="3770" b="7871"/>
          <a:stretch/>
        </p:blipFill>
        <p:spPr>
          <a:xfrm>
            <a:off x="3047500" y="2233673"/>
            <a:ext cx="3812237" cy="2526648"/>
          </a:xfrm>
          <a:prstGeom prst="rect">
            <a:avLst/>
          </a:prstGeom>
        </p:spPr>
      </p:pic>
    </p:spTree>
    <p:extLst>
      <p:ext uri="{BB962C8B-B14F-4D97-AF65-F5344CB8AC3E}">
        <p14:creationId xmlns:p14="http://schemas.microsoft.com/office/powerpoint/2010/main" val="321496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Google Shape;214;p18"/>
          <p:cNvSpPr txBox="1"/>
          <p:nvPr/>
        </p:nvSpPr>
        <p:spPr>
          <a:xfrm>
            <a:off x="35720" y="-16897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CO" sz="4800" b="1" dirty="0">
                <a:solidFill>
                  <a:schemeClr val="dk1"/>
                </a:solidFill>
                <a:latin typeface="Amatic SC"/>
                <a:ea typeface="Amatic SC"/>
                <a:cs typeface="Amatic SC"/>
                <a:sym typeface="Amatic SC"/>
              </a:rPr>
              <a:t>3</a:t>
            </a:r>
            <a:endParaRPr sz="4800" b="1" dirty="0">
              <a:solidFill>
                <a:schemeClr val="dk1"/>
              </a:solidFill>
              <a:latin typeface="Amatic SC"/>
              <a:ea typeface="Amatic SC"/>
              <a:cs typeface="Amatic SC"/>
              <a:sym typeface="Amatic SC"/>
            </a:endParaRPr>
          </a:p>
        </p:txBody>
      </p:sp>
      <p:sp>
        <p:nvSpPr>
          <p:cNvPr id="7" name="Google Shape;226;p20">
            <a:extLst>
              <a:ext uri="{FF2B5EF4-FFF2-40B4-BE49-F238E27FC236}">
                <a16:creationId xmlns:a16="http://schemas.microsoft.com/office/drawing/2014/main" id="{C06C230B-E90E-48FA-8DBD-96257EB4F205}"/>
              </a:ext>
            </a:extLst>
          </p:cNvPr>
          <p:cNvSpPr txBox="1">
            <a:spLocks/>
          </p:cNvSpPr>
          <p:nvPr/>
        </p:nvSpPr>
        <p:spPr>
          <a:xfrm>
            <a:off x="273654" y="1168273"/>
            <a:ext cx="8386449" cy="10654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accent2"/>
              </a:buClr>
              <a:buSzPts val="2200"/>
              <a:buFont typeface="Nunito"/>
              <a:buNone/>
              <a:defRPr sz="2200" b="0" i="0" u="none" strike="noStrike" cap="none">
                <a:solidFill>
                  <a:schemeClr val="accent2"/>
                </a:solidFill>
                <a:latin typeface="Nunito"/>
                <a:ea typeface="Nunito"/>
                <a:cs typeface="Nunito"/>
                <a:sym typeface="Nunito"/>
              </a:defRPr>
            </a:lvl1pPr>
            <a:lvl2pPr marL="914400" marR="0" lvl="1"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2pPr>
            <a:lvl3pPr marL="1371600" marR="0" lvl="2"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3pPr>
            <a:lvl4pPr marL="1828800" marR="0" lvl="3"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4pPr>
            <a:lvl5pPr marL="2286000" marR="0" lvl="4"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5pPr>
            <a:lvl6pPr marL="2743200" marR="0" lvl="5"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6pPr>
            <a:lvl7pPr marL="3200400" marR="0" lvl="6"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7pPr>
            <a:lvl8pPr marL="3657600" marR="0" lvl="7"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8pPr>
            <a:lvl9pPr marL="4114800" marR="0" lvl="8" indent="-368300" algn="ctr" rtl="0">
              <a:lnSpc>
                <a:spcPct val="100000"/>
              </a:lnSpc>
              <a:spcBef>
                <a:spcPts val="1000"/>
              </a:spcBef>
              <a:spcAft>
                <a:spcPts val="100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9pPr>
          </a:lstStyle>
          <a:p>
            <a:pPr marL="88900" indent="0" algn="just"/>
            <a:r>
              <a:rPr lang="es-ES" sz="1800" dirty="0">
                <a:solidFill>
                  <a:srgbClr val="2B3547"/>
                </a:solidFill>
              </a:rPr>
              <a:t>Cada cuaderno debe tener su índice electrónico que se nombrará como 00IndiceElectronicoC01, 00IndiceElectronicoC02, según sea el número del cuaderno, esto hará que se ubique como primer elemento dentro de la carpeta y se diferencie de los demás documentos. Los documentos de cada carpeta deberán guardarse 01,02,03,04,05… con el fin de preservar el orden cronológico de los mismos:</a:t>
            </a:r>
          </a:p>
        </p:txBody>
      </p:sp>
      <p:sp>
        <p:nvSpPr>
          <p:cNvPr id="10" name="Google Shape;83;p7">
            <a:extLst>
              <a:ext uri="{FF2B5EF4-FFF2-40B4-BE49-F238E27FC236}">
                <a16:creationId xmlns:a16="http://schemas.microsoft.com/office/drawing/2014/main" id="{72D0284D-EB7D-46B9-B339-C44ACE94D9BA}"/>
              </a:ext>
            </a:extLst>
          </p:cNvPr>
          <p:cNvSpPr/>
          <p:nvPr/>
        </p:nvSpPr>
        <p:spPr>
          <a:xfrm rot="20715123">
            <a:off x="1755148" y="3021014"/>
            <a:ext cx="979978" cy="822541"/>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5" name="Google Shape;225;p20">
            <a:extLst>
              <a:ext uri="{FF2B5EF4-FFF2-40B4-BE49-F238E27FC236}">
                <a16:creationId xmlns:a16="http://schemas.microsoft.com/office/drawing/2014/main" id="{715B9818-BEA5-46B9-9D4A-EB293F7E75EE}"/>
              </a:ext>
            </a:extLst>
          </p:cNvPr>
          <p:cNvSpPr txBox="1">
            <a:spLocks/>
          </p:cNvSpPr>
          <p:nvPr/>
        </p:nvSpPr>
        <p:spPr>
          <a:xfrm>
            <a:off x="1424008" y="682794"/>
            <a:ext cx="6792244"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9pPr>
          </a:lstStyle>
          <a:p>
            <a:r>
              <a:rPr lang="es-ES" sz="2800" dirty="0"/>
              <a:t>Pautas generales para la conformación del </a:t>
            </a:r>
            <a:r>
              <a:rPr lang="es-CO" sz="2700" dirty="0"/>
              <a:t>expediente</a:t>
            </a:r>
            <a:r>
              <a:rPr lang="es-CO" sz="2800" dirty="0"/>
              <a:t> electrónico</a:t>
            </a:r>
          </a:p>
        </p:txBody>
      </p:sp>
      <p:pic>
        <p:nvPicPr>
          <p:cNvPr id="3" name="Imagen 2">
            <a:extLst>
              <a:ext uri="{FF2B5EF4-FFF2-40B4-BE49-F238E27FC236}">
                <a16:creationId xmlns:a16="http://schemas.microsoft.com/office/drawing/2014/main" id="{E78980E6-55D4-40EA-9699-DC7EE4E375C7}"/>
              </a:ext>
            </a:extLst>
          </p:cNvPr>
          <p:cNvPicPr>
            <a:picLocks noChangeAspect="1"/>
          </p:cNvPicPr>
          <p:nvPr/>
        </p:nvPicPr>
        <p:blipFill>
          <a:blip r:embed="rId3"/>
          <a:stretch>
            <a:fillRect/>
          </a:stretch>
        </p:blipFill>
        <p:spPr>
          <a:xfrm>
            <a:off x="3429748" y="2631728"/>
            <a:ext cx="2390373" cy="2210147"/>
          </a:xfrm>
          <a:prstGeom prst="rect">
            <a:avLst/>
          </a:prstGeom>
        </p:spPr>
      </p:pic>
      <p:sp>
        <p:nvSpPr>
          <p:cNvPr id="11" name="Google Shape;786;p51">
            <a:extLst>
              <a:ext uri="{FF2B5EF4-FFF2-40B4-BE49-F238E27FC236}">
                <a16:creationId xmlns:a16="http://schemas.microsoft.com/office/drawing/2014/main" id="{17C9AA8E-2B9F-48C4-831E-040067F4BE0C}"/>
              </a:ext>
            </a:extLst>
          </p:cNvPr>
          <p:cNvSpPr/>
          <p:nvPr/>
        </p:nvSpPr>
        <p:spPr>
          <a:xfrm>
            <a:off x="1902663" y="3088550"/>
            <a:ext cx="684947" cy="687468"/>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067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Google Shape;214;p18"/>
          <p:cNvSpPr txBox="1"/>
          <p:nvPr/>
        </p:nvSpPr>
        <p:spPr>
          <a:xfrm>
            <a:off x="35720" y="-16897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CO" sz="4800" b="1" dirty="0">
                <a:solidFill>
                  <a:schemeClr val="dk1"/>
                </a:solidFill>
                <a:latin typeface="Amatic SC"/>
                <a:ea typeface="Amatic SC"/>
                <a:cs typeface="Amatic SC"/>
                <a:sym typeface="Amatic SC"/>
              </a:rPr>
              <a:t>4</a:t>
            </a:r>
            <a:endParaRPr sz="4800" b="1" dirty="0">
              <a:solidFill>
                <a:schemeClr val="dk1"/>
              </a:solidFill>
              <a:latin typeface="Amatic SC"/>
              <a:ea typeface="Amatic SC"/>
              <a:cs typeface="Amatic SC"/>
              <a:sym typeface="Amatic SC"/>
            </a:endParaRPr>
          </a:p>
        </p:txBody>
      </p:sp>
      <p:sp>
        <p:nvSpPr>
          <p:cNvPr id="7" name="Google Shape;226;p20">
            <a:extLst>
              <a:ext uri="{FF2B5EF4-FFF2-40B4-BE49-F238E27FC236}">
                <a16:creationId xmlns:a16="http://schemas.microsoft.com/office/drawing/2014/main" id="{C06C230B-E90E-48FA-8DBD-96257EB4F205}"/>
              </a:ext>
            </a:extLst>
          </p:cNvPr>
          <p:cNvSpPr txBox="1">
            <a:spLocks/>
          </p:cNvSpPr>
          <p:nvPr/>
        </p:nvSpPr>
        <p:spPr>
          <a:xfrm>
            <a:off x="280328" y="1201415"/>
            <a:ext cx="8386449" cy="5940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accent2"/>
              </a:buClr>
              <a:buSzPts val="2200"/>
              <a:buFont typeface="Nunito"/>
              <a:buNone/>
              <a:defRPr sz="2200" b="0" i="0" u="none" strike="noStrike" cap="none">
                <a:solidFill>
                  <a:schemeClr val="accent2"/>
                </a:solidFill>
                <a:latin typeface="Nunito"/>
                <a:ea typeface="Nunito"/>
                <a:cs typeface="Nunito"/>
                <a:sym typeface="Nunito"/>
              </a:defRPr>
            </a:lvl1pPr>
            <a:lvl2pPr marL="914400" marR="0" lvl="1"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2pPr>
            <a:lvl3pPr marL="1371600" marR="0" lvl="2"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3pPr>
            <a:lvl4pPr marL="1828800" marR="0" lvl="3"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4pPr>
            <a:lvl5pPr marL="2286000" marR="0" lvl="4"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5pPr>
            <a:lvl6pPr marL="2743200" marR="0" lvl="5"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6pPr>
            <a:lvl7pPr marL="3200400" marR="0" lvl="6"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7pPr>
            <a:lvl8pPr marL="3657600" marR="0" lvl="7"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8pPr>
            <a:lvl9pPr marL="4114800" marR="0" lvl="8" indent="-368300" algn="ctr" rtl="0">
              <a:lnSpc>
                <a:spcPct val="100000"/>
              </a:lnSpc>
              <a:spcBef>
                <a:spcPts val="1000"/>
              </a:spcBef>
              <a:spcAft>
                <a:spcPts val="100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9pPr>
          </a:lstStyle>
          <a:p>
            <a:pPr marL="88900" indent="0" algn="just"/>
            <a:r>
              <a:rPr lang="es-ES" sz="1800" dirty="0">
                <a:solidFill>
                  <a:srgbClr val="2B3547"/>
                </a:solidFill>
              </a:rPr>
              <a:t>Las carpetas y documentos electrónicos deben ser nombradas siguiendo una estructura semántica apropiada que facilite su organización y consulta, así:</a:t>
            </a:r>
          </a:p>
          <a:p>
            <a:pPr marL="88900" indent="0" algn="just"/>
            <a:endParaRPr lang="es-ES" sz="1800" dirty="0">
              <a:solidFill>
                <a:srgbClr val="2B3547"/>
              </a:solidFill>
            </a:endParaRPr>
          </a:p>
        </p:txBody>
      </p:sp>
      <p:sp>
        <p:nvSpPr>
          <p:cNvPr id="15" name="Google Shape;225;p20">
            <a:extLst>
              <a:ext uri="{FF2B5EF4-FFF2-40B4-BE49-F238E27FC236}">
                <a16:creationId xmlns:a16="http://schemas.microsoft.com/office/drawing/2014/main" id="{715B9818-BEA5-46B9-9D4A-EB293F7E75EE}"/>
              </a:ext>
            </a:extLst>
          </p:cNvPr>
          <p:cNvSpPr txBox="1">
            <a:spLocks/>
          </p:cNvSpPr>
          <p:nvPr/>
        </p:nvSpPr>
        <p:spPr>
          <a:xfrm>
            <a:off x="1424008" y="682794"/>
            <a:ext cx="6792244"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1pPr>
            <a:lvl2pPr marR="0" lvl="1"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2pPr>
            <a:lvl3pPr marR="0" lvl="2"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3pPr>
            <a:lvl4pPr marR="0" lvl="3"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4pPr>
            <a:lvl5pPr marR="0" lvl="4"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5pPr>
            <a:lvl6pPr marR="0" lvl="5"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6pPr>
            <a:lvl7pPr marR="0" lvl="6"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7pPr>
            <a:lvl8pPr marR="0" lvl="7"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8pPr>
            <a:lvl9pPr marR="0" lvl="8" algn="ctr" rtl="0">
              <a:lnSpc>
                <a:spcPct val="90000"/>
              </a:lnSpc>
              <a:spcBef>
                <a:spcPts val="0"/>
              </a:spcBef>
              <a:spcAft>
                <a:spcPts val="0"/>
              </a:spcAft>
              <a:buClr>
                <a:schemeClr val="dk1"/>
              </a:buClr>
              <a:buSzPts val="5200"/>
              <a:buFont typeface="Amatic SC"/>
              <a:buNone/>
              <a:defRPr sz="5200" b="1" i="0" u="none" strike="noStrike" cap="none">
                <a:solidFill>
                  <a:schemeClr val="dk1"/>
                </a:solidFill>
                <a:latin typeface="Amatic SC"/>
                <a:ea typeface="Amatic SC"/>
                <a:cs typeface="Amatic SC"/>
                <a:sym typeface="Amatic SC"/>
              </a:defRPr>
            </a:lvl9pPr>
          </a:lstStyle>
          <a:p>
            <a:r>
              <a:rPr lang="es-ES" sz="2800" dirty="0"/>
              <a:t>Pautas generales para la conformación del </a:t>
            </a:r>
            <a:r>
              <a:rPr lang="es-CO" sz="2700" dirty="0"/>
              <a:t>expediente</a:t>
            </a:r>
            <a:r>
              <a:rPr lang="es-CO" sz="2800" dirty="0"/>
              <a:t> electrónico</a:t>
            </a:r>
          </a:p>
        </p:txBody>
      </p:sp>
      <p:grpSp>
        <p:nvGrpSpPr>
          <p:cNvPr id="2" name="Grupo 1">
            <a:extLst>
              <a:ext uri="{FF2B5EF4-FFF2-40B4-BE49-F238E27FC236}">
                <a16:creationId xmlns:a16="http://schemas.microsoft.com/office/drawing/2014/main" id="{490F7C4D-52A2-4C5F-A0B8-247132BEF24F}"/>
              </a:ext>
            </a:extLst>
          </p:cNvPr>
          <p:cNvGrpSpPr/>
          <p:nvPr/>
        </p:nvGrpSpPr>
        <p:grpSpPr>
          <a:xfrm>
            <a:off x="374831" y="1836298"/>
            <a:ext cx="347901" cy="328662"/>
            <a:chOff x="375206" y="1973918"/>
            <a:chExt cx="347901" cy="328662"/>
          </a:xfrm>
        </p:grpSpPr>
        <p:sp>
          <p:nvSpPr>
            <p:cNvPr id="10" name="Google Shape;83;p7">
              <a:extLst>
                <a:ext uri="{FF2B5EF4-FFF2-40B4-BE49-F238E27FC236}">
                  <a16:creationId xmlns:a16="http://schemas.microsoft.com/office/drawing/2014/main" id="{72D0284D-EB7D-46B9-B339-C44ACE94D9BA}"/>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786;p51">
              <a:extLst>
                <a:ext uri="{FF2B5EF4-FFF2-40B4-BE49-F238E27FC236}">
                  <a16:creationId xmlns:a16="http://schemas.microsoft.com/office/drawing/2014/main" id="{17C9AA8E-2B9F-48C4-831E-040067F4BE0C}"/>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 name="Google Shape;226;p20">
            <a:extLst>
              <a:ext uri="{FF2B5EF4-FFF2-40B4-BE49-F238E27FC236}">
                <a16:creationId xmlns:a16="http://schemas.microsoft.com/office/drawing/2014/main" id="{110AF7A2-98B2-4B4D-BCDF-7583F0F71B12}"/>
              </a:ext>
            </a:extLst>
          </p:cNvPr>
          <p:cNvSpPr txBox="1">
            <a:spLocks/>
          </p:cNvSpPr>
          <p:nvPr/>
        </p:nvSpPr>
        <p:spPr>
          <a:xfrm>
            <a:off x="668349" y="1795428"/>
            <a:ext cx="7935924" cy="59401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68300" algn="ctr" rtl="0">
              <a:lnSpc>
                <a:spcPct val="100000"/>
              </a:lnSpc>
              <a:spcBef>
                <a:spcPts val="0"/>
              </a:spcBef>
              <a:spcAft>
                <a:spcPts val="0"/>
              </a:spcAft>
              <a:buClr>
                <a:schemeClr val="accent2"/>
              </a:buClr>
              <a:buSzPts val="2200"/>
              <a:buFont typeface="Nunito"/>
              <a:buNone/>
              <a:defRPr sz="2200" b="0" i="0" u="none" strike="noStrike" cap="none">
                <a:solidFill>
                  <a:schemeClr val="accent2"/>
                </a:solidFill>
                <a:latin typeface="Nunito"/>
                <a:ea typeface="Nunito"/>
                <a:cs typeface="Nunito"/>
                <a:sym typeface="Nunito"/>
              </a:defRPr>
            </a:lvl1pPr>
            <a:lvl2pPr marL="914400" marR="0" lvl="1"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2pPr>
            <a:lvl3pPr marL="1371600" marR="0" lvl="2"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3pPr>
            <a:lvl4pPr marL="1828800" marR="0" lvl="3"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4pPr>
            <a:lvl5pPr marL="2286000" marR="0" lvl="4"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5pPr>
            <a:lvl6pPr marL="2743200" marR="0" lvl="5"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6pPr>
            <a:lvl7pPr marL="3200400" marR="0" lvl="6"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7pPr>
            <a:lvl8pPr marL="3657600" marR="0" lvl="7" indent="-368300" algn="ctr" rtl="0">
              <a:lnSpc>
                <a:spcPct val="100000"/>
              </a:lnSpc>
              <a:spcBef>
                <a:spcPts val="1000"/>
              </a:spcBef>
              <a:spcAft>
                <a:spcPts val="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8pPr>
            <a:lvl9pPr marL="4114800" marR="0" lvl="8" indent="-368300" algn="ctr" rtl="0">
              <a:lnSpc>
                <a:spcPct val="100000"/>
              </a:lnSpc>
              <a:spcBef>
                <a:spcPts val="1000"/>
              </a:spcBef>
              <a:spcAft>
                <a:spcPts val="1000"/>
              </a:spcAft>
              <a:buClr>
                <a:schemeClr val="accent2"/>
              </a:buClr>
              <a:buSzPts val="3000"/>
              <a:buFont typeface="Nunito"/>
              <a:buNone/>
              <a:defRPr sz="3000" b="0" i="0" u="none" strike="noStrike" cap="none">
                <a:solidFill>
                  <a:schemeClr val="accent2"/>
                </a:solidFill>
                <a:latin typeface="Nunito"/>
                <a:ea typeface="Nunito"/>
                <a:cs typeface="Nunito"/>
                <a:sym typeface="Nunito"/>
              </a:defRPr>
            </a:lvl9pPr>
          </a:lstStyle>
          <a:p>
            <a:pPr marL="88900" indent="0" algn="just">
              <a:lnSpc>
                <a:spcPct val="150000"/>
              </a:lnSpc>
            </a:pPr>
            <a:r>
              <a:rPr lang="es-ES" sz="1800" dirty="0">
                <a:solidFill>
                  <a:srgbClr val="2B3547"/>
                </a:solidFill>
              </a:rPr>
              <a:t>Una longitud de </a:t>
            </a:r>
            <a:r>
              <a:rPr lang="es-ES" sz="1800" dirty="0">
                <a:solidFill>
                  <a:srgbClr val="2B3547"/>
                </a:solidFill>
                <a:highlight>
                  <a:schemeClr val="accent1"/>
                </a:highlight>
              </a:rPr>
              <a:t>máximo 40 caracteres el nombre del documento </a:t>
            </a:r>
          </a:p>
          <a:p>
            <a:pPr marL="88900" indent="0" algn="just">
              <a:lnSpc>
                <a:spcPct val="150000"/>
              </a:lnSpc>
            </a:pPr>
            <a:r>
              <a:rPr lang="es-ES" sz="1800" dirty="0">
                <a:solidFill>
                  <a:srgbClr val="2B3547"/>
                </a:solidFill>
              </a:rPr>
              <a:t>El nombre del documento tiene que guardar relación con el tipo documental consagrado en las tablas de retención para cada especialidad, pudiendo incluir una extensión en el nombre del documento, que le permita al despacho identificar la actuación, ejemplo:</a:t>
            </a:r>
          </a:p>
          <a:p>
            <a:pPr marL="88900" indent="0" algn="just">
              <a:lnSpc>
                <a:spcPct val="150000"/>
              </a:lnSpc>
            </a:pPr>
            <a:endParaRPr lang="es-ES" sz="1800" dirty="0">
              <a:solidFill>
                <a:srgbClr val="2B3547"/>
              </a:solidFill>
            </a:endParaRPr>
          </a:p>
          <a:p>
            <a:pPr marL="88900" indent="0" algn="just">
              <a:lnSpc>
                <a:spcPct val="150000"/>
              </a:lnSpc>
            </a:pPr>
            <a:endParaRPr lang="es-ES" sz="1800" dirty="0">
              <a:solidFill>
                <a:srgbClr val="2B3547"/>
              </a:solidFill>
            </a:endParaRPr>
          </a:p>
          <a:p>
            <a:pPr marL="88900" indent="0" algn="just">
              <a:lnSpc>
                <a:spcPct val="150000"/>
              </a:lnSpc>
            </a:pPr>
            <a:endParaRPr lang="es-ES" sz="1800" dirty="0">
              <a:solidFill>
                <a:srgbClr val="2B3547"/>
              </a:solidFill>
            </a:endParaRPr>
          </a:p>
          <a:p>
            <a:pPr marL="88900" indent="0" algn="just">
              <a:lnSpc>
                <a:spcPct val="150000"/>
              </a:lnSpc>
            </a:pPr>
            <a:r>
              <a:rPr lang="es-ES" sz="1800" dirty="0">
                <a:solidFill>
                  <a:srgbClr val="2B3547"/>
                </a:solidFill>
                <a:highlight>
                  <a:schemeClr val="accent1"/>
                </a:highlight>
              </a:rPr>
              <a:t>No</a:t>
            </a:r>
            <a:r>
              <a:rPr lang="es-ES" sz="1800" dirty="0">
                <a:solidFill>
                  <a:srgbClr val="2B3547"/>
                </a:solidFill>
              </a:rPr>
              <a:t> incluir </a:t>
            </a:r>
            <a:r>
              <a:rPr lang="es-ES" sz="1800" dirty="0">
                <a:solidFill>
                  <a:srgbClr val="2B3547"/>
                </a:solidFill>
                <a:highlight>
                  <a:schemeClr val="accent1"/>
                </a:highlight>
              </a:rPr>
              <a:t>guiones ni espacios </a:t>
            </a:r>
            <a:r>
              <a:rPr lang="es-ES" sz="1800" dirty="0">
                <a:solidFill>
                  <a:srgbClr val="2B3547"/>
                </a:solidFill>
              </a:rPr>
              <a:t>. Ejemplo: 05NotificacionProceso </a:t>
            </a:r>
          </a:p>
          <a:p>
            <a:pPr marL="88900" indent="0" algn="just">
              <a:lnSpc>
                <a:spcPct val="150000"/>
              </a:lnSpc>
            </a:pPr>
            <a:r>
              <a:rPr lang="es-ES" sz="1800" dirty="0">
                <a:solidFill>
                  <a:srgbClr val="2B3547"/>
                </a:solidFill>
                <a:highlight>
                  <a:schemeClr val="accent1"/>
                </a:highlight>
              </a:rPr>
              <a:t>No</a:t>
            </a:r>
            <a:r>
              <a:rPr lang="es-ES" sz="1800" dirty="0">
                <a:solidFill>
                  <a:srgbClr val="2B3547"/>
                </a:solidFill>
              </a:rPr>
              <a:t> utilizar </a:t>
            </a:r>
            <a:r>
              <a:rPr lang="es-ES" sz="1800" dirty="0">
                <a:solidFill>
                  <a:srgbClr val="2B3547"/>
                </a:solidFill>
                <a:highlight>
                  <a:schemeClr val="accent1"/>
                </a:highlight>
              </a:rPr>
              <a:t>caracteres especiales </a:t>
            </a:r>
            <a:r>
              <a:rPr lang="es-ES" sz="1800" dirty="0">
                <a:solidFill>
                  <a:srgbClr val="2B3547"/>
                </a:solidFill>
              </a:rPr>
              <a:t>como </a:t>
            </a:r>
            <a:r>
              <a:rPr lang="es-ES" sz="1800" dirty="0">
                <a:solidFill>
                  <a:srgbClr val="2B3547"/>
                </a:solidFill>
                <a:highlight>
                  <a:schemeClr val="accent1"/>
                </a:highlight>
              </a:rPr>
              <a:t>/#%&amp;:&lt;&gt;().¿?, o tildes</a:t>
            </a:r>
          </a:p>
          <a:p>
            <a:pPr marL="88900" indent="0" algn="just">
              <a:lnSpc>
                <a:spcPct val="150000"/>
              </a:lnSpc>
            </a:pPr>
            <a:r>
              <a:rPr lang="es-ES" sz="1800" dirty="0">
                <a:solidFill>
                  <a:srgbClr val="2B3547"/>
                </a:solidFill>
              </a:rPr>
              <a:t>Usar mayúscula inicial. Si el nombre es compuesto, usar </a:t>
            </a:r>
            <a:r>
              <a:rPr lang="es-ES" sz="1800" dirty="0">
                <a:solidFill>
                  <a:srgbClr val="2B3547"/>
                </a:solidFill>
                <a:highlight>
                  <a:schemeClr val="accent1"/>
                </a:highlight>
              </a:rPr>
              <a:t>mayúscula al inicio de cada palabra</a:t>
            </a:r>
            <a:r>
              <a:rPr lang="es-ES" sz="1800" dirty="0">
                <a:solidFill>
                  <a:srgbClr val="2B3547"/>
                </a:solidFill>
              </a:rPr>
              <a:t>. Ejemplo: 05NotificacionProceso</a:t>
            </a:r>
          </a:p>
          <a:p>
            <a:pPr marL="88900" indent="0" algn="just">
              <a:lnSpc>
                <a:spcPct val="150000"/>
              </a:lnSpc>
            </a:pPr>
            <a:r>
              <a:rPr lang="es-ES" sz="1800" dirty="0">
                <a:solidFill>
                  <a:srgbClr val="2B3547"/>
                </a:solidFill>
                <a:highlight>
                  <a:schemeClr val="accent1"/>
                </a:highlight>
              </a:rPr>
              <a:t>Evitar</a:t>
            </a:r>
            <a:r>
              <a:rPr lang="es-ES" sz="1800" dirty="0">
                <a:solidFill>
                  <a:srgbClr val="2B3547"/>
                </a:solidFill>
              </a:rPr>
              <a:t> el uso de </a:t>
            </a:r>
            <a:r>
              <a:rPr lang="es-ES" sz="1800" dirty="0">
                <a:solidFill>
                  <a:srgbClr val="2B3547"/>
                </a:solidFill>
                <a:highlight>
                  <a:schemeClr val="accent1"/>
                </a:highlight>
              </a:rPr>
              <a:t>pronombres</a:t>
            </a:r>
            <a:r>
              <a:rPr lang="es-ES" sz="1800" dirty="0">
                <a:solidFill>
                  <a:srgbClr val="2B3547"/>
                </a:solidFill>
              </a:rPr>
              <a:t> (p.ej. el, la los), </a:t>
            </a:r>
            <a:r>
              <a:rPr lang="es-ES" sz="1800" dirty="0">
                <a:solidFill>
                  <a:srgbClr val="2B3547"/>
                </a:solidFill>
                <a:highlight>
                  <a:schemeClr val="accent1"/>
                </a:highlight>
              </a:rPr>
              <a:t>preposiciones</a:t>
            </a:r>
            <a:r>
              <a:rPr lang="es-ES" sz="1800" dirty="0">
                <a:solidFill>
                  <a:srgbClr val="2B3547"/>
                </a:solidFill>
              </a:rPr>
              <a:t> (p.ej. de, por, para) y </a:t>
            </a:r>
            <a:r>
              <a:rPr lang="es-ES" sz="1800" dirty="0">
                <a:solidFill>
                  <a:srgbClr val="2B3547"/>
                </a:solidFill>
                <a:highlight>
                  <a:schemeClr val="accent1"/>
                </a:highlight>
              </a:rPr>
              <a:t>abreviaturas</a:t>
            </a:r>
            <a:r>
              <a:rPr lang="es-ES" sz="1800" dirty="0">
                <a:solidFill>
                  <a:srgbClr val="2B3547"/>
                </a:solidFill>
              </a:rPr>
              <a:t>.</a:t>
            </a:r>
          </a:p>
          <a:p>
            <a:pPr marL="88900" indent="0" algn="just">
              <a:lnSpc>
                <a:spcPct val="150000"/>
              </a:lnSpc>
            </a:pPr>
            <a:endParaRPr lang="es-ES" sz="1800" dirty="0">
              <a:solidFill>
                <a:srgbClr val="2B3547"/>
              </a:solidFill>
            </a:endParaRPr>
          </a:p>
          <a:p>
            <a:pPr marL="88900" indent="0" algn="just">
              <a:lnSpc>
                <a:spcPct val="150000"/>
              </a:lnSpc>
            </a:pPr>
            <a:endParaRPr lang="es-ES" sz="1800" dirty="0">
              <a:solidFill>
                <a:srgbClr val="2B3547"/>
              </a:solidFill>
            </a:endParaRPr>
          </a:p>
          <a:p>
            <a:pPr marL="88900" indent="0" algn="just"/>
            <a:endParaRPr lang="es-ES" sz="1800" dirty="0">
              <a:solidFill>
                <a:srgbClr val="2B3547"/>
              </a:solidFill>
            </a:endParaRPr>
          </a:p>
        </p:txBody>
      </p:sp>
      <p:grpSp>
        <p:nvGrpSpPr>
          <p:cNvPr id="12" name="Grupo 11">
            <a:extLst>
              <a:ext uri="{FF2B5EF4-FFF2-40B4-BE49-F238E27FC236}">
                <a16:creationId xmlns:a16="http://schemas.microsoft.com/office/drawing/2014/main" id="{1FE73D92-6F27-4DB4-BAC3-1C8642F56AC3}"/>
              </a:ext>
            </a:extLst>
          </p:cNvPr>
          <p:cNvGrpSpPr/>
          <p:nvPr/>
        </p:nvGrpSpPr>
        <p:grpSpPr>
          <a:xfrm>
            <a:off x="355182" y="2275985"/>
            <a:ext cx="347901" cy="328662"/>
            <a:chOff x="375206" y="1973918"/>
            <a:chExt cx="347901" cy="328662"/>
          </a:xfrm>
        </p:grpSpPr>
        <p:sp>
          <p:nvSpPr>
            <p:cNvPr id="13" name="Google Shape;83;p7">
              <a:extLst>
                <a:ext uri="{FF2B5EF4-FFF2-40B4-BE49-F238E27FC236}">
                  <a16:creationId xmlns:a16="http://schemas.microsoft.com/office/drawing/2014/main" id="{3CE0B9D5-9E0C-4AD0-B399-91DD51497EEE}"/>
                </a:ext>
              </a:extLst>
            </p:cNvPr>
            <p:cNvSpPr/>
            <p:nvPr/>
          </p:nvSpPr>
          <p:spPr>
            <a:xfrm rot="20715123">
              <a:off x="375206" y="1973918"/>
              <a:ext cx="347901" cy="32866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4" name="Google Shape;786;p51">
              <a:extLst>
                <a:ext uri="{FF2B5EF4-FFF2-40B4-BE49-F238E27FC236}">
                  <a16:creationId xmlns:a16="http://schemas.microsoft.com/office/drawing/2014/main" id="{09508ABD-B61F-4AB9-AC21-076F8E6E02C2}"/>
                </a:ext>
              </a:extLst>
            </p:cNvPr>
            <p:cNvSpPr/>
            <p:nvPr/>
          </p:nvSpPr>
          <p:spPr>
            <a:xfrm>
              <a:off x="399466" y="1988697"/>
              <a:ext cx="299906" cy="29910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069116861"/>
      </p:ext>
    </p:extLst>
  </p:cSld>
  <p:clrMapOvr>
    <a:masterClrMapping/>
  </p:clrMapOvr>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5981</TotalTime>
  <Words>1190</Words>
  <Application>Microsoft Office PowerPoint</Application>
  <PresentationFormat>Presentación en pantalla (16:9)</PresentationFormat>
  <Paragraphs>109</Paragraphs>
  <Slides>18</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Nunito SemiBold</vt:lpstr>
      <vt:lpstr>Amatic SC</vt:lpstr>
      <vt:lpstr>Times New Roman</vt:lpstr>
      <vt:lpstr>Nunito</vt:lpstr>
      <vt:lpstr>Arial</vt:lpstr>
      <vt:lpstr>Calibri</vt:lpstr>
      <vt:lpstr>Curio template</vt:lpstr>
      <vt:lpstr>CONFORMACION DEL  EXPEDIENTE ACUERDO NO.PCSJA20-11567 </vt:lpstr>
      <vt:lpstr>Pautas para la conformación del expediente:</vt:lpstr>
      <vt:lpstr>Pautas para la conformación del expediente: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 incluir guiones ni espacios . Ejemplo: 05NotificacionProceso  No utilizar caracteres especiales como /#%&amp;:&lt;&gt;().¿?, o tildes Usar mayúscula inicial. Si el nombre es compuesto, usar mayúscula al inicio de cada palabra. Ejemplo: 05NotificacionProceso Evitar el uso de pronombres (p.ej. el, la los), preposiciones (p.ej. de, por, para) y abreviaturas. </vt:lpstr>
      <vt:lpstr>Presentación de PowerPoint</vt:lpstr>
      <vt:lpstr>Presentación de PowerPoint</vt:lpstr>
      <vt:lpstr>Índice electrónico del expediente judicial</vt:lpstr>
      <vt:lpstr>Índice electrónico del expediente judicial</vt:lpstr>
      <vt:lpstr>Índice electrónico del expediente judicial</vt:lpstr>
      <vt:lpstr>Índice electrónico del expediente judicial</vt:lpstr>
      <vt:lpstr>Índice electrónico del expediente judicial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Natalia Andrea Arbelaez Mendoza</dc:creator>
  <cp:lastModifiedBy>Natalia Quintero Hoyos</cp:lastModifiedBy>
  <cp:revision>71</cp:revision>
  <dcterms:modified xsi:type="dcterms:W3CDTF">2023-09-26T15:08:04Z</dcterms:modified>
</cp:coreProperties>
</file>