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sldIdLst>
    <p:sldId id="256" r:id="rId2"/>
    <p:sldId id="284" r:id="rId3"/>
    <p:sldId id="344" r:id="rId4"/>
    <p:sldId id="354" r:id="rId5"/>
    <p:sldId id="347" r:id="rId6"/>
    <p:sldId id="346" r:id="rId7"/>
    <p:sldId id="350" r:id="rId8"/>
    <p:sldId id="352" r:id="rId9"/>
    <p:sldId id="283" r:id="rId10"/>
    <p:sldId id="355" r:id="rId11"/>
    <p:sldId id="282" r:id="rId12"/>
    <p:sldId id="329" r:id="rId13"/>
    <p:sldId id="367" r:id="rId14"/>
    <p:sldId id="331" r:id="rId15"/>
    <p:sldId id="360" r:id="rId16"/>
    <p:sldId id="271" r:id="rId17"/>
    <p:sldId id="311" r:id="rId18"/>
    <p:sldId id="308" r:id="rId19"/>
    <p:sldId id="310" r:id="rId20"/>
    <p:sldId id="306" r:id="rId21"/>
    <p:sldId id="307" r:id="rId22"/>
    <p:sldId id="313" r:id="rId23"/>
    <p:sldId id="314" r:id="rId24"/>
    <p:sldId id="288" r:id="rId25"/>
    <p:sldId id="293" r:id="rId26"/>
    <p:sldId id="294" r:id="rId27"/>
    <p:sldId id="297" r:id="rId28"/>
    <p:sldId id="298" r:id="rId29"/>
    <p:sldId id="312" r:id="rId30"/>
    <p:sldId id="301" r:id="rId31"/>
    <p:sldId id="303" r:id="rId32"/>
    <p:sldId id="260" r:id="rId33"/>
    <p:sldId id="263" r:id="rId34"/>
    <p:sldId id="286" r:id="rId35"/>
    <p:sldId id="275" r:id="rId36"/>
    <p:sldId id="279" r:id="rId37"/>
    <p:sldId id="361" r:id="rId38"/>
    <p:sldId id="280" r:id="rId39"/>
    <p:sldId id="357" r:id="rId40"/>
    <p:sldId id="356" r:id="rId41"/>
    <p:sldId id="339" r:id="rId42"/>
    <p:sldId id="358" r:id="rId43"/>
    <p:sldId id="366" r:id="rId44"/>
    <p:sldId id="364" r:id="rId45"/>
    <p:sldId id="362" r:id="rId46"/>
    <p:sldId id="365" r:id="rId47"/>
    <p:sldId id="369" r:id="rId48"/>
    <p:sldId id="370" r:id="rId4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ADE02-0AE5-5741-BB81-16E2BF61CAAD}"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s-ES"/>
        </a:p>
      </dgm:t>
    </dgm:pt>
    <dgm:pt modelId="{820B0A16-6BCD-0A41-A29A-0D4DE36EDA17}">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s-ES_tradnl" dirty="0" smtClean="0"/>
            <a:t>La adopción de normas que permitan garantizar para todas las mujeres una vida libre de violencia, tanto en el ámbito público como en el privado,</a:t>
          </a:r>
          <a:endParaRPr lang="es-ES_tradnl" dirty="0"/>
        </a:p>
      </dgm:t>
    </dgm:pt>
    <dgm:pt modelId="{F3FBE684-EAB8-C748-8F99-BBA4116E299A}" type="parTrans" cxnId="{7C6BE6D6-B62D-DF43-A5AF-78E48F272979}">
      <dgm:prSet/>
      <dgm:spPr/>
      <dgm:t>
        <a:bodyPr/>
        <a:lstStyle/>
        <a:p>
          <a:endParaRPr lang="es-ES"/>
        </a:p>
      </dgm:t>
    </dgm:pt>
    <dgm:pt modelId="{60372F32-B667-C34D-AF7F-C822F51890C4}" type="sibTrans" cxnId="{7C6BE6D6-B62D-DF43-A5AF-78E48F272979}">
      <dgm:prSet/>
      <dgm:spPr/>
      <dgm:t>
        <a:bodyPr/>
        <a:lstStyle/>
        <a:p>
          <a:endParaRPr lang="es-ES"/>
        </a:p>
      </dgm:t>
    </dgm:pt>
    <dgm:pt modelId="{66D8CB1D-A5C9-9A41-9B90-83F8873D3BA1}">
      <dgm:prSet>
        <dgm:style>
          <a:lnRef idx="3">
            <a:schemeClr val="lt1"/>
          </a:lnRef>
          <a:fillRef idx="1">
            <a:schemeClr val="accent1"/>
          </a:fillRef>
          <a:effectRef idx="1">
            <a:schemeClr val="accent1"/>
          </a:effectRef>
          <a:fontRef idx="minor">
            <a:schemeClr val="lt1"/>
          </a:fontRef>
        </dgm:styl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s-ES_tradnl" dirty="0" smtClean="0"/>
            <a:t>el ejercicio de los derechos reconocidos en el ordenamiento jurídico interno e internacional,</a:t>
          </a:r>
          <a:endParaRPr lang="es-ES_tradnl" dirty="0"/>
        </a:p>
      </dgm:t>
    </dgm:pt>
    <dgm:pt modelId="{3FC1953C-3460-B142-BBCF-8BA17F9845F8}" type="parTrans" cxnId="{198C109A-FD38-A543-961B-21A473B86316}">
      <dgm:prSet/>
      <dgm:spPr/>
      <dgm:t>
        <a:bodyPr/>
        <a:lstStyle/>
        <a:p>
          <a:endParaRPr lang="es-ES"/>
        </a:p>
      </dgm:t>
    </dgm:pt>
    <dgm:pt modelId="{B408ED92-7830-3145-9C2D-E79B7F7A871C}" type="sibTrans" cxnId="{198C109A-FD38-A543-961B-21A473B86316}">
      <dgm:prSet/>
      <dgm:spPr/>
      <dgm:t>
        <a:bodyPr/>
        <a:lstStyle/>
        <a:p>
          <a:endParaRPr lang="es-ES"/>
        </a:p>
      </dgm:t>
    </dgm:pt>
    <dgm:pt modelId="{9573E02E-139D-2E4D-9E3A-8A57960FE0E0}">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s-ES_tradnl" dirty="0" smtClean="0"/>
            <a:t>el acceso a los procedimientos administrativos y judiciales para su protección </a:t>
          </a:r>
          <a:endParaRPr lang="es-ES_tradnl" dirty="0"/>
        </a:p>
      </dgm:t>
    </dgm:pt>
    <dgm:pt modelId="{2E4F6CB3-9D33-914C-B329-585D8EBAB50A}" type="parTrans" cxnId="{F322338F-E8F1-6342-A47D-F87AF98936EC}">
      <dgm:prSet/>
      <dgm:spPr/>
      <dgm:t>
        <a:bodyPr/>
        <a:lstStyle/>
        <a:p>
          <a:endParaRPr lang="es-ES"/>
        </a:p>
      </dgm:t>
    </dgm:pt>
    <dgm:pt modelId="{81978905-DCC2-5C4F-8CA9-13E767A7D78C}" type="sibTrans" cxnId="{F322338F-E8F1-6342-A47D-F87AF98936EC}">
      <dgm:prSet/>
      <dgm:spPr/>
      <dgm:t>
        <a:bodyPr/>
        <a:lstStyle/>
        <a:p>
          <a:endParaRPr lang="es-ES"/>
        </a:p>
      </dgm:t>
    </dgm:pt>
    <dgm:pt modelId="{B8A775D8-C536-F349-939A-9BD8AD33569E}">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s-ES_tradnl" dirty="0" smtClean="0"/>
            <a:t>y atención y la adopción de las políticas públicas necesarias para su realización. </a:t>
          </a:r>
          <a:endParaRPr lang="es-ES_tradnl" dirty="0"/>
        </a:p>
      </dgm:t>
    </dgm:pt>
    <dgm:pt modelId="{1EEA3F56-B694-2143-9426-F7FAE7FB098A}" type="parTrans" cxnId="{467117F7-22D3-5946-B5C9-A95BFC3C60AC}">
      <dgm:prSet/>
      <dgm:spPr/>
      <dgm:t>
        <a:bodyPr/>
        <a:lstStyle/>
        <a:p>
          <a:endParaRPr lang="es-ES"/>
        </a:p>
      </dgm:t>
    </dgm:pt>
    <dgm:pt modelId="{3E57B376-8B2F-004C-A908-3D3B7DF3A066}" type="sibTrans" cxnId="{467117F7-22D3-5946-B5C9-A95BFC3C60AC}">
      <dgm:prSet/>
      <dgm:spPr/>
      <dgm:t>
        <a:bodyPr/>
        <a:lstStyle/>
        <a:p>
          <a:endParaRPr lang="es-ES"/>
        </a:p>
      </dgm:t>
    </dgm:pt>
    <dgm:pt modelId="{1C2B73CD-7B75-4F41-B4B2-02B4ADF4466B}" type="pres">
      <dgm:prSet presAssocID="{1CEADE02-0AE5-5741-BB81-16E2BF61CAAD}" presName="diagram" presStyleCnt="0">
        <dgm:presLayoutVars>
          <dgm:dir/>
          <dgm:resizeHandles val="exact"/>
        </dgm:presLayoutVars>
      </dgm:prSet>
      <dgm:spPr/>
      <dgm:t>
        <a:bodyPr/>
        <a:lstStyle/>
        <a:p>
          <a:endParaRPr lang="es-ES"/>
        </a:p>
      </dgm:t>
    </dgm:pt>
    <dgm:pt modelId="{1F7E58F3-F166-3741-8AF0-5C2E56535DDE}" type="pres">
      <dgm:prSet presAssocID="{820B0A16-6BCD-0A41-A29A-0D4DE36EDA17}" presName="node" presStyleLbl="node1" presStyleIdx="0" presStyleCnt="4">
        <dgm:presLayoutVars>
          <dgm:bulletEnabled val="1"/>
        </dgm:presLayoutVars>
      </dgm:prSet>
      <dgm:spPr/>
      <dgm:t>
        <a:bodyPr/>
        <a:lstStyle/>
        <a:p>
          <a:endParaRPr lang="es-ES"/>
        </a:p>
      </dgm:t>
    </dgm:pt>
    <dgm:pt modelId="{88AD7AF7-6F39-2043-AA31-FC214A3BC1E1}" type="pres">
      <dgm:prSet presAssocID="{60372F32-B667-C34D-AF7F-C822F51890C4}" presName="sibTrans" presStyleCnt="0"/>
      <dgm:spPr/>
    </dgm:pt>
    <dgm:pt modelId="{B7863B53-8A57-084C-8E47-3FB751EE0452}" type="pres">
      <dgm:prSet presAssocID="{66D8CB1D-A5C9-9A41-9B90-83F8873D3BA1}" presName="node" presStyleLbl="node1" presStyleIdx="1" presStyleCnt="4">
        <dgm:presLayoutVars>
          <dgm:bulletEnabled val="1"/>
        </dgm:presLayoutVars>
      </dgm:prSet>
      <dgm:spPr/>
      <dgm:t>
        <a:bodyPr/>
        <a:lstStyle/>
        <a:p>
          <a:endParaRPr lang="es-ES"/>
        </a:p>
      </dgm:t>
    </dgm:pt>
    <dgm:pt modelId="{7262B85C-03F7-4D4F-BC3E-66F12082C198}" type="pres">
      <dgm:prSet presAssocID="{B408ED92-7830-3145-9C2D-E79B7F7A871C}" presName="sibTrans" presStyleCnt="0"/>
      <dgm:spPr/>
    </dgm:pt>
    <dgm:pt modelId="{4A4CCB5B-40E7-AF40-A06D-86838A3E9539}" type="pres">
      <dgm:prSet presAssocID="{9573E02E-139D-2E4D-9E3A-8A57960FE0E0}" presName="node" presStyleLbl="node1" presStyleIdx="2" presStyleCnt="4">
        <dgm:presLayoutVars>
          <dgm:bulletEnabled val="1"/>
        </dgm:presLayoutVars>
      </dgm:prSet>
      <dgm:spPr/>
      <dgm:t>
        <a:bodyPr/>
        <a:lstStyle/>
        <a:p>
          <a:endParaRPr lang="es-ES"/>
        </a:p>
      </dgm:t>
    </dgm:pt>
    <dgm:pt modelId="{8E78D700-207F-5A4A-B7CC-2D70AF8067F6}" type="pres">
      <dgm:prSet presAssocID="{81978905-DCC2-5C4F-8CA9-13E767A7D78C}" presName="sibTrans" presStyleCnt="0"/>
      <dgm:spPr/>
    </dgm:pt>
    <dgm:pt modelId="{F1FCF7B2-4A74-8F4E-AA3B-175EE19C57C6}" type="pres">
      <dgm:prSet presAssocID="{B8A775D8-C536-F349-939A-9BD8AD33569E}" presName="node" presStyleLbl="node1" presStyleIdx="3" presStyleCnt="4">
        <dgm:presLayoutVars>
          <dgm:bulletEnabled val="1"/>
        </dgm:presLayoutVars>
      </dgm:prSet>
      <dgm:spPr/>
      <dgm:t>
        <a:bodyPr/>
        <a:lstStyle/>
        <a:p>
          <a:endParaRPr lang="es-ES"/>
        </a:p>
      </dgm:t>
    </dgm:pt>
  </dgm:ptLst>
  <dgm:cxnLst>
    <dgm:cxn modelId="{051364CF-6835-3B44-80AB-C811E62F1202}" type="presOf" srcId="{820B0A16-6BCD-0A41-A29A-0D4DE36EDA17}" destId="{1F7E58F3-F166-3741-8AF0-5C2E56535DDE}" srcOrd="0" destOrd="0" presId="urn:microsoft.com/office/officeart/2005/8/layout/default"/>
    <dgm:cxn modelId="{7C6BE6D6-B62D-DF43-A5AF-78E48F272979}" srcId="{1CEADE02-0AE5-5741-BB81-16E2BF61CAAD}" destId="{820B0A16-6BCD-0A41-A29A-0D4DE36EDA17}" srcOrd="0" destOrd="0" parTransId="{F3FBE684-EAB8-C748-8F99-BBA4116E299A}" sibTransId="{60372F32-B667-C34D-AF7F-C822F51890C4}"/>
    <dgm:cxn modelId="{467117F7-22D3-5946-B5C9-A95BFC3C60AC}" srcId="{1CEADE02-0AE5-5741-BB81-16E2BF61CAAD}" destId="{B8A775D8-C536-F349-939A-9BD8AD33569E}" srcOrd="3" destOrd="0" parTransId="{1EEA3F56-B694-2143-9426-F7FAE7FB098A}" sibTransId="{3E57B376-8B2F-004C-A908-3D3B7DF3A066}"/>
    <dgm:cxn modelId="{952079C3-0B07-0548-9B15-BC8A4F20E71F}" type="presOf" srcId="{B8A775D8-C536-F349-939A-9BD8AD33569E}" destId="{F1FCF7B2-4A74-8F4E-AA3B-175EE19C57C6}" srcOrd="0" destOrd="0" presId="urn:microsoft.com/office/officeart/2005/8/layout/default"/>
    <dgm:cxn modelId="{198C109A-FD38-A543-961B-21A473B86316}" srcId="{1CEADE02-0AE5-5741-BB81-16E2BF61CAAD}" destId="{66D8CB1D-A5C9-9A41-9B90-83F8873D3BA1}" srcOrd="1" destOrd="0" parTransId="{3FC1953C-3460-B142-BBCF-8BA17F9845F8}" sibTransId="{B408ED92-7830-3145-9C2D-E79B7F7A871C}"/>
    <dgm:cxn modelId="{76FDF150-525A-D841-8C90-BD3F0B70E089}" type="presOf" srcId="{1CEADE02-0AE5-5741-BB81-16E2BF61CAAD}" destId="{1C2B73CD-7B75-4F41-B4B2-02B4ADF4466B}" srcOrd="0" destOrd="0" presId="urn:microsoft.com/office/officeart/2005/8/layout/default"/>
    <dgm:cxn modelId="{D7EB3D61-FC47-7041-8210-FB2ED7EA0B0C}" type="presOf" srcId="{9573E02E-139D-2E4D-9E3A-8A57960FE0E0}" destId="{4A4CCB5B-40E7-AF40-A06D-86838A3E9539}" srcOrd="0" destOrd="0" presId="urn:microsoft.com/office/officeart/2005/8/layout/default"/>
    <dgm:cxn modelId="{F322338F-E8F1-6342-A47D-F87AF98936EC}" srcId="{1CEADE02-0AE5-5741-BB81-16E2BF61CAAD}" destId="{9573E02E-139D-2E4D-9E3A-8A57960FE0E0}" srcOrd="2" destOrd="0" parTransId="{2E4F6CB3-9D33-914C-B329-585D8EBAB50A}" sibTransId="{81978905-DCC2-5C4F-8CA9-13E767A7D78C}"/>
    <dgm:cxn modelId="{2B631620-54B0-FE42-BD9F-E316ECF56D6F}" type="presOf" srcId="{66D8CB1D-A5C9-9A41-9B90-83F8873D3BA1}" destId="{B7863B53-8A57-084C-8E47-3FB751EE0452}" srcOrd="0" destOrd="0" presId="urn:microsoft.com/office/officeart/2005/8/layout/default"/>
    <dgm:cxn modelId="{4D2808C7-BAF0-5E40-A21C-FFA8EEF374A0}" type="presParOf" srcId="{1C2B73CD-7B75-4F41-B4B2-02B4ADF4466B}" destId="{1F7E58F3-F166-3741-8AF0-5C2E56535DDE}" srcOrd="0" destOrd="0" presId="urn:microsoft.com/office/officeart/2005/8/layout/default"/>
    <dgm:cxn modelId="{66016931-1AE4-B143-B98E-0BB56B457E10}" type="presParOf" srcId="{1C2B73CD-7B75-4F41-B4B2-02B4ADF4466B}" destId="{88AD7AF7-6F39-2043-AA31-FC214A3BC1E1}" srcOrd="1" destOrd="0" presId="urn:microsoft.com/office/officeart/2005/8/layout/default"/>
    <dgm:cxn modelId="{197C4299-6FDF-EF4B-A717-20C991040FFC}" type="presParOf" srcId="{1C2B73CD-7B75-4F41-B4B2-02B4ADF4466B}" destId="{B7863B53-8A57-084C-8E47-3FB751EE0452}" srcOrd="2" destOrd="0" presId="urn:microsoft.com/office/officeart/2005/8/layout/default"/>
    <dgm:cxn modelId="{47C83433-5D93-7646-9841-90446592DC47}" type="presParOf" srcId="{1C2B73CD-7B75-4F41-B4B2-02B4ADF4466B}" destId="{7262B85C-03F7-4D4F-BC3E-66F12082C198}" srcOrd="3" destOrd="0" presId="urn:microsoft.com/office/officeart/2005/8/layout/default"/>
    <dgm:cxn modelId="{8DB77623-B02C-E442-93FE-3E58CE0FF281}" type="presParOf" srcId="{1C2B73CD-7B75-4F41-B4B2-02B4ADF4466B}" destId="{4A4CCB5B-40E7-AF40-A06D-86838A3E9539}" srcOrd="4" destOrd="0" presId="urn:microsoft.com/office/officeart/2005/8/layout/default"/>
    <dgm:cxn modelId="{C350679B-F7D4-7D40-BA8F-5539B7AA36FA}" type="presParOf" srcId="{1C2B73CD-7B75-4F41-B4B2-02B4ADF4466B}" destId="{8E78D700-207F-5A4A-B7CC-2D70AF8067F6}" srcOrd="5" destOrd="0" presId="urn:microsoft.com/office/officeart/2005/8/layout/default"/>
    <dgm:cxn modelId="{3FCCF428-0ABE-5A45-90BB-FA915DA5C140}" type="presParOf" srcId="{1C2B73CD-7B75-4F41-B4B2-02B4ADF4466B}" destId="{F1FCF7B2-4A74-8F4E-AA3B-175EE19C57C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EC680-DECA-8A4A-9C2C-7ED585D0A917}" type="datetimeFigureOut">
              <a:rPr lang="es-ES" smtClean="0"/>
              <a:t>21/09/2015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C2FA04-4696-C84E-9103-EFF36673D818}" type="slidenum">
              <a:rPr lang="es-ES" smtClean="0"/>
              <a:t>‹Nº›</a:t>
            </a:fld>
            <a:endParaRPr lang="es-ES"/>
          </a:p>
        </p:txBody>
      </p:sp>
    </p:spTree>
    <p:extLst>
      <p:ext uri="{BB962C8B-B14F-4D97-AF65-F5344CB8AC3E}">
        <p14:creationId xmlns:p14="http://schemas.microsoft.com/office/powerpoint/2010/main" val="17199766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smtClean="0"/>
              <a:t>La ley  1257 de 2008,  en el  orden interno constituye una  herramientas valiosa  para el acceso a la justicia de las mujeres. Su aplicación en las decisiones judiciales ha sido un proceso lento y con mucha crítica hacia la administración de justicia.</a:t>
            </a:r>
          </a:p>
          <a:p>
            <a:endParaRPr lang="es-ES" dirty="0"/>
          </a:p>
        </p:txBody>
      </p:sp>
      <p:sp>
        <p:nvSpPr>
          <p:cNvPr id="4" name="Marcador de número de diapositiva 3"/>
          <p:cNvSpPr>
            <a:spLocks noGrp="1"/>
          </p:cNvSpPr>
          <p:nvPr>
            <p:ph type="sldNum" sz="quarter" idx="10"/>
          </p:nvPr>
        </p:nvSpPr>
        <p:spPr/>
        <p:txBody>
          <a:bodyPr/>
          <a:lstStyle/>
          <a:p>
            <a:fld id="{2CC2FA04-4696-C84E-9103-EFF36673D818}" type="slidenum">
              <a:rPr lang="es-ES" smtClean="0"/>
              <a:t>16</a:t>
            </a:fld>
            <a:endParaRPr lang="es-ES"/>
          </a:p>
        </p:txBody>
      </p:sp>
    </p:spTree>
    <p:extLst>
      <p:ext uri="{BB962C8B-B14F-4D97-AF65-F5344CB8AC3E}">
        <p14:creationId xmlns:p14="http://schemas.microsoft.com/office/powerpoint/2010/main" val="3960582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3E9DCD9A-5E74-294E-8B5B-E91533514258}" type="datetimeFigureOut">
              <a:rPr lang="es-ES" smtClean="0"/>
              <a:t>21/09/2015</a:t>
            </a:fld>
            <a:endParaRPr lang="es-ES"/>
          </a:p>
        </p:txBody>
      </p:sp>
      <p:sp>
        <p:nvSpPr>
          <p:cNvPr id="5" name="Footer Placeholder 4"/>
          <p:cNvSpPr>
            <a:spLocks noGrp="1"/>
          </p:cNvSpPr>
          <p:nvPr>
            <p:ph type="ftr" sz="quarter" idx="11"/>
          </p:nvPr>
        </p:nvSpPr>
        <p:spPr>
          <a:xfrm>
            <a:off x="1921934" y="5054602"/>
            <a:ext cx="4064860" cy="279400"/>
          </a:xfrm>
        </p:spPr>
        <p:txBody>
          <a:bodyPr/>
          <a:lstStyle/>
          <a:p>
            <a:endParaRPr lang="es-ES"/>
          </a:p>
        </p:txBody>
      </p:sp>
      <p:sp>
        <p:nvSpPr>
          <p:cNvPr id="6" name="Slide Number Placeholder 5"/>
          <p:cNvSpPr>
            <a:spLocks noGrp="1"/>
          </p:cNvSpPr>
          <p:nvPr>
            <p:ph type="sldNum" sz="quarter" idx="12"/>
          </p:nvPr>
        </p:nvSpPr>
        <p:spPr>
          <a:xfrm>
            <a:off x="6817317" y="5054602"/>
            <a:ext cx="413483" cy="279400"/>
          </a:xfrm>
        </p:spPr>
        <p:txBody>
          <a:bodyPr/>
          <a:lstStyle/>
          <a:p>
            <a:fld id="{38A262F7-097D-D843-AB1E-B4EE89F03DAF}" type="slidenum">
              <a:rPr lang="es-ES" smtClean="0"/>
              <a:t>‹Nº›</a:t>
            </a:fld>
            <a:endParaRPr lang="es-E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119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DCD9A-5E74-294E-8B5B-E91533514258}" type="datetimeFigureOut">
              <a:rPr lang="es-ES" smtClean="0"/>
              <a:t>21/09/2015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A262F7-097D-D843-AB1E-B4EE89F03DAF}" type="slidenum">
              <a:rPr lang="es-ES" smtClean="0"/>
              <a:t>‹Nº›</a:t>
            </a:fld>
            <a:endParaRPr lang="es-ES"/>
          </a:p>
        </p:txBody>
      </p:sp>
    </p:spTree>
    <p:extLst>
      <p:ext uri="{BB962C8B-B14F-4D97-AF65-F5344CB8AC3E}">
        <p14:creationId xmlns:p14="http://schemas.microsoft.com/office/powerpoint/2010/main" val="34904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9DCD9A-5E74-294E-8B5B-E91533514258}" type="datetimeFigureOut">
              <a:rPr lang="es-ES" smtClean="0"/>
              <a:t>21/09/2015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A262F7-097D-D843-AB1E-B4EE89F03DAF}" type="slidenum">
              <a:rPr lang="es-ES" smtClean="0"/>
              <a:t>‹Nº›</a:t>
            </a:fld>
            <a:endParaRPr lang="es-E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31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9DCD9A-5E74-294E-8B5B-E91533514258}" type="datetimeFigureOut">
              <a:rPr lang="es-ES" smtClean="0"/>
              <a:t>21/09/2015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A262F7-097D-D843-AB1E-B4EE89F03DAF}" type="slidenum">
              <a:rPr lang="es-ES" smtClean="0"/>
              <a:t>‹Nº›</a:t>
            </a:fld>
            <a:endParaRPr lang="es-E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870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9DCD9A-5E74-294E-8B5B-E91533514258}" type="datetimeFigureOut">
              <a:rPr lang="es-ES" smtClean="0"/>
              <a:t>21/09/2015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A262F7-097D-D843-AB1E-B4EE89F03DAF}" type="slidenum">
              <a:rPr lang="es-ES" smtClean="0"/>
              <a:t>‹Nº›</a:t>
            </a:fld>
            <a:endParaRPr lang="es-ES"/>
          </a:p>
        </p:txBody>
      </p:sp>
    </p:spTree>
    <p:extLst>
      <p:ext uri="{BB962C8B-B14F-4D97-AF65-F5344CB8AC3E}">
        <p14:creationId xmlns:p14="http://schemas.microsoft.com/office/powerpoint/2010/main" val="3083030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9DCD9A-5E74-294E-8B5B-E91533514258}" type="datetimeFigureOut">
              <a:rPr lang="es-ES" smtClean="0"/>
              <a:t>21/09/2015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A262F7-097D-D843-AB1E-B4EE89F03DAF}" type="slidenum">
              <a:rPr lang="es-ES" smtClean="0"/>
              <a:t>‹Nº›</a:t>
            </a:fld>
            <a:endParaRPr lang="es-E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32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9DCD9A-5E74-294E-8B5B-E91533514258}" type="datetimeFigureOut">
              <a:rPr lang="es-ES" smtClean="0"/>
              <a:t>21/09/2015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A262F7-097D-D843-AB1E-B4EE89F03DAF}" type="slidenum">
              <a:rPr lang="es-ES" smtClean="0"/>
              <a:t>‹Nº›</a:t>
            </a:fld>
            <a:endParaRPr lang="es-E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193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DCD9A-5E74-294E-8B5B-E91533514258}" type="datetimeFigureOut">
              <a:rPr lang="es-ES" smtClean="0"/>
              <a:t>21/09/2015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A262F7-097D-D843-AB1E-B4EE89F03DAF}" type="slidenum">
              <a:rPr lang="es-ES" smtClean="0"/>
              <a:t>‹Nº›</a:t>
            </a:fld>
            <a:endParaRPr lang="es-E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510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DCD9A-5E74-294E-8B5B-E91533514258}" type="datetimeFigureOut">
              <a:rPr lang="es-ES" smtClean="0"/>
              <a:t>21/09/2015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A262F7-097D-D843-AB1E-B4EE89F03DAF}" type="slidenum">
              <a:rPr lang="es-ES" smtClean="0"/>
              <a:t>‹Nº›</a:t>
            </a:fld>
            <a:endParaRPr lang="es-E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03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E9DCD9A-5E74-294E-8B5B-E91533514258}" type="datetimeFigureOut">
              <a:rPr lang="es-ES" smtClean="0"/>
              <a:t>21/09/2015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A262F7-097D-D843-AB1E-B4EE89F03DAF}" type="slidenum">
              <a:rPr lang="es-ES" smtClean="0"/>
              <a:t>‹Nº›</a:t>
            </a:fld>
            <a:endParaRPr lang="es-ES"/>
          </a:p>
        </p:txBody>
      </p:sp>
    </p:spTree>
    <p:extLst>
      <p:ext uri="{BB962C8B-B14F-4D97-AF65-F5344CB8AC3E}">
        <p14:creationId xmlns:p14="http://schemas.microsoft.com/office/powerpoint/2010/main" val="205142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E9DCD9A-5E74-294E-8B5B-E91533514258}" type="datetimeFigureOut">
              <a:rPr lang="es-ES" smtClean="0"/>
              <a:t>21/09/2015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8A262F7-097D-D843-AB1E-B4EE89F03DAF}" type="slidenum">
              <a:rPr lang="es-ES" smtClean="0"/>
              <a:t>‹Nº›</a:t>
            </a:fld>
            <a:endParaRPr lang="es-E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31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E9DCD9A-5E74-294E-8B5B-E91533514258}" type="datetimeFigureOut">
              <a:rPr lang="es-ES" smtClean="0"/>
              <a:t>21/09/2015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A262F7-097D-D843-AB1E-B4EE89F03DAF}" type="slidenum">
              <a:rPr lang="es-ES" smtClean="0"/>
              <a:t>‹Nº›</a:t>
            </a:fld>
            <a:endParaRPr lang="es-ES"/>
          </a:p>
        </p:txBody>
      </p:sp>
    </p:spTree>
    <p:extLst>
      <p:ext uri="{BB962C8B-B14F-4D97-AF65-F5344CB8AC3E}">
        <p14:creationId xmlns:p14="http://schemas.microsoft.com/office/powerpoint/2010/main" val="203307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E9DCD9A-5E74-294E-8B5B-E91533514258}" type="datetimeFigureOut">
              <a:rPr lang="es-ES" smtClean="0"/>
              <a:t>21/09/2015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8A262F7-097D-D843-AB1E-B4EE89F03DAF}" type="slidenum">
              <a:rPr lang="es-ES" smtClean="0"/>
              <a:t>‹Nº›</a:t>
            </a:fld>
            <a:endParaRPr lang="es-E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02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E9DCD9A-5E74-294E-8B5B-E91533514258}" type="datetimeFigureOut">
              <a:rPr lang="es-ES" smtClean="0"/>
              <a:t>21/09/2015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8A262F7-097D-D843-AB1E-B4EE89F03DAF}" type="slidenum">
              <a:rPr lang="es-ES" smtClean="0"/>
              <a:t>‹Nº›</a:t>
            </a:fld>
            <a:endParaRPr lang="es-E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8079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DCD9A-5E74-294E-8B5B-E91533514258}" type="datetimeFigureOut">
              <a:rPr lang="es-ES" smtClean="0"/>
              <a:t>21/09/2015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8A262F7-097D-D843-AB1E-B4EE89F03DAF}" type="slidenum">
              <a:rPr lang="es-ES" smtClean="0"/>
              <a:t>‹Nº›</a:t>
            </a:fld>
            <a:endParaRPr lang="es-ES"/>
          </a:p>
        </p:txBody>
      </p:sp>
    </p:spTree>
    <p:extLst>
      <p:ext uri="{BB962C8B-B14F-4D97-AF65-F5344CB8AC3E}">
        <p14:creationId xmlns:p14="http://schemas.microsoft.com/office/powerpoint/2010/main" val="278358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DCD9A-5E74-294E-8B5B-E91533514258}" type="datetimeFigureOut">
              <a:rPr lang="es-ES" smtClean="0"/>
              <a:t>21/09/2015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A262F7-097D-D843-AB1E-B4EE89F03DAF}" type="slidenum">
              <a:rPr lang="es-ES" smtClean="0"/>
              <a:t>‹Nº›</a:t>
            </a:fld>
            <a:endParaRPr lang="es-E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923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E9DCD9A-5E74-294E-8B5B-E91533514258}" type="datetimeFigureOut">
              <a:rPr lang="es-ES" smtClean="0"/>
              <a:t>21/09/2015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8A262F7-097D-D843-AB1E-B4EE89F03DAF}" type="slidenum">
              <a:rPr lang="es-ES" smtClean="0"/>
              <a:t>‹Nº›</a:t>
            </a:fld>
            <a:endParaRPr lang="es-ES"/>
          </a:p>
        </p:txBody>
      </p:sp>
    </p:spTree>
    <p:extLst>
      <p:ext uri="{BB962C8B-B14F-4D97-AF65-F5344CB8AC3E}">
        <p14:creationId xmlns:p14="http://schemas.microsoft.com/office/powerpoint/2010/main" val="196025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9DCD9A-5E74-294E-8B5B-E91533514258}" type="datetimeFigureOut">
              <a:rPr lang="es-ES" smtClean="0"/>
              <a:t>21/09/2015</a:t>
            </a:fld>
            <a:endParaRPr lang="es-E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A262F7-097D-D843-AB1E-B4EE89F03DAF}" type="slidenum">
              <a:rPr lang="es-ES" smtClean="0"/>
              <a:t>‹Nº›</a:t>
            </a:fld>
            <a:endParaRPr lang="es-ES"/>
          </a:p>
        </p:txBody>
      </p:sp>
    </p:spTree>
    <p:extLst>
      <p:ext uri="{BB962C8B-B14F-4D97-AF65-F5344CB8AC3E}">
        <p14:creationId xmlns:p14="http://schemas.microsoft.com/office/powerpoint/2010/main" val="2286786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0"/>
            <a:ext cx="7772400" cy="3511607"/>
          </a:xfrm>
        </p:spPr>
        <p:txBody>
          <a:bodyPr>
            <a:noAutofit/>
          </a:bodyPr>
          <a:lstStyle/>
          <a:p>
            <a:r>
              <a:rPr lang="es-ES" dirty="0" smtClean="0"/>
              <a:t/>
            </a:r>
            <a:br>
              <a:rPr lang="es-ES" dirty="0" smtClean="0"/>
            </a:br>
            <a:r>
              <a:rPr lang="es-ES" b="1" dirty="0" smtClean="0"/>
              <a:t>DERECHO DE GENERO</a:t>
            </a:r>
            <a:r>
              <a:rPr lang="es-ES" dirty="0" smtClean="0"/>
              <a:t/>
            </a:r>
            <a:br>
              <a:rPr lang="es-ES" dirty="0" smtClean="0"/>
            </a:br>
            <a:r>
              <a:rPr lang="es-ES" dirty="0" smtClean="0"/>
              <a:t/>
            </a:r>
            <a:br>
              <a:rPr lang="es-ES" dirty="0" smtClean="0"/>
            </a:br>
            <a:r>
              <a:rPr lang="es-ES" i="1" dirty="0" smtClean="0"/>
              <a:t>Apuntes para la judicatura</a:t>
            </a:r>
            <a:br>
              <a:rPr lang="es-ES" i="1" dirty="0" smtClean="0"/>
            </a:br>
            <a:r>
              <a:rPr lang="es-ES_tradnl" dirty="0" smtClean="0">
                <a:effectLst/>
              </a:rPr>
              <a:t>-</a:t>
            </a:r>
            <a:endParaRPr lang="es-ES" dirty="0"/>
          </a:p>
        </p:txBody>
      </p:sp>
      <p:sp>
        <p:nvSpPr>
          <p:cNvPr id="3" name="Subtítulo 2"/>
          <p:cNvSpPr>
            <a:spLocks noGrp="1"/>
          </p:cNvSpPr>
          <p:nvPr>
            <p:ph type="subTitle" idx="1"/>
          </p:nvPr>
        </p:nvSpPr>
        <p:spPr/>
        <p:txBody>
          <a:bodyPr>
            <a:normAutofit/>
          </a:bodyPr>
          <a:lstStyle/>
          <a:p>
            <a:endParaRPr lang="es-ES_tradnl" dirty="0" smtClean="0">
              <a:effectLst/>
            </a:endParaRPr>
          </a:p>
          <a:p>
            <a:r>
              <a:rPr lang="es-ES_tradnl" sz="2400" b="1" dirty="0" smtClean="0">
                <a:latin typeface="+mj-lt"/>
                <a:cs typeface="American Typewriter"/>
              </a:rPr>
              <a:t>MARIA ROMERO SILVA</a:t>
            </a:r>
            <a:endParaRPr lang="es-ES_tradnl" sz="2400" b="1" dirty="0" smtClean="0">
              <a:effectLst/>
              <a:latin typeface="+mj-lt"/>
              <a:cs typeface="American Typewriter"/>
            </a:endParaRPr>
          </a:p>
        </p:txBody>
      </p:sp>
    </p:spTree>
    <p:extLst>
      <p:ext uri="{BB962C8B-B14F-4D97-AF65-F5344CB8AC3E}">
        <p14:creationId xmlns:p14="http://schemas.microsoft.com/office/powerpoint/2010/main" val="1113919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842292"/>
            <a:ext cx="8229600" cy="4283871"/>
          </a:xfrm>
        </p:spPr>
        <p:txBody>
          <a:bodyPr>
            <a:normAutofit/>
          </a:bodyPr>
          <a:lstStyle/>
          <a:p>
            <a:pPr algn="ctr"/>
            <a:endParaRPr lang="es-ES" sz="5400" dirty="0" smtClean="0"/>
          </a:p>
          <a:p>
            <a:pPr algn="ctr"/>
            <a:r>
              <a:rPr lang="es-ES" sz="5400" dirty="0" smtClean="0"/>
              <a:t>INSTRUMENTOS </a:t>
            </a:r>
            <a:r>
              <a:rPr lang="es-ES" sz="5400" dirty="0"/>
              <a:t>INTERNACIONALES</a:t>
            </a:r>
          </a:p>
        </p:txBody>
      </p:sp>
    </p:spTree>
    <p:extLst>
      <p:ext uri="{BB962C8B-B14F-4D97-AF65-F5344CB8AC3E}">
        <p14:creationId xmlns:p14="http://schemas.microsoft.com/office/powerpoint/2010/main" val="210215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5400" b="1" dirty="0"/>
              <a:t>CEDAW</a:t>
            </a:r>
            <a:endParaRPr lang="es-ES" sz="5400" b="1" dirty="0"/>
          </a:p>
        </p:txBody>
      </p:sp>
      <p:sp>
        <p:nvSpPr>
          <p:cNvPr id="3" name="Marcador de contenido 2"/>
          <p:cNvSpPr>
            <a:spLocks noGrp="1"/>
          </p:cNvSpPr>
          <p:nvPr>
            <p:ph idx="1"/>
          </p:nvPr>
        </p:nvSpPr>
        <p:spPr>
          <a:xfrm>
            <a:off x="1176865" y="2490136"/>
            <a:ext cx="6798736" cy="3712256"/>
          </a:xfrm>
        </p:spPr>
        <p:txBody>
          <a:bodyPr>
            <a:normAutofit fontScale="85000" lnSpcReduction="10000"/>
          </a:bodyPr>
          <a:lstStyle/>
          <a:p>
            <a:pPr algn="just"/>
            <a:r>
              <a:rPr lang="es-ES_tradnl" dirty="0" smtClean="0"/>
              <a:t>Convención sobre Eliminación de Todas las Formas de Discriminación en la Mujer. ONU 1979   (Ley </a:t>
            </a:r>
            <a:r>
              <a:rPr lang="es-ES_tradnl" dirty="0"/>
              <a:t>51 de </a:t>
            </a:r>
            <a:r>
              <a:rPr lang="es-ES_tradnl" dirty="0" smtClean="0"/>
              <a:t>1981)</a:t>
            </a:r>
            <a:br>
              <a:rPr lang="es-ES_tradnl" dirty="0" smtClean="0"/>
            </a:br>
            <a:endParaRPr lang="es-ES_tradnl" dirty="0" smtClean="0"/>
          </a:p>
          <a:p>
            <a:pPr algn="just"/>
            <a:r>
              <a:rPr lang="es-ES_tradnl" dirty="0" smtClean="0"/>
              <a:t>Considerada como </a:t>
            </a:r>
            <a:r>
              <a:rPr lang="es-ES_tradnl" dirty="0"/>
              <a:t>una declaración internacional de los derechos de las </a:t>
            </a:r>
            <a:r>
              <a:rPr lang="es-ES_tradnl" dirty="0" smtClean="0"/>
              <a:t>mujeres. </a:t>
            </a:r>
          </a:p>
          <a:p>
            <a:pPr marL="0" indent="0" algn="just">
              <a:buNone/>
            </a:pPr>
            <a:endParaRPr lang="es-ES_tradnl" dirty="0" smtClean="0"/>
          </a:p>
          <a:p>
            <a:pPr algn="just"/>
            <a:r>
              <a:rPr lang="es-ES_tradnl" dirty="0" smtClean="0"/>
              <a:t>( 2°) Establecer la protección jurídica de los derechos de las mujeres sobre una base de igualdad con los hombres y garantizar, por conducto de los tribunales nacionales o competentes y de otras instituciones públicas, la protección efectiva de las mujeres contra todo acto de discriminación.</a:t>
            </a:r>
            <a:endParaRPr lang="es-ES" dirty="0"/>
          </a:p>
        </p:txBody>
      </p:sp>
    </p:spTree>
    <p:extLst>
      <p:ext uri="{BB962C8B-B14F-4D97-AF65-F5344CB8AC3E}">
        <p14:creationId xmlns:p14="http://schemas.microsoft.com/office/powerpoint/2010/main" val="482474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6866" y="603849"/>
            <a:ext cx="6798734" cy="726834"/>
          </a:xfrm>
        </p:spPr>
        <p:txBody>
          <a:bodyPr>
            <a:normAutofit fontScale="90000"/>
          </a:bodyPr>
          <a:lstStyle/>
          <a:p>
            <a:r>
              <a:rPr lang="es-ES_tradnl" b="1" dirty="0"/>
              <a:t>“Convención de Belem do Pará”</a:t>
            </a:r>
            <a:endParaRPr lang="es-ES" b="1" dirty="0"/>
          </a:p>
        </p:txBody>
      </p:sp>
      <p:sp>
        <p:nvSpPr>
          <p:cNvPr id="3" name="Marcador de contenido 2"/>
          <p:cNvSpPr>
            <a:spLocks noGrp="1"/>
          </p:cNvSpPr>
          <p:nvPr>
            <p:ph idx="1"/>
          </p:nvPr>
        </p:nvSpPr>
        <p:spPr>
          <a:xfrm>
            <a:off x="759125" y="1492370"/>
            <a:ext cx="7617124" cy="5298027"/>
          </a:xfrm>
        </p:spPr>
        <p:txBody>
          <a:bodyPr>
            <a:normAutofit fontScale="47500" lnSpcReduction="20000"/>
          </a:bodyPr>
          <a:lstStyle/>
          <a:p>
            <a:pPr marL="0" indent="0" algn="just">
              <a:buNone/>
            </a:pPr>
            <a:r>
              <a:rPr lang="es-ES_tradnl" sz="4000" dirty="0" smtClean="0"/>
              <a:t>Convención </a:t>
            </a:r>
            <a:r>
              <a:rPr lang="es-ES_tradnl" sz="4000" dirty="0"/>
              <a:t>Interamericana para Prevenir, Sancionar y Erradicar la Violencia contra la Mujer “Convención de Belem do Pará”, aprobada mediante la Ley 248 de 1995, establece: </a:t>
            </a:r>
          </a:p>
          <a:p>
            <a:pPr marL="0" indent="0" algn="just">
              <a:buNone/>
            </a:pPr>
            <a:endParaRPr lang="es-ES_tradnl" sz="4000" dirty="0" smtClean="0"/>
          </a:p>
          <a:p>
            <a:pPr marL="0" indent="0" algn="just">
              <a:buNone/>
            </a:pPr>
            <a:r>
              <a:rPr lang="es-ES_tradnl" sz="4000" dirty="0" smtClean="0"/>
              <a:t>ARTÍCULO </a:t>
            </a:r>
            <a:r>
              <a:rPr lang="es-ES_tradnl" sz="4000" dirty="0"/>
              <a:t>7o. Los Estados Partes condenan todas las formas de violencia contra la mujer y convienen en adoptar, por todos los medios apropiados y sin dilaciones, políticas orientadas a prevenir, sancionar y erradicar dicha violencia y en llevar a cabo lo siguiente: </a:t>
            </a:r>
            <a:endParaRPr lang="es-ES_tradnl" sz="4000" dirty="0" smtClean="0"/>
          </a:p>
          <a:p>
            <a:pPr marL="0" indent="0" algn="just">
              <a:buNone/>
            </a:pPr>
            <a:r>
              <a:rPr lang="es-ES_tradnl" sz="4000" b="1" dirty="0"/>
              <a:t>f) Establecer procedimientos legales y eficaces para la mujer que haya sido sometida a violencia, que incluyan, entre otros, medidas de protección, un juicio oportuno y el acceso efectivo a tales procedimientos; </a:t>
            </a:r>
            <a:endParaRPr lang="es-ES_tradnl" sz="4000" dirty="0"/>
          </a:p>
          <a:p>
            <a:pPr marL="0" indent="0" algn="just">
              <a:buNone/>
            </a:pPr>
            <a:r>
              <a:rPr lang="es-ES_tradnl" sz="4000" dirty="0" smtClean="0"/>
              <a:t>Artículo 8. </a:t>
            </a:r>
            <a:r>
              <a:rPr lang="es-ES" sz="4000" dirty="0" smtClean="0"/>
              <a:t>(c)</a:t>
            </a:r>
            <a:r>
              <a:rPr lang="es-ES_tradnl" sz="4000" dirty="0" smtClean="0"/>
              <a:t> Fomentar la educación y capacitación del personal en la administración  de justicia, policial y demás funcionarios encargados de la aplicación de la ley, así como del personal a cuyo cargo este la aplicación, sanción y eliminación de la violencia contra la mujer.</a:t>
            </a:r>
          </a:p>
          <a:p>
            <a:endParaRPr lang="es-ES" dirty="0"/>
          </a:p>
        </p:txBody>
      </p:sp>
    </p:spTree>
    <p:extLst>
      <p:ext uri="{BB962C8B-B14F-4D97-AF65-F5344CB8AC3E}">
        <p14:creationId xmlns:p14="http://schemas.microsoft.com/office/powerpoint/2010/main" val="2303443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b="1" dirty="0"/>
              <a:t>PLATAFORMA DE BEIJING 95</a:t>
            </a:r>
            <a:endParaRPr lang="es-ES" b="1" dirty="0"/>
          </a:p>
        </p:txBody>
      </p:sp>
      <p:sp>
        <p:nvSpPr>
          <p:cNvPr id="3" name="Marcador de contenido 2"/>
          <p:cNvSpPr>
            <a:spLocks noGrp="1"/>
          </p:cNvSpPr>
          <p:nvPr>
            <p:ph idx="1"/>
          </p:nvPr>
        </p:nvSpPr>
        <p:spPr/>
        <p:txBody>
          <a:bodyPr/>
          <a:lstStyle/>
          <a:p>
            <a:pPr algn="just"/>
            <a:r>
              <a:rPr lang="es-CO" dirty="0"/>
              <a:t>Garantizar que en toda política y programa quede reflejada la perspectiva de género.</a:t>
            </a:r>
          </a:p>
          <a:p>
            <a:pPr algn="just"/>
            <a:r>
              <a:rPr lang="es-CO" dirty="0"/>
              <a:t>Instar a todos los sectores de las sociedad, a comprometerse y contribuir plenamente, en cooperación con los Gobiernos, a la aplicación de esta Plataforma para la Acción.</a:t>
            </a:r>
          </a:p>
          <a:p>
            <a:endParaRPr lang="es-ES" dirty="0"/>
          </a:p>
        </p:txBody>
      </p:sp>
    </p:spTree>
    <p:extLst>
      <p:ext uri="{BB962C8B-B14F-4D97-AF65-F5344CB8AC3E}">
        <p14:creationId xmlns:p14="http://schemas.microsoft.com/office/powerpoint/2010/main" val="1793622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ACCIONES AFIRMATIVAS</a:t>
            </a:r>
            <a:endParaRPr lang="es-ES" b="1" dirty="0"/>
          </a:p>
        </p:txBody>
      </p:sp>
      <p:sp>
        <p:nvSpPr>
          <p:cNvPr id="3" name="Marcador de contenido 2"/>
          <p:cNvSpPr>
            <a:spLocks noGrp="1"/>
          </p:cNvSpPr>
          <p:nvPr>
            <p:ph idx="1"/>
          </p:nvPr>
        </p:nvSpPr>
        <p:spPr/>
        <p:txBody>
          <a:bodyPr>
            <a:normAutofit fontScale="92500" lnSpcReduction="10000"/>
          </a:bodyPr>
          <a:lstStyle/>
          <a:p>
            <a:pPr algn="just"/>
            <a:r>
              <a:rPr lang="es-CO" dirty="0" smtClean="0"/>
              <a:t>Las llamadas </a:t>
            </a:r>
            <a:r>
              <a:rPr lang="es-CO" b="1" dirty="0" smtClean="0"/>
              <a:t>acciones positivas o afirmativas</a:t>
            </a:r>
            <a:r>
              <a:rPr lang="es-CO" dirty="0" smtClean="0"/>
              <a:t>, (políticas estatales o privadas), buscan remover las causas o aliviar las consecuencias que la discriminación ha provocado en determinadas poblaciones humanas.</a:t>
            </a:r>
          </a:p>
          <a:p>
            <a:pPr algn="just"/>
            <a:endParaRPr lang="es-CO" dirty="0" smtClean="0"/>
          </a:p>
          <a:p>
            <a:pPr algn="just"/>
            <a:r>
              <a:rPr lang="es-CO" dirty="0" smtClean="0"/>
              <a:t>Medidas de impacto preventivo = evitar la reproducción de nuevas formas discriminatorias. Generar igualdad para las personas históricamente discriminadas. </a:t>
            </a:r>
          </a:p>
          <a:p>
            <a:pPr algn="just">
              <a:buNone/>
            </a:pPr>
            <a:r>
              <a:rPr lang="es-CO" dirty="0" smtClean="0"/>
              <a:t> </a:t>
            </a:r>
            <a:endParaRPr lang="es-ES" dirty="0"/>
          </a:p>
        </p:txBody>
      </p:sp>
    </p:spTree>
    <p:extLst>
      <p:ext uri="{BB962C8B-B14F-4D97-AF65-F5344CB8AC3E}">
        <p14:creationId xmlns:p14="http://schemas.microsoft.com/office/powerpoint/2010/main" val="1383953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77500" lnSpcReduction="20000"/>
          </a:bodyPr>
          <a:lstStyle/>
          <a:p>
            <a:endParaRPr lang="es-ES" b="1" dirty="0" smtClean="0"/>
          </a:p>
          <a:p>
            <a:pPr>
              <a:buFont typeface="Wingdings" panose="05000000000000000000" pitchFamily="2" charset="2"/>
              <a:buChar char="q"/>
            </a:pPr>
            <a:r>
              <a:rPr lang="es-ES" b="1" dirty="0" smtClean="0"/>
              <a:t>           </a:t>
            </a:r>
            <a:r>
              <a:rPr lang="es-ES" sz="5400" b="1" dirty="0" smtClean="0"/>
              <a:t> NORMATIVA</a:t>
            </a:r>
          </a:p>
          <a:p>
            <a:pPr marL="0" indent="0">
              <a:buNone/>
            </a:pPr>
            <a:r>
              <a:rPr lang="es-ES" sz="5400" b="1" dirty="0" smtClean="0"/>
              <a:t>                                </a:t>
            </a:r>
          </a:p>
          <a:p>
            <a:pPr marL="0" indent="0">
              <a:buNone/>
            </a:pPr>
            <a:r>
              <a:rPr lang="es-ES" sz="5400" b="1" dirty="0"/>
              <a:t> </a:t>
            </a:r>
            <a:r>
              <a:rPr lang="es-ES" sz="5400" b="1" dirty="0" smtClean="0"/>
              <a:t>                   INTERNA</a:t>
            </a:r>
          </a:p>
          <a:p>
            <a:pPr marL="0" indent="0">
              <a:buNone/>
            </a:pPr>
            <a:r>
              <a:rPr lang="es-ES" sz="5400" b="1" dirty="0" smtClean="0"/>
              <a:t>                                               </a:t>
            </a:r>
            <a:endParaRPr lang="es-ES" sz="5400" b="1" dirty="0"/>
          </a:p>
        </p:txBody>
      </p:sp>
    </p:spTree>
    <p:extLst>
      <p:ext uri="{BB962C8B-B14F-4D97-AF65-F5344CB8AC3E}">
        <p14:creationId xmlns:p14="http://schemas.microsoft.com/office/powerpoint/2010/main" val="1263701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LEY 1257 DE 2008</a:t>
            </a:r>
            <a:endParaRPr lang="es-ES" b="1" dirty="0"/>
          </a:p>
        </p:txBody>
      </p:sp>
      <p:sp>
        <p:nvSpPr>
          <p:cNvPr id="3" name="Marcador de contenido 2"/>
          <p:cNvSpPr>
            <a:spLocks noGrp="1"/>
          </p:cNvSpPr>
          <p:nvPr>
            <p:ph idx="1"/>
          </p:nvPr>
        </p:nvSpPr>
        <p:spPr/>
        <p:txBody>
          <a:bodyPr>
            <a:normAutofit/>
          </a:bodyPr>
          <a:lstStyle/>
          <a:p>
            <a:pPr algn="just"/>
            <a:r>
              <a:rPr lang="es-ES_tradnl" dirty="0" smtClean="0"/>
              <a:t> </a:t>
            </a:r>
            <a:r>
              <a:rPr lang="es-ES_tradnl" i="1" dirty="0"/>
              <a:t>"Por la cual se dictan normas de sensibilización, prevención y sanción de formas de violencia y discriminación contra las mujeres, se reforman los Códigos Penal, de Procedimiento Penal, la Ley 294 de 1996 y se dictan otras disposiciones"</a:t>
            </a:r>
            <a:r>
              <a:rPr lang="es-ES_tradnl" dirty="0"/>
              <a:t>, </a:t>
            </a:r>
            <a:endParaRPr lang="es-ES_tradnl" dirty="0" smtClean="0"/>
          </a:p>
          <a:p>
            <a:pPr algn="just"/>
            <a:r>
              <a:rPr lang="es-CO" dirty="0" smtClean="0"/>
              <a:t>Ciudadanía empoderada. No más favores</a:t>
            </a:r>
          </a:p>
          <a:p>
            <a:pPr algn="just"/>
            <a:r>
              <a:rPr lang="es-ES_tradnl" dirty="0" smtClean="0"/>
              <a:t>No es una ley más =  Cambio cultural. Compromiso </a:t>
            </a:r>
            <a:r>
              <a:rPr lang="es-CO" dirty="0" smtClean="0"/>
              <a:t>social.</a:t>
            </a:r>
            <a:endParaRPr lang="es-ES_tradnl" dirty="0" smtClean="0"/>
          </a:p>
          <a:p>
            <a:pPr algn="just"/>
            <a:endParaRPr lang="es-ES_tradnl" dirty="0" smtClean="0"/>
          </a:p>
        </p:txBody>
      </p:sp>
    </p:spTree>
    <p:extLst>
      <p:ext uri="{BB962C8B-B14F-4D97-AF65-F5344CB8AC3E}">
        <p14:creationId xmlns:p14="http://schemas.microsoft.com/office/powerpoint/2010/main" val="3827962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OBJETO</a:t>
            </a:r>
            <a:endParaRPr lang="es-ES" b="1"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122408653"/>
              </p:ext>
            </p:extLst>
          </p:nvPr>
        </p:nvGraphicFramePr>
        <p:xfrm>
          <a:off x="1176338" y="2490788"/>
          <a:ext cx="679926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875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2633" y="915339"/>
            <a:ext cx="6798734" cy="732308"/>
          </a:xfrm>
        </p:spPr>
        <p:txBody>
          <a:bodyPr/>
          <a:lstStyle/>
          <a:p>
            <a:r>
              <a:rPr lang="es-ES" b="1" dirty="0" smtClean="0"/>
              <a:t>PRINCIPIOS</a:t>
            </a:r>
            <a:endParaRPr lang="es-ES" b="1" dirty="0"/>
          </a:p>
        </p:txBody>
      </p:sp>
      <p:sp>
        <p:nvSpPr>
          <p:cNvPr id="3" name="Marcador de contenido 2"/>
          <p:cNvSpPr>
            <a:spLocks noGrp="1"/>
          </p:cNvSpPr>
          <p:nvPr>
            <p:ph idx="1"/>
          </p:nvPr>
        </p:nvSpPr>
        <p:spPr>
          <a:xfrm>
            <a:off x="948906" y="1770630"/>
            <a:ext cx="7427343" cy="4897969"/>
          </a:xfrm>
        </p:spPr>
        <p:txBody>
          <a:bodyPr>
            <a:normAutofit/>
          </a:bodyPr>
          <a:lstStyle/>
          <a:p>
            <a:pPr marL="0" indent="0" algn="just">
              <a:buNone/>
            </a:pPr>
            <a:r>
              <a:rPr lang="es-ES_tradnl" dirty="0"/>
              <a:t>1. Igualdad real y </a:t>
            </a:r>
            <a:r>
              <a:rPr lang="es-ES_tradnl" dirty="0" smtClean="0"/>
              <a:t>efectiva.</a:t>
            </a:r>
            <a:endParaRPr lang="es-ES_tradnl" dirty="0"/>
          </a:p>
          <a:p>
            <a:pPr marL="0" indent="0" algn="just">
              <a:buNone/>
            </a:pPr>
            <a:r>
              <a:rPr lang="es-ES_tradnl" dirty="0"/>
              <a:t>2. Derechos humanos. Los derechos de las mujeres son Derechos Humanos.</a:t>
            </a:r>
          </a:p>
          <a:p>
            <a:pPr marL="0" indent="0" algn="just">
              <a:buNone/>
            </a:pPr>
            <a:r>
              <a:rPr lang="es-ES_tradnl" dirty="0"/>
              <a:t>3. Principio de Corresponsabilidad</a:t>
            </a:r>
            <a:r>
              <a:rPr lang="es-ES_tradnl" dirty="0" smtClean="0"/>
              <a:t>.</a:t>
            </a:r>
            <a:endParaRPr lang="es-ES_tradnl" dirty="0"/>
          </a:p>
          <a:p>
            <a:pPr marL="0" indent="0" algn="just">
              <a:buNone/>
            </a:pPr>
            <a:r>
              <a:rPr lang="es-ES_tradnl" dirty="0" smtClean="0"/>
              <a:t>4</a:t>
            </a:r>
            <a:r>
              <a:rPr lang="es-ES_tradnl" dirty="0"/>
              <a:t>. Integralidad. </a:t>
            </a:r>
            <a:endParaRPr lang="es-ES_tradnl" dirty="0" smtClean="0"/>
          </a:p>
          <a:p>
            <a:pPr marL="0" indent="0" algn="just">
              <a:buNone/>
            </a:pPr>
            <a:r>
              <a:rPr lang="es-ES_tradnl" dirty="0" smtClean="0"/>
              <a:t>5</a:t>
            </a:r>
            <a:r>
              <a:rPr lang="es-ES_tradnl" dirty="0"/>
              <a:t>. </a:t>
            </a:r>
            <a:r>
              <a:rPr lang="es-ES_tradnl" dirty="0" smtClean="0"/>
              <a:t>Autonomía.</a:t>
            </a:r>
          </a:p>
          <a:p>
            <a:pPr marL="0" indent="0" algn="just">
              <a:buNone/>
            </a:pPr>
            <a:r>
              <a:rPr lang="es-ES_tradnl" dirty="0"/>
              <a:t>6. Coordinación. </a:t>
            </a:r>
          </a:p>
          <a:p>
            <a:pPr marL="0" indent="0" algn="just">
              <a:buNone/>
            </a:pPr>
            <a:r>
              <a:rPr lang="es-ES_tradnl" dirty="0"/>
              <a:t>7. No Discriminación</a:t>
            </a:r>
            <a:r>
              <a:rPr lang="es-ES_tradnl" dirty="0" smtClean="0"/>
              <a:t>.</a:t>
            </a:r>
            <a:endParaRPr lang="es-ES_tradnl" dirty="0"/>
          </a:p>
          <a:p>
            <a:pPr marL="0" indent="0" algn="just">
              <a:buNone/>
            </a:pPr>
            <a:r>
              <a:rPr lang="es-ES_tradnl" dirty="0"/>
              <a:t>8. Atención Diferenciada</a:t>
            </a:r>
            <a:r>
              <a:rPr lang="es-ES_tradnl" dirty="0" smtClean="0"/>
              <a:t>..</a:t>
            </a:r>
            <a:endParaRPr lang="es-ES_tradnl" dirty="0"/>
          </a:p>
          <a:p>
            <a:pPr algn="just"/>
            <a:endParaRPr lang="es-ES_tradnl" dirty="0"/>
          </a:p>
        </p:txBody>
      </p:sp>
    </p:spTree>
    <p:extLst>
      <p:ext uri="{BB962C8B-B14F-4D97-AF65-F5344CB8AC3E}">
        <p14:creationId xmlns:p14="http://schemas.microsoft.com/office/powerpoint/2010/main" val="1973091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i="1" dirty="0" smtClean="0"/>
              <a:t>Derechos de las Mujeres</a:t>
            </a:r>
            <a:endParaRPr lang="es-ES" b="1" dirty="0"/>
          </a:p>
        </p:txBody>
      </p:sp>
      <p:sp>
        <p:nvSpPr>
          <p:cNvPr id="3" name="Marcador de contenido 2"/>
          <p:cNvSpPr>
            <a:spLocks noGrp="1"/>
          </p:cNvSpPr>
          <p:nvPr>
            <p:ph idx="1"/>
          </p:nvPr>
        </p:nvSpPr>
        <p:spPr/>
        <p:txBody>
          <a:bodyPr>
            <a:normAutofit lnSpcReduction="10000"/>
          </a:bodyPr>
          <a:lstStyle/>
          <a:p>
            <a:pPr marL="0" indent="0" algn="just">
              <a:buNone/>
            </a:pPr>
            <a:r>
              <a:rPr lang="es-ES_tradnl" dirty="0" smtClean="0"/>
              <a:t>Además </a:t>
            </a:r>
            <a:r>
              <a:rPr lang="es-ES_tradnl" dirty="0"/>
              <a:t>de otros derechos reconocidos en la ley o en tratados y convenios internacionales debidamente ratificados, las mujeres tienen derecho a una </a:t>
            </a:r>
            <a:r>
              <a:rPr lang="es-ES_tradnl" b="1" dirty="0"/>
              <a:t>vida digna</a:t>
            </a:r>
            <a:r>
              <a:rPr lang="es-ES_tradnl" dirty="0"/>
              <a:t>, a la </a:t>
            </a:r>
            <a:r>
              <a:rPr lang="es-ES_tradnl" b="1" dirty="0"/>
              <a:t>integridad física</a:t>
            </a:r>
            <a:r>
              <a:rPr lang="es-ES_tradnl" dirty="0"/>
              <a:t>, </a:t>
            </a:r>
            <a:r>
              <a:rPr lang="es-ES_tradnl" b="1" dirty="0"/>
              <a:t>sexual y psicológica</a:t>
            </a:r>
            <a:r>
              <a:rPr lang="es-ES_tradnl" dirty="0"/>
              <a:t>, a </a:t>
            </a:r>
            <a:r>
              <a:rPr lang="es-ES_tradnl" b="1" dirty="0"/>
              <a:t>la intimidad</a:t>
            </a:r>
            <a:r>
              <a:rPr lang="es-ES_tradnl" dirty="0"/>
              <a:t>, a no ser sometidas a </a:t>
            </a:r>
            <a:r>
              <a:rPr lang="es-ES_tradnl" b="1" dirty="0"/>
              <a:t>tortura</a:t>
            </a:r>
            <a:r>
              <a:rPr lang="es-ES_tradnl" dirty="0"/>
              <a:t> o a </a:t>
            </a:r>
            <a:r>
              <a:rPr lang="es-ES_tradnl" b="1" dirty="0"/>
              <a:t>tratos crueles y degradantes</a:t>
            </a:r>
            <a:r>
              <a:rPr lang="es-ES_tradnl" dirty="0"/>
              <a:t>, a la </a:t>
            </a:r>
            <a:r>
              <a:rPr lang="es-ES_tradnl" b="1" dirty="0"/>
              <a:t>igualdad real y efectiva</a:t>
            </a:r>
            <a:r>
              <a:rPr lang="es-ES_tradnl" dirty="0"/>
              <a:t>, a </a:t>
            </a:r>
            <a:r>
              <a:rPr lang="es-ES_tradnl" b="1" dirty="0"/>
              <a:t>no</a:t>
            </a:r>
            <a:r>
              <a:rPr lang="es-ES_tradnl" dirty="0"/>
              <a:t> ser sometidas a forma alguna de </a:t>
            </a:r>
            <a:r>
              <a:rPr lang="es-ES_tradnl" b="1" dirty="0"/>
              <a:t>discriminación</a:t>
            </a:r>
            <a:r>
              <a:rPr lang="es-ES_tradnl" dirty="0"/>
              <a:t>, a la libertad y autonomía, al libre desarrollo de la personalidad, a la salud, a la salud sexual y reproductiva y a la seguridad </a:t>
            </a:r>
            <a:r>
              <a:rPr lang="es-ES_tradnl" dirty="0" smtClean="0"/>
              <a:t>personal.</a:t>
            </a:r>
            <a:r>
              <a:rPr lang="es-ES_tradnl" dirty="0" smtClean="0">
                <a:effectLst/>
              </a:rPr>
              <a:t> </a:t>
            </a:r>
            <a:endParaRPr lang="es-ES" dirty="0"/>
          </a:p>
        </p:txBody>
      </p:sp>
    </p:spTree>
    <p:extLst>
      <p:ext uri="{BB962C8B-B14F-4D97-AF65-F5344CB8AC3E}">
        <p14:creationId xmlns:p14="http://schemas.microsoft.com/office/powerpoint/2010/main" val="1156178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9227" y="2179584"/>
            <a:ext cx="6578282" cy="3444997"/>
          </a:xfrm>
        </p:spPr>
        <p:txBody>
          <a:bodyPr>
            <a:normAutofit fontScale="92500" lnSpcReduction="20000"/>
          </a:bodyPr>
          <a:lstStyle/>
          <a:p>
            <a:pPr lvl="1" algn="just" eaLnBrk="0" hangingPunct="0">
              <a:buNone/>
            </a:pPr>
            <a:endParaRPr lang="es-CO" dirty="0" smtClean="0"/>
          </a:p>
          <a:p>
            <a:pPr lvl="1" algn="just" eaLnBrk="0" hangingPunct="0">
              <a:buNone/>
            </a:pPr>
            <a:r>
              <a:rPr lang="es-CO" dirty="0" smtClean="0"/>
              <a:t>    </a:t>
            </a:r>
            <a:r>
              <a:rPr lang="es-CO" sz="2800" dirty="0" smtClean="0"/>
              <a:t>El logro de la equidad de género, no es directamente proporcional al caudal normativo que un Estado vaya poniedo en vigencia, más bien tiene que ver con la actitud de quien interpreta, al punto que se vuelva un hábito de pensamiento el respeto por la dignidad de la persona.</a:t>
            </a:r>
          </a:p>
          <a:p>
            <a:pPr lvl="1" algn="just" eaLnBrk="0" hangingPunct="0">
              <a:buNone/>
            </a:pPr>
            <a:r>
              <a:rPr lang="es-CO" sz="2800" dirty="0" smtClean="0"/>
              <a:t>   </a:t>
            </a:r>
            <a:endParaRPr lang="es-ES" sz="2800" dirty="0"/>
          </a:p>
        </p:txBody>
      </p:sp>
    </p:spTree>
    <p:extLst>
      <p:ext uri="{BB962C8B-B14F-4D97-AF65-F5344CB8AC3E}">
        <p14:creationId xmlns:p14="http://schemas.microsoft.com/office/powerpoint/2010/main" val="256233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VIOLENCIA</a:t>
            </a:r>
            <a:endParaRPr lang="es-ES" b="1" dirty="0"/>
          </a:p>
        </p:txBody>
      </p:sp>
      <p:sp>
        <p:nvSpPr>
          <p:cNvPr id="3" name="Marcador de contenido 2"/>
          <p:cNvSpPr>
            <a:spLocks noGrp="1"/>
          </p:cNvSpPr>
          <p:nvPr>
            <p:ph idx="1"/>
          </p:nvPr>
        </p:nvSpPr>
        <p:spPr>
          <a:xfrm>
            <a:off x="983331" y="2590830"/>
            <a:ext cx="7185804" cy="3533925"/>
          </a:xfrm>
        </p:spPr>
        <p:txBody>
          <a:bodyPr>
            <a:normAutofit/>
          </a:bodyPr>
          <a:lstStyle/>
          <a:p>
            <a:pPr marL="0" indent="0" algn="just">
              <a:buNone/>
            </a:pPr>
            <a:r>
              <a:rPr lang="es-ES_tradnl" dirty="0"/>
              <a:t>Por violencia contra la mujer se entiende cualquier acción u omisión, que le cause muerte, daño o sufrimiento </a:t>
            </a:r>
            <a:r>
              <a:rPr lang="es-ES_tradnl" b="1" dirty="0"/>
              <a:t>físico, sexual, psicológico, económico o</a:t>
            </a:r>
            <a:r>
              <a:rPr lang="es-ES_tradnl" dirty="0"/>
              <a:t> </a:t>
            </a:r>
            <a:r>
              <a:rPr lang="es-ES_tradnl" b="1" dirty="0"/>
              <a:t>patrimonial por su condición de mujer</a:t>
            </a:r>
            <a:r>
              <a:rPr lang="es-ES_tradnl" dirty="0"/>
              <a:t>, así como las </a:t>
            </a:r>
            <a:r>
              <a:rPr lang="es-ES_tradnl" b="1" dirty="0"/>
              <a:t>amenazas</a:t>
            </a:r>
            <a:r>
              <a:rPr lang="es-ES_tradnl" dirty="0"/>
              <a:t> de tales actos, </a:t>
            </a:r>
            <a:r>
              <a:rPr lang="es-ES_tradnl" b="1" dirty="0"/>
              <a:t>la coacción</a:t>
            </a:r>
            <a:r>
              <a:rPr lang="es-ES_tradnl" dirty="0"/>
              <a:t> o la </a:t>
            </a:r>
            <a:r>
              <a:rPr lang="es-ES_tradnl" b="1" dirty="0"/>
              <a:t>privación arbitraria de la libertad,</a:t>
            </a:r>
            <a:r>
              <a:rPr lang="es-ES_tradnl" dirty="0"/>
              <a:t> bien sea que se presente en el ámbito </a:t>
            </a:r>
            <a:r>
              <a:rPr lang="es-ES_tradnl" i="1" u="sng" dirty="0"/>
              <a:t>público o en el privado</a:t>
            </a:r>
            <a:r>
              <a:rPr lang="es-ES_tradnl" dirty="0"/>
              <a:t>.</a:t>
            </a:r>
          </a:p>
          <a:p>
            <a:pPr algn="just"/>
            <a:endParaRPr lang="es-ES_tradnl" dirty="0" smtClean="0"/>
          </a:p>
          <a:p>
            <a:endParaRPr lang="es-ES" dirty="0"/>
          </a:p>
        </p:txBody>
      </p:sp>
    </p:spTree>
    <p:extLst>
      <p:ext uri="{BB962C8B-B14F-4D97-AF65-F5344CB8AC3E}">
        <p14:creationId xmlns:p14="http://schemas.microsoft.com/office/powerpoint/2010/main" val="3472698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DAÑO</a:t>
            </a:r>
            <a:endParaRPr lang="es-ES" b="1" dirty="0"/>
          </a:p>
        </p:txBody>
      </p:sp>
      <p:sp>
        <p:nvSpPr>
          <p:cNvPr id="4" name="Proceso alternativo 3"/>
          <p:cNvSpPr/>
          <p:nvPr/>
        </p:nvSpPr>
        <p:spPr>
          <a:xfrm>
            <a:off x="1030217" y="2464280"/>
            <a:ext cx="1635345" cy="917275"/>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s-ES_tradnl" dirty="0" smtClean="0"/>
              <a:t>Daño </a:t>
            </a:r>
            <a:r>
              <a:rPr lang="es-ES_tradnl" b="1" dirty="0"/>
              <a:t>psicológico</a:t>
            </a:r>
            <a:r>
              <a:rPr lang="es-ES_tradnl" dirty="0"/>
              <a:t>:</a:t>
            </a:r>
          </a:p>
        </p:txBody>
      </p:sp>
      <p:sp>
        <p:nvSpPr>
          <p:cNvPr id="5" name="Proceso alternativo 4"/>
          <p:cNvSpPr/>
          <p:nvPr/>
        </p:nvSpPr>
        <p:spPr>
          <a:xfrm>
            <a:off x="2665562" y="3341299"/>
            <a:ext cx="1814424" cy="931652"/>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s-ES_tradnl" dirty="0"/>
              <a:t>Daño o s</a:t>
            </a:r>
            <a:r>
              <a:rPr lang="es-ES_tradnl" b="1" dirty="0"/>
              <a:t>ufrimiento </a:t>
            </a:r>
            <a:r>
              <a:rPr lang="es-ES_tradnl" b="1" dirty="0" smtClean="0"/>
              <a:t>físico:</a:t>
            </a:r>
            <a:endParaRPr lang="es-ES_tradnl" dirty="0"/>
          </a:p>
        </p:txBody>
      </p:sp>
      <p:sp>
        <p:nvSpPr>
          <p:cNvPr id="6" name="Proceso alternativo 5"/>
          <p:cNvSpPr/>
          <p:nvPr/>
        </p:nvSpPr>
        <p:spPr>
          <a:xfrm>
            <a:off x="4479986" y="4272951"/>
            <a:ext cx="1595886" cy="1000664"/>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s-ES_tradnl" dirty="0"/>
              <a:t>Daño o </a:t>
            </a:r>
            <a:r>
              <a:rPr lang="es-ES_tradnl" b="1" dirty="0"/>
              <a:t>sufrimiento </a:t>
            </a:r>
            <a:r>
              <a:rPr lang="es-ES_tradnl" b="1" dirty="0" smtClean="0"/>
              <a:t>sexua</a:t>
            </a:r>
            <a:r>
              <a:rPr lang="es-ES_tradnl" dirty="0" smtClean="0"/>
              <a:t>l:</a:t>
            </a:r>
            <a:endParaRPr lang="es-ES_tradnl" dirty="0"/>
          </a:p>
        </p:txBody>
      </p:sp>
      <p:sp>
        <p:nvSpPr>
          <p:cNvPr id="7" name="Proceso alternativo 6"/>
          <p:cNvSpPr/>
          <p:nvPr/>
        </p:nvSpPr>
        <p:spPr>
          <a:xfrm>
            <a:off x="6075872" y="5268525"/>
            <a:ext cx="1595886" cy="1000664"/>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s-ES_tradnl" dirty="0"/>
              <a:t>Daño</a:t>
            </a:r>
            <a:r>
              <a:rPr lang="es-ES_tradnl" b="1" dirty="0"/>
              <a:t> patrimonial</a:t>
            </a:r>
            <a:r>
              <a:rPr lang="es-ES_tradnl" dirty="0"/>
              <a:t>:</a:t>
            </a:r>
          </a:p>
        </p:txBody>
      </p:sp>
    </p:spTree>
    <p:extLst>
      <p:ext uri="{BB962C8B-B14F-4D97-AF65-F5344CB8AC3E}">
        <p14:creationId xmlns:p14="http://schemas.microsoft.com/office/powerpoint/2010/main" val="1726087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dirty="0" smtClean="0"/>
              <a:t>DERECHOS DE LAS VICTIMAS DE VIOLENCIA</a:t>
            </a:r>
            <a:endParaRPr lang="es-ES" sz="3600" b="1" dirty="0"/>
          </a:p>
        </p:txBody>
      </p:sp>
      <p:sp>
        <p:nvSpPr>
          <p:cNvPr id="3" name="Marcador de contenido 2"/>
          <p:cNvSpPr>
            <a:spLocks noGrp="1"/>
          </p:cNvSpPr>
          <p:nvPr>
            <p:ph idx="1"/>
          </p:nvPr>
        </p:nvSpPr>
        <p:spPr>
          <a:xfrm>
            <a:off x="1176865" y="2490135"/>
            <a:ext cx="6798736" cy="3781269"/>
          </a:xfrm>
        </p:spPr>
        <p:txBody>
          <a:bodyPr>
            <a:noAutofit/>
          </a:bodyPr>
          <a:lstStyle/>
          <a:p>
            <a:pPr marL="0" indent="0" algn="just">
              <a:buNone/>
            </a:pPr>
            <a:r>
              <a:rPr lang="es-ES_tradnl" sz="700" dirty="0" smtClean="0"/>
              <a:t> </a:t>
            </a:r>
            <a:r>
              <a:rPr lang="es-ES_tradnl" sz="1400" dirty="0" smtClean="0"/>
              <a:t>a</a:t>
            </a:r>
            <a:r>
              <a:rPr lang="es-ES_tradnl" sz="1400" dirty="0"/>
              <a:t>) </a:t>
            </a:r>
            <a:r>
              <a:rPr lang="es-ES_tradnl" sz="1400" b="1" dirty="0"/>
              <a:t>Recibir atención integral </a:t>
            </a:r>
            <a:r>
              <a:rPr lang="es-ES_tradnl" sz="1400" dirty="0"/>
              <a:t>a través de servicios con cobertura suficiente, accesible y de la calidad.</a:t>
            </a:r>
          </a:p>
          <a:p>
            <a:pPr marL="0" indent="0" algn="just">
              <a:buNone/>
            </a:pPr>
            <a:r>
              <a:rPr lang="es-ES_tradnl" sz="1400" dirty="0" smtClean="0"/>
              <a:t>b</a:t>
            </a:r>
            <a:r>
              <a:rPr lang="es-ES_tradnl" sz="1400" dirty="0"/>
              <a:t>) </a:t>
            </a:r>
            <a:r>
              <a:rPr lang="es-ES_tradnl" sz="1400" b="1" dirty="0"/>
              <a:t>Recibir orientación, asesoramiento jurídico y asistencia técnica legal </a:t>
            </a:r>
            <a:r>
              <a:rPr lang="es-ES_tradnl" sz="1400" dirty="0"/>
              <a:t>con carácter </a:t>
            </a:r>
            <a:r>
              <a:rPr lang="es-ES_tradnl" sz="1400" dirty="0" smtClean="0"/>
              <a:t>gratuito</a:t>
            </a:r>
            <a:endParaRPr lang="es-ES_tradnl" sz="1400" dirty="0"/>
          </a:p>
          <a:p>
            <a:pPr marL="0" indent="0" algn="just">
              <a:buNone/>
            </a:pPr>
            <a:r>
              <a:rPr lang="es-ES_tradnl" sz="1400" dirty="0" smtClean="0"/>
              <a:t>Corresponde </a:t>
            </a:r>
            <a:r>
              <a:rPr lang="es-ES_tradnl" sz="1400" dirty="0"/>
              <a:t>al Estado garantizar este derecho realizando las acciones correspondientes frente al agresor y en todo caso garantizará la prestación de este servicio a través de la defensoría pública</a:t>
            </a:r>
            <a:r>
              <a:rPr lang="es-ES_tradnl" sz="1400" dirty="0" smtClean="0"/>
              <a:t>.</a:t>
            </a:r>
          </a:p>
          <a:p>
            <a:pPr marL="0" indent="0" algn="just">
              <a:buNone/>
            </a:pPr>
            <a:r>
              <a:rPr lang="es-ES_tradnl" sz="1400" dirty="0" smtClean="0"/>
              <a:t>c) </a:t>
            </a:r>
            <a:r>
              <a:rPr lang="es-ES_tradnl" sz="1400" b="1" dirty="0"/>
              <a:t>Recibir información clara</a:t>
            </a:r>
            <a:r>
              <a:rPr lang="es-ES_tradnl" sz="1400" dirty="0"/>
              <a:t>, completa, veraz y oportuna en relación con sus derechos y con los mecanismos y procedimientos contemplados en la presente ley y demás normas concordantes;</a:t>
            </a:r>
          </a:p>
          <a:p>
            <a:pPr marL="0" indent="0" algn="just">
              <a:buNone/>
            </a:pPr>
            <a:r>
              <a:rPr lang="es-ES_tradnl" sz="1400" dirty="0" smtClean="0"/>
              <a:t>d</a:t>
            </a:r>
            <a:r>
              <a:rPr lang="es-ES_tradnl" sz="1400" dirty="0"/>
              <a:t>) </a:t>
            </a:r>
            <a:r>
              <a:rPr lang="es-ES_tradnl" sz="1400" b="1" dirty="0"/>
              <a:t>Dar su consentimiento informado </a:t>
            </a:r>
            <a:r>
              <a:rPr lang="es-ES_tradnl" sz="1400" dirty="0"/>
              <a:t>para los exámenes </a:t>
            </a:r>
            <a:r>
              <a:rPr lang="es-ES_tradnl" sz="1400" dirty="0" smtClean="0"/>
              <a:t>medico-</a:t>
            </a:r>
            <a:r>
              <a:rPr lang="es-ES_tradnl" sz="1400" dirty="0"/>
              <a:t>l</a:t>
            </a:r>
            <a:r>
              <a:rPr lang="es-ES_tradnl" sz="1400" dirty="0" smtClean="0"/>
              <a:t>egales </a:t>
            </a:r>
            <a:r>
              <a:rPr lang="es-ES_tradnl" sz="1400" dirty="0"/>
              <a:t>en los casos de violencia sexual y escoger el sexo del facultativo para la práctica de los mismos dentro de las posibilidades ofrecidas por el servicio. Las entidades promotoras y prestadoras de servicios de salud promoverán la existencia de facultativos de ambos sexos para la atención de víctimas de violencia</a:t>
            </a:r>
            <a:r>
              <a:rPr lang="es-ES_tradnl" sz="1400" dirty="0" smtClean="0"/>
              <a:t>.</a:t>
            </a:r>
            <a:endParaRPr lang="es-ES_tradnl" sz="1400" dirty="0"/>
          </a:p>
        </p:txBody>
      </p:sp>
    </p:spTree>
    <p:extLst>
      <p:ext uri="{BB962C8B-B14F-4D97-AF65-F5344CB8AC3E}">
        <p14:creationId xmlns:p14="http://schemas.microsoft.com/office/powerpoint/2010/main" val="2933415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7147" y="681487"/>
            <a:ext cx="7384211" cy="5313871"/>
          </a:xfrm>
        </p:spPr>
        <p:txBody>
          <a:bodyPr>
            <a:normAutofit fontScale="85000" lnSpcReduction="20000"/>
          </a:bodyPr>
          <a:lstStyle/>
          <a:p>
            <a:pPr marL="0" indent="0" algn="just">
              <a:buNone/>
            </a:pPr>
            <a:r>
              <a:rPr lang="es-ES_tradnl" dirty="0" smtClean="0"/>
              <a:t>e) Recibir información clara, completa, veraz y oportuna en relación con </a:t>
            </a:r>
            <a:r>
              <a:rPr lang="es-ES_tradnl" b="1" dirty="0" smtClean="0"/>
              <a:t>la salud sexual y reproductiva;</a:t>
            </a:r>
          </a:p>
          <a:p>
            <a:pPr marL="0" indent="0" algn="just">
              <a:buNone/>
            </a:pPr>
            <a:r>
              <a:rPr lang="es-ES_tradnl" dirty="0" smtClean="0"/>
              <a:t>f) </a:t>
            </a:r>
            <a:r>
              <a:rPr lang="es-ES_tradnl" b="1" dirty="0" smtClean="0"/>
              <a:t>Ser tratada con reserva de identidad </a:t>
            </a:r>
            <a:r>
              <a:rPr lang="es-ES_tradnl" dirty="0" smtClean="0"/>
              <a:t>al recibir la asistencia médica, legal, o asistencia social respecto de sus datos personales, los de sus descendientes o los de cualquiera otra persona que esté bajo su guarda o custodia;</a:t>
            </a:r>
          </a:p>
          <a:p>
            <a:pPr marL="0" indent="0" algn="just">
              <a:buNone/>
            </a:pPr>
            <a:r>
              <a:rPr lang="es-ES_tradnl" dirty="0" smtClean="0"/>
              <a:t>g) </a:t>
            </a:r>
            <a:r>
              <a:rPr lang="es-ES_tradnl" b="1" dirty="0" smtClean="0"/>
              <a:t>Recibir asistencia </a:t>
            </a:r>
            <a:r>
              <a:rPr lang="es-ES_tradnl" dirty="0" smtClean="0"/>
              <a:t>médica, psicológica, psiquiátrica y forense especializada e integral en los términos y condiciones establecidos en el ordenamiento jurídico para ellas y sus hijos e hijas.</a:t>
            </a:r>
          </a:p>
          <a:p>
            <a:pPr marL="0" indent="0" algn="just">
              <a:buNone/>
            </a:pPr>
            <a:r>
              <a:rPr lang="es-ES_tradnl" dirty="0" smtClean="0"/>
              <a:t>h) Acceder a los mecanismos de protección y atención para ellas, sus hijos e hijas;</a:t>
            </a:r>
          </a:p>
          <a:p>
            <a:pPr marL="0" indent="0" algn="just">
              <a:buNone/>
            </a:pPr>
            <a:r>
              <a:rPr lang="es-ES_tradnl" dirty="0" smtClean="0"/>
              <a:t>i) La verdad, la justicia, la reparación y garantías de no repetición frente a los hechos constitutivos de violencia;</a:t>
            </a:r>
          </a:p>
          <a:p>
            <a:pPr marL="0" indent="0" algn="just">
              <a:buNone/>
            </a:pPr>
            <a:r>
              <a:rPr lang="es-ES_tradnl" dirty="0" smtClean="0"/>
              <a:t>j) La estabilización de su situación conforme a los términos previstos en esta ley.</a:t>
            </a:r>
          </a:p>
          <a:p>
            <a:pPr marL="0" indent="0" algn="just">
              <a:buNone/>
            </a:pPr>
            <a:r>
              <a:rPr lang="es-ES_tradnl" dirty="0" smtClean="0"/>
              <a:t>k) A decidir voluntariamente si puede ser confrontada con el agresor en cualquiera de los espacios de atención y en los procedimientos administrativos, judiciales o de otro tipo.  (Decreto 4796 de 2011)</a:t>
            </a:r>
            <a:endParaRPr lang="es-ES" dirty="0"/>
          </a:p>
        </p:txBody>
      </p:sp>
    </p:spTree>
    <p:extLst>
      <p:ext uri="{BB962C8B-B14F-4D97-AF65-F5344CB8AC3E}">
        <p14:creationId xmlns:p14="http://schemas.microsoft.com/office/powerpoint/2010/main" val="3446283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6866" y="699677"/>
            <a:ext cx="6798734" cy="904837"/>
          </a:xfrm>
        </p:spPr>
        <p:txBody>
          <a:bodyPr>
            <a:normAutofit fontScale="90000"/>
          </a:bodyPr>
          <a:lstStyle/>
          <a:p>
            <a:r>
              <a:rPr lang="es-ES" b="1" dirty="0" smtClean="0"/>
              <a:t>DECRETO 4798 DE 2011</a:t>
            </a:r>
            <a:br>
              <a:rPr lang="es-ES" b="1" dirty="0" smtClean="0"/>
            </a:br>
            <a:r>
              <a:rPr lang="es-ES" b="1" dirty="0" smtClean="0"/>
              <a:t>(E)</a:t>
            </a:r>
            <a:endParaRPr lang="es-ES" b="1" dirty="0"/>
          </a:p>
        </p:txBody>
      </p:sp>
      <p:sp>
        <p:nvSpPr>
          <p:cNvPr id="3" name="Marcador de contenido 2"/>
          <p:cNvSpPr>
            <a:spLocks noGrp="1"/>
          </p:cNvSpPr>
          <p:nvPr>
            <p:ph idx="1"/>
          </p:nvPr>
        </p:nvSpPr>
        <p:spPr>
          <a:xfrm>
            <a:off x="983412" y="1915064"/>
            <a:ext cx="7427344" cy="4426759"/>
          </a:xfrm>
        </p:spPr>
        <p:txBody>
          <a:bodyPr>
            <a:normAutofit fontScale="85000" lnSpcReduction="10000"/>
          </a:bodyPr>
          <a:lstStyle/>
          <a:p>
            <a:pPr algn="just">
              <a:buFont typeface="Arial" charset="0"/>
              <a:buNone/>
            </a:pPr>
            <a:r>
              <a:rPr lang="es-CO" dirty="0" smtClean="0"/>
              <a:t>No estereotipos.  Manuales de Convivencia.    </a:t>
            </a:r>
          </a:p>
          <a:p>
            <a:pPr algn="just">
              <a:buFont typeface="Arial" charset="0"/>
              <a:buNone/>
            </a:pPr>
            <a:r>
              <a:rPr lang="es-CO" dirty="0" smtClean="0"/>
              <a:t>El Ministerio de Educación Nacional, las Entidades Territoriales y las instituciones educativas en el ámbito de sus competencias deberán: </a:t>
            </a:r>
          </a:p>
          <a:p>
            <a:pPr algn="just"/>
            <a:r>
              <a:rPr lang="es-CO" dirty="0" smtClean="0"/>
              <a:t>Vincular a la comunidad educativa en la promoción, formación, prevención y protección de los derechos humanos de las mujeres. </a:t>
            </a:r>
          </a:p>
          <a:p>
            <a:pPr algn="just"/>
            <a:r>
              <a:rPr lang="es-CO" dirty="0" smtClean="0"/>
              <a:t>Generar ambientes educativos libres de violencias y discriminación. </a:t>
            </a:r>
          </a:p>
          <a:p>
            <a:pPr algn="just"/>
            <a:r>
              <a:rPr lang="es-CO" dirty="0" smtClean="0"/>
              <a:t>Los proyectos pedagógicos considerarán las particularidades de cada institución educativa y de su contexto, de acuerdo con su Proyecto Educativo Institucional e involucrarán a la comunidad educativa en la reflexión y transformación de los estereotipos y prejuicios asociados al género para la erradicación de la violencia contra la mujer.</a:t>
            </a:r>
          </a:p>
          <a:p>
            <a:pPr algn="just"/>
            <a:endParaRPr lang="es-CO" dirty="0" smtClean="0"/>
          </a:p>
          <a:p>
            <a:pPr algn="just"/>
            <a:endParaRPr lang="es-CO" dirty="0" smtClean="0"/>
          </a:p>
          <a:p>
            <a:endParaRPr lang="es-CO" dirty="0"/>
          </a:p>
        </p:txBody>
      </p:sp>
    </p:spTree>
    <p:extLst>
      <p:ext uri="{BB962C8B-B14F-4D97-AF65-F5344CB8AC3E}">
        <p14:creationId xmlns:p14="http://schemas.microsoft.com/office/powerpoint/2010/main" val="15454321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t>DECRETO 4799 DE 2011</a:t>
            </a:r>
            <a:br>
              <a:rPr lang="es-ES" b="1" dirty="0" smtClean="0"/>
            </a:br>
            <a:r>
              <a:rPr lang="es-ES" b="1" dirty="0"/>
              <a:t>(</a:t>
            </a:r>
            <a:r>
              <a:rPr lang="es-ES" b="1" dirty="0" smtClean="0"/>
              <a:t>J)</a:t>
            </a:r>
            <a:endParaRPr lang="es-ES" b="1" dirty="0"/>
          </a:p>
        </p:txBody>
      </p:sp>
      <p:sp>
        <p:nvSpPr>
          <p:cNvPr id="3" name="Marcador de contenido 2"/>
          <p:cNvSpPr>
            <a:spLocks noGrp="1"/>
          </p:cNvSpPr>
          <p:nvPr>
            <p:ph idx="1"/>
          </p:nvPr>
        </p:nvSpPr>
        <p:spPr/>
        <p:txBody>
          <a:bodyPr>
            <a:normAutofit fontScale="92500"/>
          </a:bodyPr>
          <a:lstStyle/>
          <a:p>
            <a:pPr algn="just"/>
            <a:r>
              <a:rPr lang="es-CO" dirty="0" smtClean="0"/>
              <a:t>Miedos de la víctima para denunciar.</a:t>
            </a:r>
          </a:p>
          <a:p>
            <a:pPr algn="just"/>
            <a:r>
              <a:rPr lang="es-CO" dirty="0" smtClean="0"/>
              <a:t>Reglamentar las Leyes 294 de 1996, 575 de 2000 y 1257 de 2008, en relación con las competencias de las Comisarías de Familia, la Fiscalía General de la Nación, los Juzgados Civiles y los Jueces de Control de Garantías, </a:t>
            </a:r>
            <a:r>
              <a:rPr lang="es-CO" b="1" i="1" u="sng" dirty="0" smtClean="0"/>
              <a:t>de manera que se garantice el efectivo acceso de las mujeres a los mecanismos y recursos que establece la Ley para su protección, como instrumento para erradicar todas las formas de violencia contra ellas. </a:t>
            </a:r>
            <a:endParaRPr lang="es-CO" b="1" i="1" u="sng" dirty="0"/>
          </a:p>
        </p:txBody>
      </p:sp>
    </p:spTree>
    <p:extLst>
      <p:ext uri="{BB962C8B-B14F-4D97-AF65-F5344CB8AC3E}">
        <p14:creationId xmlns:p14="http://schemas.microsoft.com/office/powerpoint/2010/main" val="3045157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1268" y="871268"/>
            <a:ext cx="7453223" cy="5254895"/>
          </a:xfrm>
        </p:spPr>
        <p:txBody>
          <a:bodyPr>
            <a:normAutofit fontScale="85000" lnSpcReduction="10000"/>
          </a:bodyPr>
          <a:lstStyle/>
          <a:p>
            <a:pPr algn="just"/>
            <a:endParaRPr lang="es-CO" dirty="0" smtClean="0"/>
          </a:p>
          <a:p>
            <a:pPr marL="0" indent="0" algn="just">
              <a:buNone/>
            </a:pPr>
            <a:r>
              <a:rPr lang="es-CO" dirty="0" smtClean="0"/>
              <a:t>En caso de que la víctima desconozca sus derechos, cualquiera de las autoridades oficiará a los organismos competentes para que suministren la información necesaria en un plazo máximo de tres días hábiles. </a:t>
            </a:r>
          </a:p>
          <a:p>
            <a:pPr algn="just"/>
            <a:endParaRPr lang="es-CO" dirty="0" smtClean="0"/>
          </a:p>
          <a:p>
            <a:pPr marL="0" indent="0" algn="just">
              <a:buNone/>
            </a:pPr>
            <a:r>
              <a:rPr lang="es-CO" dirty="0" smtClean="0"/>
              <a:t>Cuando la autoridad competente ordene la medida de protección consagrada, podrá remitir a la víctima a cualquier entidad pública competente que se considere adecuada para proteger la vida, dignidad e integridad de la mujer y la de su grupo familiar.</a:t>
            </a:r>
          </a:p>
          <a:p>
            <a:pPr marL="0" indent="0" algn="just">
              <a:buNone/>
            </a:pPr>
            <a:endParaRPr lang="es-CO" dirty="0" smtClean="0"/>
          </a:p>
          <a:p>
            <a:pPr marL="0" indent="0" algn="just">
              <a:buNone/>
            </a:pPr>
            <a:r>
              <a:rPr lang="es-CO" dirty="0" smtClean="0"/>
              <a:t>Las autoridades competentes están obligadas a informar a las mujeres víctimas el derecho que tienen a no ser confrontadas con el agresor. Este derecho incluye el derecho a manifestar su intención de no conciliar. De igual manera, incluye el derecho a participar o no, en cualquier procedimiento o diligencia administrativa, civil o penal, ante cualquiera de las autoridades competentes, en las cuales esté presente el agresor</a:t>
            </a:r>
          </a:p>
          <a:p>
            <a:pPr marL="0" indent="0" algn="just">
              <a:buNone/>
            </a:pPr>
            <a:endParaRPr lang="es-CO" dirty="0" smtClean="0"/>
          </a:p>
          <a:p>
            <a:endParaRPr lang="es-CO" dirty="0"/>
          </a:p>
        </p:txBody>
      </p:sp>
    </p:spTree>
    <p:extLst>
      <p:ext uri="{BB962C8B-B14F-4D97-AF65-F5344CB8AC3E}">
        <p14:creationId xmlns:p14="http://schemas.microsoft.com/office/powerpoint/2010/main" val="3212469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t>DECRETO 4796 DE 2011</a:t>
            </a:r>
            <a:br>
              <a:rPr lang="es-ES" b="1" dirty="0" smtClean="0"/>
            </a:br>
            <a:r>
              <a:rPr lang="es-ES" b="1" dirty="0" smtClean="0"/>
              <a:t>(S)</a:t>
            </a:r>
            <a:endParaRPr lang="es-ES" b="1" dirty="0"/>
          </a:p>
        </p:txBody>
      </p:sp>
      <p:sp>
        <p:nvSpPr>
          <p:cNvPr id="3" name="Marcador de contenido 2"/>
          <p:cNvSpPr>
            <a:spLocks noGrp="1"/>
          </p:cNvSpPr>
          <p:nvPr>
            <p:ph idx="1"/>
          </p:nvPr>
        </p:nvSpPr>
        <p:spPr/>
        <p:txBody>
          <a:bodyPr>
            <a:normAutofit/>
          </a:bodyPr>
          <a:lstStyle/>
          <a:p>
            <a:pPr marL="0" indent="0" algn="just">
              <a:buNone/>
            </a:pPr>
            <a:endParaRPr lang="es-CO" dirty="0" smtClean="0"/>
          </a:p>
          <a:p>
            <a:pPr marL="0" indent="0" algn="just">
              <a:buNone/>
            </a:pPr>
            <a:r>
              <a:rPr lang="es-CO" dirty="0" smtClean="0"/>
              <a:t>Define las acciones necesarias para detectar, prevenir y atender integralmente a través de los servicios que garantiza el S G S </a:t>
            </a:r>
            <a:r>
              <a:rPr lang="es-CO" dirty="0" err="1" smtClean="0"/>
              <a:t>S</a:t>
            </a:r>
            <a:r>
              <a:rPr lang="es-CO" dirty="0" smtClean="0"/>
              <a:t> en S, a las mujeres víctimas de violencia e implementar mecanismos para hacer efectivo el derecho a la salud. </a:t>
            </a:r>
          </a:p>
          <a:p>
            <a:pPr algn="just"/>
            <a:endParaRPr lang="es-CO" dirty="0"/>
          </a:p>
        </p:txBody>
      </p:sp>
    </p:spTree>
    <p:extLst>
      <p:ext uri="{BB962C8B-B14F-4D97-AF65-F5344CB8AC3E}">
        <p14:creationId xmlns:p14="http://schemas.microsoft.com/office/powerpoint/2010/main" val="2897273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76865" y="1026543"/>
            <a:ext cx="6798736" cy="4908589"/>
          </a:xfrm>
        </p:spPr>
        <p:txBody>
          <a:bodyPr>
            <a:normAutofit/>
          </a:bodyPr>
          <a:lstStyle/>
          <a:p>
            <a:pPr marL="0" indent="0" algn="just">
              <a:buNone/>
            </a:pPr>
            <a:r>
              <a:rPr lang="es-CO" dirty="0" smtClean="0">
                <a:solidFill>
                  <a:srgbClr val="000000"/>
                </a:solidFill>
              </a:rPr>
              <a:t>El Observatorio sobre salud. Actualizar protocolos. Informar a un sistema general. Medidas de atención. Hogares de paso. Recursos – EPS. Subsidios a víctimas.</a:t>
            </a:r>
          </a:p>
          <a:p>
            <a:pPr marL="0" indent="0" algn="just">
              <a:buNone/>
            </a:pPr>
            <a:endParaRPr lang="es-CO" sz="900" dirty="0" smtClean="0"/>
          </a:p>
          <a:p>
            <a:pPr marL="0" indent="0" algn="just">
              <a:buNone/>
            </a:pPr>
            <a:r>
              <a:rPr lang="es-CO" dirty="0" smtClean="0"/>
              <a:t>La financiación de las medidas de atención se hará con recursos del Fondo de Solidaridad y Garantía -FOSYGA, de acuerdo con lo previsto en el Decreto 1792 de 2012.</a:t>
            </a:r>
          </a:p>
          <a:p>
            <a:pPr marL="0" indent="0" algn="just">
              <a:buNone/>
            </a:pPr>
            <a:r>
              <a:rPr lang="es-CO" dirty="0" smtClean="0"/>
              <a:t>Las entidades responsables de reportar información referente a violencia de género en el marco de la ley, deberán remitirla al SISPRO </a:t>
            </a:r>
            <a:r>
              <a:rPr lang="es-CO" b="1" i="1" dirty="0" smtClean="0"/>
              <a:t>(Secreto profesional)</a:t>
            </a:r>
            <a:r>
              <a:rPr lang="es-CO" dirty="0" smtClean="0"/>
              <a:t>.</a:t>
            </a:r>
          </a:p>
          <a:p>
            <a:pPr algn="just"/>
            <a:endParaRPr lang="es-CO" dirty="0"/>
          </a:p>
        </p:txBody>
      </p:sp>
    </p:spTree>
    <p:extLst>
      <p:ext uri="{BB962C8B-B14F-4D97-AF65-F5344CB8AC3E}">
        <p14:creationId xmlns:p14="http://schemas.microsoft.com/office/powerpoint/2010/main" val="2780834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DECRETO 2734 DE 2012</a:t>
            </a:r>
            <a:endParaRPr lang="es-ES" b="1" dirty="0"/>
          </a:p>
        </p:txBody>
      </p:sp>
      <p:sp>
        <p:nvSpPr>
          <p:cNvPr id="3" name="Marcador de contenido 2"/>
          <p:cNvSpPr>
            <a:spLocks noGrp="1"/>
          </p:cNvSpPr>
          <p:nvPr>
            <p:ph idx="1"/>
          </p:nvPr>
        </p:nvSpPr>
        <p:spPr/>
        <p:txBody>
          <a:bodyPr>
            <a:normAutofit fontScale="85000" lnSpcReduction="10000"/>
          </a:bodyPr>
          <a:lstStyle/>
          <a:p>
            <a:pPr algn="just"/>
            <a:r>
              <a:rPr lang="es-ES_tradnl" dirty="0"/>
              <a:t>Por el cual se reglamentan las medidas de </a:t>
            </a:r>
            <a:r>
              <a:rPr lang="es-ES_tradnl" dirty="0" smtClean="0"/>
              <a:t>atención </a:t>
            </a:r>
            <a:r>
              <a:rPr lang="es-ES_tradnl" dirty="0"/>
              <a:t>a las mujeres </a:t>
            </a:r>
            <a:r>
              <a:rPr lang="es-ES_tradnl" dirty="0" smtClean="0"/>
              <a:t>victimas </a:t>
            </a:r>
            <a:r>
              <a:rPr lang="es-ES_tradnl" dirty="0"/>
              <a:t>de violencia </a:t>
            </a:r>
            <a:endParaRPr lang="es-ES_tradnl" b="1" dirty="0" smtClean="0"/>
          </a:p>
          <a:p>
            <a:pPr algn="just"/>
            <a:r>
              <a:rPr lang="es-ES_tradnl" dirty="0" smtClean="0"/>
              <a:t>Establece </a:t>
            </a:r>
            <a:r>
              <a:rPr lang="es-ES_tradnl" dirty="0"/>
              <a:t>los criterios, condiciones y procedimiento para el otorgamiento de las medidas de </a:t>
            </a:r>
            <a:r>
              <a:rPr lang="es-ES_tradnl" dirty="0" smtClean="0"/>
              <a:t>atención </a:t>
            </a:r>
            <a:r>
              <a:rPr lang="es-ES_tradnl" dirty="0"/>
              <a:t>definidas en el </a:t>
            </a:r>
            <a:r>
              <a:rPr lang="es-ES_tradnl" dirty="0" smtClean="0"/>
              <a:t>artículo </a:t>
            </a:r>
            <a:r>
              <a:rPr lang="es-ES_tradnl" dirty="0"/>
              <a:t>19 de la Ley 1257 de 2008, los cuales </a:t>
            </a:r>
            <a:r>
              <a:rPr lang="es-ES_tradnl" dirty="0" smtClean="0"/>
              <a:t>serán </a:t>
            </a:r>
            <a:r>
              <a:rPr lang="es-ES_tradnl" dirty="0"/>
              <a:t>de obligatorio cumplimiento por parte de los diferentes actores del Sistema General de Seguridad Social en Salud -SGSSS y las autoridades competentes para ordenarlas en el marco de las responsabilidades que les fueron asignadas mediante la Ley 1257 de 2008 y sus decretos reglamentarios 4796 y 4799 de 2011 </a:t>
            </a:r>
            <a:r>
              <a:rPr lang="es-ES_tradnl" dirty="0" smtClean="0"/>
              <a:t>Y </a:t>
            </a:r>
            <a:r>
              <a:rPr lang="es-ES_tradnl" dirty="0"/>
              <a:t>las normas que los modifiquen, adicionen o sustituyan. </a:t>
            </a:r>
            <a:endParaRPr lang="es-ES_tradnl" dirty="0" smtClean="0"/>
          </a:p>
          <a:p>
            <a:pPr algn="just"/>
            <a:endParaRPr lang="es-ES" dirty="0"/>
          </a:p>
        </p:txBody>
      </p:sp>
    </p:spTree>
    <p:extLst>
      <p:ext uri="{BB962C8B-B14F-4D97-AF65-F5344CB8AC3E}">
        <p14:creationId xmlns:p14="http://schemas.microsoft.com/office/powerpoint/2010/main" val="2193572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t>PERSPECTIVA DE GENERO</a:t>
            </a:r>
            <a:endParaRPr lang="es-ES" b="1" dirty="0"/>
          </a:p>
        </p:txBody>
      </p:sp>
      <p:sp>
        <p:nvSpPr>
          <p:cNvPr id="3" name="Marcador de contenido 2"/>
          <p:cNvSpPr>
            <a:spLocks noGrp="1"/>
          </p:cNvSpPr>
          <p:nvPr>
            <p:ph idx="1"/>
          </p:nvPr>
        </p:nvSpPr>
        <p:spPr>
          <a:prstGeom prst="rect">
            <a:avLst/>
          </a:prstGeom>
        </p:spPr>
        <p:txBody>
          <a:bodyPr>
            <a:normAutofit fontScale="85000" lnSpcReduction="10000"/>
          </a:bodyPr>
          <a:lstStyle/>
          <a:p>
            <a:pPr marL="0" indent="0" algn="ctr">
              <a:buNone/>
              <a:defRPr/>
            </a:pPr>
            <a:r>
              <a:rPr lang="es-CO" dirty="0" smtClean="0"/>
              <a:t>Permite</a:t>
            </a:r>
          </a:p>
          <a:p>
            <a:pPr marL="0" indent="0" algn="ctr">
              <a:buNone/>
              <a:defRPr/>
            </a:pPr>
            <a:endParaRPr lang="es-CO" dirty="0"/>
          </a:p>
          <a:p>
            <a:pPr algn="just">
              <a:defRPr/>
            </a:pPr>
            <a:r>
              <a:rPr lang="es-CO" dirty="0" smtClean="0"/>
              <a:t>Visibilizar las relaciones </a:t>
            </a:r>
            <a:r>
              <a:rPr lang="es-CO" dirty="0"/>
              <a:t>asimétricas de poder entre hombres y </a:t>
            </a:r>
            <a:r>
              <a:rPr lang="es-CO" dirty="0" smtClean="0"/>
              <a:t>mujeres; y superarlas  mediante el logro de la igualdad material.</a:t>
            </a:r>
          </a:p>
          <a:p>
            <a:pPr algn="just"/>
            <a:r>
              <a:rPr lang="es-CO" dirty="0" smtClean="0"/>
              <a:t>Reconocer la dignidd humada y los derechos de las mujeres</a:t>
            </a:r>
          </a:p>
          <a:p>
            <a:pPr algn="just"/>
            <a:r>
              <a:rPr lang="es-CO" dirty="0" smtClean="0"/>
              <a:t>Conocer el amplio </a:t>
            </a:r>
            <a:r>
              <a:rPr lang="es-CO" dirty="0"/>
              <a:t>marco jurídico de protección de los derechos humanos tanto a nivel nacional como </a:t>
            </a:r>
            <a:r>
              <a:rPr lang="es-CO" dirty="0" smtClean="0"/>
              <a:t>internacional.</a:t>
            </a:r>
          </a:p>
          <a:p>
            <a:pPr algn="just"/>
            <a:r>
              <a:rPr lang="es-CO" dirty="0" smtClean="0"/>
              <a:t>Garantizar el </a:t>
            </a:r>
            <a:r>
              <a:rPr lang="es-CO" dirty="0"/>
              <a:t>acceso a la justicia de las mujeres.</a:t>
            </a:r>
          </a:p>
          <a:p>
            <a:pPr algn="just"/>
            <a:endParaRPr lang="es-ES" dirty="0"/>
          </a:p>
        </p:txBody>
      </p:sp>
    </p:spTree>
    <p:extLst>
      <p:ext uri="{BB962C8B-B14F-4D97-AF65-F5344CB8AC3E}">
        <p14:creationId xmlns:p14="http://schemas.microsoft.com/office/powerpoint/2010/main" val="2264801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sz="4000" b="1" dirty="0" smtClean="0"/>
              <a:t> </a:t>
            </a:r>
            <a:r>
              <a:rPr lang="es-ES_tradnl" b="1" dirty="0" smtClean="0"/>
              <a:t>DECRETO 4463 de 2011</a:t>
            </a:r>
            <a:br>
              <a:rPr lang="es-ES_tradnl" b="1" dirty="0" smtClean="0"/>
            </a:br>
            <a:r>
              <a:rPr lang="es-ES_tradnl" b="1" dirty="0" smtClean="0"/>
              <a:t>(L)</a:t>
            </a:r>
            <a:endParaRPr lang="es-ES" b="1" dirty="0"/>
          </a:p>
        </p:txBody>
      </p:sp>
      <p:sp>
        <p:nvSpPr>
          <p:cNvPr id="3" name="Marcador de contenido 2"/>
          <p:cNvSpPr>
            <a:spLocks noGrp="1"/>
          </p:cNvSpPr>
          <p:nvPr>
            <p:ph idx="1"/>
          </p:nvPr>
        </p:nvSpPr>
        <p:spPr/>
        <p:txBody>
          <a:bodyPr>
            <a:normAutofit fontScale="92500" lnSpcReduction="10000"/>
          </a:bodyPr>
          <a:lstStyle/>
          <a:p>
            <a:pPr algn="just">
              <a:buFont typeface="Arial" charset="0"/>
              <a:buNone/>
            </a:pPr>
            <a:r>
              <a:rPr lang="es-CO" dirty="0" smtClean="0"/>
              <a:t>    Autonomía económica. Programa de equidad laboral con enfoque de G. Estrategias de reconocimiento al W de la mujer (Empresas. sello de equidad laboral).</a:t>
            </a:r>
          </a:p>
          <a:p>
            <a:pPr algn="just">
              <a:buFont typeface="Arial" charset="0"/>
              <a:buNone/>
            </a:pPr>
            <a:endParaRPr lang="es-CO" b="1" dirty="0" smtClean="0"/>
          </a:p>
          <a:p>
            <a:pPr algn="just">
              <a:buFont typeface="Arial" panose="020B0604020202020204" pitchFamily="34" charset="0"/>
              <a:buChar char="•"/>
            </a:pPr>
            <a:r>
              <a:rPr lang="es-CO" b="1" dirty="0" smtClean="0"/>
              <a:t>D</a:t>
            </a:r>
            <a:r>
              <a:rPr lang="es-CO" dirty="0" smtClean="0"/>
              <a:t>efinir las acciones necesarias para promover el reconocimiento social y económico del trabajo de las mujeres, implementar mecanismos para hacer efectivo el derecho a la igualdad salarial y desarrollar campañas de erradicación de todo acto de discriminación y violencia contra las mujeres en el ámbito laboral. </a:t>
            </a:r>
            <a:endParaRPr lang="es-CO" dirty="0"/>
          </a:p>
        </p:txBody>
      </p:sp>
    </p:spTree>
    <p:extLst>
      <p:ext uri="{BB962C8B-B14F-4D97-AF65-F5344CB8AC3E}">
        <p14:creationId xmlns:p14="http://schemas.microsoft.com/office/powerpoint/2010/main" val="1156897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algn="just">
              <a:lnSpc>
                <a:spcPct val="80000"/>
              </a:lnSpc>
            </a:pPr>
            <a:r>
              <a:rPr lang="es-CO" dirty="0" smtClean="0"/>
              <a:t>Difundir y sensibilizar a empleadores y trabajadores el conocimiento de las leyes, los convenios, normas y estándares nacionales e internacionales que protegen a la mujer en materia laboral.</a:t>
            </a:r>
          </a:p>
          <a:p>
            <a:pPr algn="just">
              <a:lnSpc>
                <a:spcPct val="80000"/>
              </a:lnSpc>
            </a:pPr>
            <a:r>
              <a:rPr lang="es-CO" dirty="0" smtClean="0"/>
              <a:t>Adoptar medidas para que los empleadores garanticen la confidencialidad de la identidad de las mujeres víctimas de violencia vinculadas a sus empresas. </a:t>
            </a:r>
          </a:p>
          <a:p>
            <a:pPr algn="just">
              <a:lnSpc>
                <a:spcPct val="80000"/>
              </a:lnSpc>
            </a:pPr>
            <a:r>
              <a:rPr lang="es-CO" dirty="0" smtClean="0"/>
              <a:t>Impedir la </a:t>
            </a:r>
            <a:r>
              <a:rPr lang="es-CO" dirty="0" err="1" smtClean="0"/>
              <a:t>revictimización</a:t>
            </a:r>
            <a:r>
              <a:rPr lang="es-CO" dirty="0" smtClean="0"/>
              <a:t> de las mujeres y la utilización de la problemática de violencia y discriminación en su contra.</a:t>
            </a:r>
          </a:p>
          <a:p>
            <a:pPr algn="just"/>
            <a:endParaRPr lang="es-CO" dirty="0"/>
          </a:p>
        </p:txBody>
      </p:sp>
    </p:spTree>
    <p:extLst>
      <p:ext uri="{BB962C8B-B14F-4D97-AF65-F5344CB8AC3E}">
        <p14:creationId xmlns:p14="http://schemas.microsoft.com/office/powerpoint/2010/main" val="3857153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DECRETO 2733 DE 2012</a:t>
            </a:r>
            <a:endParaRPr lang="es-ES" b="1" dirty="0"/>
          </a:p>
        </p:txBody>
      </p:sp>
      <p:sp>
        <p:nvSpPr>
          <p:cNvPr id="3" name="Marcador de contenido 2"/>
          <p:cNvSpPr>
            <a:spLocks noGrp="1"/>
          </p:cNvSpPr>
          <p:nvPr>
            <p:ph idx="1"/>
          </p:nvPr>
        </p:nvSpPr>
        <p:spPr/>
        <p:txBody>
          <a:bodyPr>
            <a:normAutofit fontScale="85000" lnSpcReduction="10000"/>
          </a:bodyPr>
          <a:lstStyle/>
          <a:p>
            <a:pPr algn="just"/>
            <a:r>
              <a:rPr lang="es-ES_tradnl" b="1" dirty="0" smtClean="0"/>
              <a:t>Reglamenta la exención tributaria a empresarios que vinculen a mujeres víctimas de la violencia en aspectos como los beneficios de salud, alojamiento y transporte</a:t>
            </a:r>
            <a:r>
              <a:rPr lang="es-ES_tradnl" dirty="0" smtClean="0"/>
              <a:t>. No empresas temporales (C de W).</a:t>
            </a:r>
          </a:p>
          <a:p>
            <a:pPr algn="just"/>
            <a:r>
              <a:rPr lang="es-ES_tradnl" dirty="0" smtClean="0"/>
              <a:t>Establece los requisitos necesarios para hacer efectiva la deducción de impuestos definida en la Ley 1257 de 2008, la cual aplica a los contribuyentes obligados a presentar declaración de impuestos y complementarios que, en su condición de empleadores, ocupen a trabajadoras mujeres víctimas de violencia comprobada y procede por un término de máximo tres años a partir de la fecha en que se inicia la relación laboral.</a:t>
            </a:r>
          </a:p>
          <a:p>
            <a:pPr algn="just"/>
            <a:endParaRPr lang="es-ES" dirty="0"/>
          </a:p>
        </p:txBody>
      </p:sp>
    </p:spTree>
    <p:extLst>
      <p:ext uri="{BB962C8B-B14F-4D97-AF65-F5344CB8AC3E}">
        <p14:creationId xmlns:p14="http://schemas.microsoft.com/office/powerpoint/2010/main" val="35733393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algn="just"/>
            <a:r>
              <a:rPr lang="es-ES_tradnl" dirty="0" smtClean="0"/>
              <a:t>Las autoridades administrativas o judiciales otorgarán la medida de atención teniendo en cuenta dos criterios: 1) El resumen de la atención médica donde se especifique la afectación en la salud física o mental de la mujer relacionada con el evento de violencia, y el tratamiento médico y/o psicológico requerido; y, 2) La valoración de la situación especial de riesgo en que se encuentre la mujer víctima, de acuerdo con la valoración hecha por la Policía Nacional.</a:t>
            </a:r>
          </a:p>
          <a:p>
            <a:pPr algn="just"/>
            <a:endParaRPr lang="es-ES" dirty="0"/>
          </a:p>
        </p:txBody>
      </p:sp>
    </p:spTree>
    <p:extLst>
      <p:ext uri="{BB962C8B-B14F-4D97-AF65-F5344CB8AC3E}">
        <p14:creationId xmlns:p14="http://schemas.microsoft.com/office/powerpoint/2010/main" val="2882186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0602" y="1170285"/>
            <a:ext cx="6798734" cy="715055"/>
          </a:xfrm>
        </p:spPr>
        <p:txBody>
          <a:bodyPr>
            <a:noAutofit/>
          </a:bodyPr>
          <a:lstStyle/>
          <a:p>
            <a:r>
              <a:rPr lang="es-ES_tradnl" b="1" dirty="0" smtClean="0"/>
              <a:t/>
            </a:r>
            <a:br>
              <a:rPr lang="es-ES_tradnl" b="1" dirty="0" smtClean="0"/>
            </a:br>
            <a:r>
              <a:rPr lang="es-ES_tradnl" b="1" dirty="0" smtClean="0"/>
              <a:t>LEY 1542 DE 2012</a:t>
            </a:r>
            <a:br>
              <a:rPr lang="es-ES_tradnl" b="1" dirty="0" smtClean="0"/>
            </a:br>
            <a:endParaRPr lang="es-ES" b="1" dirty="0"/>
          </a:p>
        </p:txBody>
      </p:sp>
      <p:sp>
        <p:nvSpPr>
          <p:cNvPr id="3" name="Marcador de contenido 2"/>
          <p:cNvSpPr>
            <a:spLocks noGrp="1"/>
          </p:cNvSpPr>
          <p:nvPr>
            <p:ph idx="1"/>
          </p:nvPr>
        </p:nvSpPr>
        <p:spPr>
          <a:xfrm>
            <a:off x="1176865" y="2490135"/>
            <a:ext cx="6798736" cy="3772642"/>
          </a:xfrm>
        </p:spPr>
        <p:txBody>
          <a:bodyPr>
            <a:noAutofit/>
          </a:bodyPr>
          <a:lstStyle/>
          <a:p>
            <a:pPr marL="0" indent="0" algn="just">
              <a:buNone/>
            </a:pPr>
            <a:r>
              <a:rPr lang="es-ES_tradnl" sz="1400" b="1" i="1" dirty="0" smtClean="0"/>
              <a:t>Por </a:t>
            </a:r>
            <a:r>
              <a:rPr lang="es-ES_tradnl" sz="1400" b="1" i="1" dirty="0"/>
              <a:t>la cual se reforma el artículo 74 de la Ley 906 de 2004, Código de Procedimiento Penal</a:t>
            </a:r>
            <a:r>
              <a:rPr lang="es-ES_tradnl" sz="1400" b="1" i="1" dirty="0" smtClean="0"/>
              <a:t>.</a:t>
            </a:r>
            <a:endParaRPr lang="es-ES_tradnl" sz="1400" b="1" dirty="0" smtClean="0"/>
          </a:p>
          <a:p>
            <a:pPr marL="0" indent="0" algn="just">
              <a:buNone/>
            </a:pPr>
            <a:r>
              <a:rPr lang="es-ES_tradnl" sz="1400" b="1" dirty="0" smtClean="0"/>
              <a:t>Artículo </a:t>
            </a:r>
            <a:r>
              <a:rPr lang="es-ES_tradnl" sz="1400" b="1" dirty="0"/>
              <a:t>1°. </a:t>
            </a:r>
            <a:r>
              <a:rPr lang="es-ES_tradnl" sz="1400" b="1" i="1" dirty="0"/>
              <a:t>Objeto de la ley</a:t>
            </a:r>
            <a:r>
              <a:rPr lang="es-ES_tradnl" sz="1400" i="1" dirty="0"/>
              <a:t>. </a:t>
            </a:r>
            <a:r>
              <a:rPr lang="es-ES_tradnl" sz="1400" dirty="0"/>
              <a:t>La presente ley tiene por objeto garantizar la protección y diligencia de las autoridades en la investigación de los presuntos delitos de violencia contra la mujer y eliminar el carácter de </a:t>
            </a:r>
            <a:r>
              <a:rPr lang="es-ES_tradnl" sz="1400" dirty="0" err="1"/>
              <a:t>querellables</a:t>
            </a:r>
            <a:r>
              <a:rPr lang="es-ES_tradnl" sz="1400" dirty="0"/>
              <a:t> y </a:t>
            </a:r>
            <a:r>
              <a:rPr lang="es-ES_tradnl" sz="1400" dirty="0" err="1"/>
              <a:t>desistibles</a:t>
            </a:r>
            <a:r>
              <a:rPr lang="es-ES_tradnl" sz="1400" dirty="0"/>
              <a:t> de los delitos de violencia intrafamiliar e inasistencia alimentaria, tipificados en los artículos 229 y 233 del Código Penal. </a:t>
            </a:r>
          </a:p>
          <a:p>
            <a:pPr marL="0" indent="0" algn="just">
              <a:buNone/>
            </a:pPr>
            <a:r>
              <a:rPr lang="es-ES_tradnl" sz="1400" b="1" dirty="0"/>
              <a:t>Artículo  2°.</a:t>
            </a:r>
            <a:r>
              <a:rPr lang="es-ES_tradnl" sz="1400" dirty="0"/>
              <a:t> Suprímanse del numeral </a:t>
            </a:r>
            <a:r>
              <a:rPr lang="es-ES_tradnl" sz="1400" dirty="0" smtClean="0"/>
              <a:t>2, </a:t>
            </a:r>
            <a:r>
              <a:rPr lang="es-ES_tradnl" sz="1400" dirty="0"/>
              <a:t>del artículo 74 de la Ley 906 de 2004, Código de Procedimiento Penal, modificado por el artículo 108 de la Ley 1453 de 2011, las expresiones: violencia intrafamiliar (C. P. artículo </a:t>
            </a:r>
            <a:r>
              <a:rPr lang="es-ES_tradnl" sz="1400" u="sng" dirty="0"/>
              <a:t>229</a:t>
            </a:r>
            <a:r>
              <a:rPr lang="es-ES_tradnl" sz="1400" dirty="0"/>
              <a:t>); e inasistencia alimentaria (C. P. artículo </a:t>
            </a:r>
            <a:r>
              <a:rPr lang="es-ES_tradnl" sz="1400" u="sng" dirty="0"/>
              <a:t>223</a:t>
            </a:r>
            <a:r>
              <a:rPr lang="es-ES_tradnl" sz="1400" dirty="0"/>
              <a:t>). </a:t>
            </a:r>
          </a:p>
          <a:p>
            <a:pPr marL="0" indent="0" algn="just">
              <a:buNone/>
            </a:pPr>
            <a:r>
              <a:rPr lang="es-ES_tradnl" sz="1400" dirty="0"/>
              <a:t>En consecuencia, la pena privativa de la libertad por la comisión del delito de violencia intrafamiliar será la vigente de cuatro (4) a ocho (8) años con los aumentos previstos en el artículo 33 de la Ley 1142 de 2007, que modificó el artículo 229 de la Ley 599 de 2000, Código Penal. </a:t>
            </a:r>
          </a:p>
          <a:p>
            <a:pPr algn="just"/>
            <a:endParaRPr lang="es-ES" sz="1400" dirty="0"/>
          </a:p>
        </p:txBody>
      </p:sp>
    </p:spTree>
    <p:extLst>
      <p:ext uri="{BB962C8B-B14F-4D97-AF65-F5344CB8AC3E}">
        <p14:creationId xmlns:p14="http://schemas.microsoft.com/office/powerpoint/2010/main" val="2766522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FORMACIÓN EN PERSPECTIVA DE GENERO</a:t>
            </a:r>
            <a:endParaRPr lang="es-ES" sz="3200" b="1" dirty="0"/>
          </a:p>
        </p:txBody>
      </p:sp>
      <p:sp>
        <p:nvSpPr>
          <p:cNvPr id="3" name="Marcador de contenido 2"/>
          <p:cNvSpPr>
            <a:spLocks noGrp="1"/>
          </p:cNvSpPr>
          <p:nvPr>
            <p:ph idx="1"/>
          </p:nvPr>
        </p:nvSpPr>
        <p:spPr>
          <a:xfrm>
            <a:off x="1176865" y="2490135"/>
            <a:ext cx="6798736" cy="3643246"/>
          </a:xfrm>
        </p:spPr>
        <p:txBody>
          <a:bodyPr>
            <a:normAutofit fontScale="62500" lnSpcReduction="20000"/>
          </a:bodyPr>
          <a:lstStyle/>
          <a:p>
            <a:pPr algn="just"/>
            <a:r>
              <a:rPr lang="es-ES_tradnl" dirty="0" smtClean="0"/>
              <a:t>Conocer las leyes que rigen los derechos de las mujeres es importante, necesario y sustancial, pero, es de igual importancia exigir que  las personas que imparten justicia como: magistrados, magistradas,  jueces o  juezas tengan una formación con perspectiva de género , para que las decisiones judiciales entren a valorar e identificar los roles, estereotipos, mitos, prejuicios sociales, costumbres y manifestaciones del entorno, así   mismo revelaciones del sexismo en la situación que se analiza y las relaciones de poder, en todas las etapas procesales; todo ello para evitar la vulneración de los derechos fundamentales de la mujer.</a:t>
            </a:r>
          </a:p>
          <a:p>
            <a:pPr algn="just"/>
            <a:r>
              <a:rPr lang="es-ES_tradnl" dirty="0" smtClean="0"/>
              <a:t>No basta que la decisión sea oportuna y de fondo también se requiera que tenga una mirada integral, que garantice la eficacia o vigencia del derecho a la igualdad, la no discriminación de la mujer y la abolición de la violencia de género.</a:t>
            </a:r>
          </a:p>
          <a:p>
            <a:pPr algn="just"/>
            <a:r>
              <a:rPr lang="es-ES_tradnl" dirty="0" smtClean="0"/>
              <a:t>De la misma forma es necesario que sea eficaz conocer que hay unas normas o Instrumentos Internacionales que reafirman los derechos humanos, que generen mecanismos para reducir la desigualdad histórica de las mujeres. Por consiguiente  Colombia adquirió compromiso con estos instrumentos  Internacionales a partir del momento que los suscribe y pasan a ser parte de la  constitucionalidad (Articulo 93 C.P).</a:t>
            </a:r>
            <a:endParaRPr lang="es-ES" dirty="0"/>
          </a:p>
        </p:txBody>
      </p:sp>
    </p:spTree>
    <p:extLst>
      <p:ext uri="{BB962C8B-B14F-4D97-AF65-F5344CB8AC3E}">
        <p14:creationId xmlns:p14="http://schemas.microsoft.com/office/powerpoint/2010/main" val="4049351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LEY 1719 DE 2014</a:t>
            </a:r>
            <a:endParaRPr lang="es-ES" b="1" dirty="0"/>
          </a:p>
        </p:txBody>
      </p:sp>
      <p:sp>
        <p:nvSpPr>
          <p:cNvPr id="3" name="Marcador de contenido 2"/>
          <p:cNvSpPr>
            <a:spLocks noGrp="1"/>
          </p:cNvSpPr>
          <p:nvPr>
            <p:ph idx="1"/>
          </p:nvPr>
        </p:nvSpPr>
        <p:spPr>
          <a:xfrm>
            <a:off x="1176865" y="2490135"/>
            <a:ext cx="6949218" cy="3746763"/>
          </a:xfrm>
        </p:spPr>
        <p:txBody>
          <a:bodyPr>
            <a:noAutofit/>
          </a:bodyPr>
          <a:lstStyle/>
          <a:p>
            <a:pPr algn="just"/>
            <a:r>
              <a:rPr lang="es-ES_tradnl" sz="1600" dirty="0" smtClean="0"/>
              <a:t>ARTÍCULO 13. DERECHOS Y GARANTÍAS PARA LAS VÍCTIMAS DE VIOLENCIA SEXUAL.</a:t>
            </a:r>
          </a:p>
          <a:p>
            <a:pPr marL="0" indent="0" algn="just">
              <a:buNone/>
            </a:pPr>
            <a:r>
              <a:rPr lang="es-ES_tradnl" sz="1600" dirty="0" smtClean="0"/>
              <a:t> 1. Que se preserve en todo momento la intimidad y privacidad manteniendo la confidencialidad de la información sobre su nombre, residencia, teléfono, lugar de trabajo o estudio, entre otros, incluyendo la de su familia y personas allegadas. Esta protección es irrenunciable para las víctimas menores de 18 años.</a:t>
            </a:r>
          </a:p>
          <a:p>
            <a:pPr marL="0" indent="0" algn="just">
              <a:buNone/>
            </a:pPr>
            <a:r>
              <a:rPr lang="es-ES_tradnl" sz="1600" dirty="0" smtClean="0"/>
              <a:t>2. Que se les extienda copia de la denuncia, del reconocimiento médico legal y de cualquier otro documento de interés para la víctima.</a:t>
            </a:r>
          </a:p>
          <a:p>
            <a:pPr marL="0" indent="0" algn="just">
              <a:buNone/>
            </a:pPr>
            <a:r>
              <a:rPr lang="es-ES_tradnl" sz="1600" dirty="0" smtClean="0"/>
              <a:t>3. No ser discriminadas en razón de su pasado ni de su comportamiento u orientación sexual, ni por ninguna otra causa respetando el principio de igualdad y no discriminación, en cualquier ámbito o momento de la atención, especialmente por los operadores de justicia y los intervinientes en el proceso judicial.</a:t>
            </a:r>
          </a:p>
          <a:p>
            <a:endParaRPr lang="es-ES_tradnl" sz="1600" dirty="0" smtClean="0"/>
          </a:p>
        </p:txBody>
      </p:sp>
    </p:spTree>
    <p:extLst>
      <p:ext uri="{BB962C8B-B14F-4D97-AF65-F5344CB8AC3E}">
        <p14:creationId xmlns:p14="http://schemas.microsoft.com/office/powerpoint/2010/main" val="2451149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pPr marL="0" indent="0" algn="just">
              <a:buNone/>
            </a:pPr>
            <a:r>
              <a:rPr lang="es-ES_tradnl" sz="1600" b="1" dirty="0"/>
              <a:t>4. Ser atendida por personas formadas en Derechos Humanos, y enfoque diferencial. Todas las instituciones involucradas en la atención a víctimas de violencia sexual harán esfuerzos presupuestales, pedagógicos y administrativos para el cumplimiento de esta obligación</a:t>
            </a:r>
            <a:r>
              <a:rPr lang="es-ES_tradnl" sz="1600" dirty="0"/>
              <a:t>.</a:t>
            </a:r>
          </a:p>
          <a:p>
            <a:pPr marL="0" indent="0" algn="just">
              <a:buNone/>
            </a:pPr>
            <a:r>
              <a:rPr lang="es-ES_tradnl" sz="1600" dirty="0"/>
              <a:t>5. El derecho a no ser confrontadas con el agresor, a no ser sometidas a pruebas repetitivas y a solicitar a las autoridades judiciales que se abstengan de ordenar la práctica de pruebas o excluyan las ya practicadas que conlleven una intromisión innecesaria o desproporcionada de su derecho a la intimidad.</a:t>
            </a:r>
          </a:p>
          <a:p>
            <a:pPr marL="0" indent="0" algn="just">
              <a:buNone/>
            </a:pPr>
            <a:r>
              <a:rPr lang="es-ES_tradnl" sz="1600" dirty="0"/>
              <a:t>6. Ser atendidas en lugares accesibles, que garanticen la privacidad, salubridad, seguridad y comodidad.</a:t>
            </a:r>
          </a:p>
          <a:p>
            <a:pPr marL="0" indent="0" algn="just">
              <a:buNone/>
            </a:pPr>
            <a:r>
              <a:rPr lang="es-ES_tradnl" sz="1600" dirty="0"/>
              <a:t>7. Ser protegidas contra toda forma de coerción, violencia o intimidación, directa o sobre sus familias o personas bajo su custodia</a:t>
            </a:r>
            <a:r>
              <a:rPr lang="es-ES_tradnl" sz="1600" dirty="0" smtClean="0"/>
              <a:t>.  (</a:t>
            </a:r>
            <a:r>
              <a:rPr lang="es-ES" sz="1600" dirty="0" smtClean="0"/>
              <a:t>…)</a:t>
            </a:r>
            <a:endParaRPr lang="es-ES_tradnl" sz="1600" dirty="0"/>
          </a:p>
          <a:p>
            <a:pPr algn="just"/>
            <a:endParaRPr lang="es-ES" sz="1600" dirty="0"/>
          </a:p>
        </p:txBody>
      </p:sp>
    </p:spTree>
    <p:extLst>
      <p:ext uri="{BB962C8B-B14F-4D97-AF65-F5344CB8AC3E}">
        <p14:creationId xmlns:p14="http://schemas.microsoft.com/office/powerpoint/2010/main" val="4071318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t>SANCIONES POR INCUMPLIMIENTO</a:t>
            </a:r>
            <a:endParaRPr lang="es-ES" sz="3200" b="1" dirty="0"/>
          </a:p>
        </p:txBody>
      </p:sp>
      <p:sp>
        <p:nvSpPr>
          <p:cNvPr id="3" name="Marcador de contenido 2"/>
          <p:cNvSpPr>
            <a:spLocks noGrp="1"/>
          </p:cNvSpPr>
          <p:nvPr>
            <p:ph idx="1"/>
          </p:nvPr>
        </p:nvSpPr>
        <p:spPr>
          <a:xfrm>
            <a:off x="1176865" y="2490135"/>
            <a:ext cx="7069988" cy="3772642"/>
          </a:xfrm>
        </p:spPr>
        <p:txBody>
          <a:bodyPr>
            <a:noAutofit/>
          </a:bodyPr>
          <a:lstStyle/>
          <a:p>
            <a:pPr marL="0" indent="0" algn="just">
              <a:buNone/>
            </a:pPr>
            <a:r>
              <a:rPr lang="es-ES_tradnl" sz="1400" dirty="0" smtClean="0"/>
              <a:t>PARÁGRAFO 1o. Los funcionarios públicos que en el desarrollo del proceso penal o cualquier otro tipo de actuación jurisdiccional o administrativa incumplan sus obligaciones respecto de la garantía de los derechos de las víctimas de violencia sexual, responderán ante los Tribunales y Juzgados competentes, y ante las autoridades disciplinarias por dichas conductas.</a:t>
            </a:r>
          </a:p>
          <a:p>
            <a:pPr marL="0" indent="0" algn="just">
              <a:buNone/>
            </a:pPr>
            <a:r>
              <a:rPr lang="es-ES_tradnl" sz="1400" dirty="0" smtClean="0"/>
              <a:t>El Ministerio Público vigilará el cumplimiento de los derechos de las víctimas de violencia sexual de manera prioritaria. Las investigaciones sobre presuntas faltas disciplinarias se adelantarán a través del procedimiento verbal establecido en el Capítulo 1 del Título XI del Código Disciplinario Único.</a:t>
            </a:r>
          </a:p>
          <a:p>
            <a:pPr marL="0" indent="0" algn="just">
              <a:buNone/>
            </a:pPr>
            <a:r>
              <a:rPr lang="es-ES_tradnl" sz="1400" dirty="0" smtClean="0"/>
              <a:t>PARÁGRAFO 2o. En el término de un (1) año a partir de la entrada en vigencia de la presente ley, la Fiscalía General de la Nación, el Instituto Nacional de Medicina Legal y Ciencias Forenses, el Instituto Colombiano de Bienestar Familiar, las Comisarías de Familia, la Policía Nacional, el Consejo Superior de la Judicatura, la Defensoría del Pueblo, el Ministerio de Salud y demás autoridades involucradas en los procesos de atención integral y acceso a la justicia de las víctimas de violencia sexual, tendrán que presentar un informe detallado al Comité de Seguimiento sobre las medidas implementadas para la adecuación y fortalecimiento institucional que garanticen los derechos y garantías consagradas en este artículo.</a:t>
            </a:r>
          </a:p>
          <a:p>
            <a:endParaRPr lang="es-ES" sz="1400" dirty="0" smtClean="0"/>
          </a:p>
          <a:p>
            <a:endParaRPr lang="es-ES" sz="1400" dirty="0"/>
          </a:p>
        </p:txBody>
      </p:sp>
    </p:spTree>
    <p:extLst>
      <p:ext uri="{BB962C8B-B14F-4D97-AF65-F5344CB8AC3E}">
        <p14:creationId xmlns:p14="http://schemas.microsoft.com/office/powerpoint/2010/main" val="3968989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t>LEY 1761 DE 2015 - FEMINICIDIO</a:t>
            </a:r>
            <a:endParaRPr lang="es-ES" b="1" dirty="0"/>
          </a:p>
        </p:txBody>
      </p:sp>
      <p:sp>
        <p:nvSpPr>
          <p:cNvPr id="3" name="Marcador de contenido 2"/>
          <p:cNvSpPr>
            <a:spLocks noGrp="1"/>
          </p:cNvSpPr>
          <p:nvPr>
            <p:ph idx="1"/>
          </p:nvPr>
        </p:nvSpPr>
        <p:spPr/>
        <p:txBody>
          <a:bodyPr>
            <a:normAutofit/>
          </a:bodyPr>
          <a:lstStyle/>
          <a:p>
            <a:pPr marL="0" indent="0" algn="just">
              <a:buNone/>
            </a:pPr>
            <a:r>
              <a:rPr lang="es-CO" sz="3200" dirty="0" smtClean="0">
                <a:solidFill>
                  <a:srgbClr val="0070C0"/>
                </a:solidFill>
                <a:latin typeface="Arial" panose="020B0604020202020204" pitchFamily="34" charset="0"/>
                <a:cs typeface="Arial" panose="020B0604020202020204" pitchFamily="34" charset="0"/>
              </a:rPr>
              <a:t> </a:t>
            </a:r>
            <a:r>
              <a:rPr lang="es-CO" sz="2000" dirty="0"/>
              <a:t>Ley Rosa Elvira Cely</a:t>
            </a:r>
          </a:p>
          <a:p>
            <a:pPr marL="0" indent="0" algn="just">
              <a:buNone/>
            </a:pPr>
            <a:r>
              <a:rPr lang="es-CO" sz="2000" dirty="0" smtClean="0"/>
              <a:t>Artículo </a:t>
            </a:r>
            <a:r>
              <a:rPr lang="es-CO" sz="2000" dirty="0"/>
              <a:t>11. Las autoridades jurisdiccionales y administrativas con competencias en la prevención, investigación, judicialización, sanción y reparación de todas las formas de violencia contra las mujeres, deberán acreditar formación universitaria a nivel de posgrados en género, derechos humanos y/o derecho internacional humanitario, como requisito de acceso a un cargo de carrera o de libre nombramiento y remoción. </a:t>
            </a:r>
          </a:p>
          <a:p>
            <a:endParaRPr lang="es-ES" sz="3200" dirty="0"/>
          </a:p>
        </p:txBody>
      </p:sp>
    </p:spTree>
    <p:extLst>
      <p:ext uri="{BB962C8B-B14F-4D97-AF65-F5344CB8AC3E}">
        <p14:creationId xmlns:p14="http://schemas.microsoft.com/office/powerpoint/2010/main" val="3230698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ENFOQUE DIFERENCIAL</a:t>
            </a:r>
            <a:endParaRPr lang="es-ES" b="1" dirty="0"/>
          </a:p>
        </p:txBody>
      </p:sp>
      <p:sp>
        <p:nvSpPr>
          <p:cNvPr id="3" name="Marcador de contenido 2"/>
          <p:cNvSpPr>
            <a:spLocks noGrp="1"/>
          </p:cNvSpPr>
          <p:nvPr>
            <p:ph idx="1"/>
          </p:nvPr>
        </p:nvSpPr>
        <p:spPr/>
        <p:txBody>
          <a:bodyPr/>
          <a:lstStyle/>
          <a:p>
            <a:pPr marL="0" indent="0" algn="just">
              <a:buNone/>
            </a:pPr>
            <a:r>
              <a:rPr lang="es-ES_tradnl" dirty="0" smtClean="0"/>
              <a:t>Método </a:t>
            </a:r>
            <a:r>
              <a:rPr lang="es-ES_tradnl" dirty="0"/>
              <a:t>de análisis que toma en cuenta  y visibiliza las diversidades e inequidades existentes en una realidad, contra grupos de la sociedad que son minoritarios  o considerados diferentes por la mayoría o por algún grupo hegemónico. con el propósito de brindar una adecuada atención y protección de sus derechos. </a:t>
            </a:r>
            <a:r>
              <a:rPr lang="es-ES_tradnl" dirty="0" smtClean="0"/>
              <a:t> (Una </a:t>
            </a:r>
            <a:r>
              <a:rPr lang="es-ES_tradnl" dirty="0"/>
              <a:t>guía para la </a:t>
            </a:r>
            <a:r>
              <a:rPr lang="es-ES_tradnl" dirty="0" smtClean="0"/>
              <a:t>acción)</a:t>
            </a:r>
            <a:endParaRPr lang="es-ES" dirty="0"/>
          </a:p>
        </p:txBody>
      </p:sp>
    </p:spTree>
    <p:extLst>
      <p:ext uri="{BB962C8B-B14F-4D97-AF65-F5344CB8AC3E}">
        <p14:creationId xmlns:p14="http://schemas.microsoft.com/office/powerpoint/2010/main" val="528484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AUTO 009 DE 2015</a:t>
            </a:r>
            <a:endParaRPr lang="es-ES" b="1" dirty="0"/>
          </a:p>
        </p:txBody>
      </p:sp>
      <p:sp>
        <p:nvSpPr>
          <p:cNvPr id="3" name="Marcador de contenido 2"/>
          <p:cNvSpPr>
            <a:spLocks noGrp="1"/>
          </p:cNvSpPr>
          <p:nvPr>
            <p:ph idx="1"/>
          </p:nvPr>
        </p:nvSpPr>
        <p:spPr/>
        <p:txBody>
          <a:bodyPr>
            <a:normAutofit fontScale="77500" lnSpcReduction="20000"/>
          </a:bodyPr>
          <a:lstStyle/>
          <a:p>
            <a:pPr marL="0" indent="0" algn="just">
              <a:buNone/>
            </a:pPr>
            <a:endParaRPr lang="es-CO" dirty="0">
              <a:latin typeface="Arial" panose="020B0604020202020204" pitchFamily="34" charset="0"/>
              <a:cs typeface="Arial" panose="020B0604020202020204" pitchFamily="34" charset="0"/>
            </a:endParaRPr>
          </a:p>
          <a:p>
            <a:pPr marL="0" indent="0" algn="just">
              <a:buNone/>
            </a:pPr>
            <a:r>
              <a:rPr lang="es-CO" sz="2900" dirty="0"/>
              <a:t>Ordena a las entidades del sector justicia, entre ellas al Consejo Superior de la Judicatura a que diseñe e implemente un programa de formación para los funcionarios judiciales que tienen a su cargo procesos relacionados con violencia sexual en el marco del conflicto armado y el desplazamiento forzado, con la finalidad de capacitarlos en temas como: </a:t>
            </a:r>
            <a:r>
              <a:rPr lang="es-CO" sz="2900" b="1" dirty="0"/>
              <a:t>los estándares internacionales de debida diligencia, los derechos fundamentales de las mujeres y la jurisprudencia constitucional aplicable en la </a:t>
            </a:r>
            <a:r>
              <a:rPr lang="es-CO" sz="2900" b="1" dirty="0" smtClean="0"/>
              <a:t>materia.</a:t>
            </a:r>
            <a:endParaRPr lang="es-CO" sz="2900" b="1" dirty="0"/>
          </a:p>
          <a:p>
            <a:endParaRPr lang="es-ES" dirty="0"/>
          </a:p>
        </p:txBody>
      </p:sp>
    </p:spTree>
    <p:extLst>
      <p:ext uri="{BB962C8B-B14F-4D97-AF65-F5344CB8AC3E}">
        <p14:creationId xmlns:p14="http://schemas.microsoft.com/office/powerpoint/2010/main" val="2151979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5878" y="639293"/>
            <a:ext cx="6798734" cy="779456"/>
          </a:xfrm>
        </p:spPr>
        <p:txBody>
          <a:bodyPr/>
          <a:lstStyle/>
          <a:p>
            <a:r>
              <a:rPr lang="es-ES" b="1" dirty="0" smtClean="0"/>
              <a:t>AUTO 092 DE 2008</a:t>
            </a:r>
            <a:endParaRPr lang="es-ES" b="1" dirty="0"/>
          </a:p>
        </p:txBody>
      </p:sp>
      <p:sp>
        <p:nvSpPr>
          <p:cNvPr id="3" name="Marcador de contenido 2"/>
          <p:cNvSpPr>
            <a:spLocks noGrp="1"/>
          </p:cNvSpPr>
          <p:nvPr>
            <p:ph idx="1"/>
          </p:nvPr>
        </p:nvSpPr>
        <p:spPr>
          <a:xfrm>
            <a:off x="819508" y="1297978"/>
            <a:ext cx="7556741" cy="4828185"/>
          </a:xfrm>
        </p:spPr>
        <p:txBody>
          <a:bodyPr>
            <a:normAutofit fontScale="40000" lnSpcReduction="20000"/>
          </a:bodyPr>
          <a:lstStyle/>
          <a:p>
            <a:pPr algn="just"/>
            <a:endParaRPr lang="es-ES_tradnl" dirty="0" smtClean="0"/>
          </a:p>
          <a:p>
            <a:pPr marL="0" indent="0" algn="just">
              <a:buNone/>
            </a:pPr>
            <a:r>
              <a:rPr lang="es-ES_tradnl" sz="4000" dirty="0" smtClean="0"/>
              <a:t>La Corte señaló que la violencia ejercida en el conflicto armado interno colombiano victimiza de manera </a:t>
            </a:r>
            <a:r>
              <a:rPr lang="es-ES_tradnl" sz="4000" i="1" dirty="0" smtClean="0"/>
              <a:t>diferencial y agudizada</a:t>
            </a:r>
            <a:r>
              <a:rPr lang="es-ES_tradnl" sz="4000" dirty="0" smtClean="0"/>
              <a:t> a las mujeres, por diversas razones:</a:t>
            </a:r>
          </a:p>
          <a:p>
            <a:pPr marL="0" indent="0" algn="just">
              <a:buNone/>
            </a:pPr>
            <a:endParaRPr lang="es-ES_tradnl" sz="4000" dirty="0" smtClean="0"/>
          </a:p>
          <a:p>
            <a:pPr marL="0" indent="0" algn="just">
              <a:buNone/>
            </a:pPr>
            <a:r>
              <a:rPr lang="es-ES_tradnl" sz="4000" dirty="0" smtClean="0"/>
              <a:t>(I) Por su condición de género, las mujeres están expuestas a riesgos particulares y vulnerabilidades específicas dentro del conflicto armado, que explican en su conjunto el impacto desproporcionado del desplazamiento forzado sobre las mujeres].</a:t>
            </a:r>
          </a:p>
          <a:p>
            <a:pPr marL="0" indent="0" algn="just">
              <a:buNone/>
            </a:pPr>
            <a:endParaRPr lang="es-ES_tradnl" sz="4000" dirty="0" smtClean="0"/>
          </a:p>
          <a:p>
            <a:pPr marL="0" indent="0" algn="just">
              <a:buNone/>
            </a:pPr>
            <a:r>
              <a:rPr lang="es-ES_tradnl" sz="4000" dirty="0" smtClean="0"/>
              <a:t>(II) Como víctimas sobrevivientes de actos violentos que se ven forzadas a asumir roles familiares, económicos y sociales distintos a los acostumbrados, las mujeres deben sobrellevar cargas materiales y psicológicas de naturaleza extrema y abrupta, que no afectan de igual manera a los hombres. (….)” </a:t>
            </a:r>
          </a:p>
          <a:p>
            <a:pPr marL="0" indent="0" algn="just">
              <a:buNone/>
            </a:pPr>
            <a:endParaRPr lang="es-ES_tradnl" sz="4000" dirty="0" smtClean="0"/>
          </a:p>
          <a:p>
            <a:pPr marL="0" indent="0" algn="just">
              <a:buNone/>
            </a:pPr>
            <a:r>
              <a:rPr lang="es-ES_tradnl" sz="4000" dirty="0" smtClean="0"/>
              <a:t>La Corte constató en esa oportunidad, </a:t>
            </a:r>
            <a:r>
              <a:rPr lang="es-ES_tradnl" sz="4000" i="1" dirty="0" smtClean="0"/>
              <a:t>“que ambas series de factores causantes del impacto diferencial y agudizado del conflicto armado sobre las mujeres, se derivan a su turno de la persistencia y prevalencia de patrones sociales estructurales que fomentan la discriminación, exclusión y marginalización que de por sí experimentan las mujeres colombianas en sus vidas diarias, con los alarmantes niveles de violencia y subordinación que le son consustanciales tanto en espacios públicos como en privados, y que les ubica en una posición de desventaja en el punto de partida para afrontar el impacto del conflicto armado en sus vidas”</a:t>
            </a:r>
            <a:endParaRPr lang="es-ES_tradnl" sz="4000" dirty="0">
              <a:effectLst/>
            </a:endParaRPr>
          </a:p>
        </p:txBody>
      </p:sp>
    </p:spTree>
    <p:extLst>
      <p:ext uri="{BB962C8B-B14F-4D97-AF65-F5344CB8AC3E}">
        <p14:creationId xmlns:p14="http://schemas.microsoft.com/office/powerpoint/2010/main" val="2583346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1433" y="1059643"/>
            <a:ext cx="8229600" cy="897729"/>
          </a:xfrm>
        </p:spPr>
        <p:txBody>
          <a:bodyPr>
            <a:noAutofit/>
          </a:bodyPr>
          <a:lstStyle/>
          <a:p>
            <a:pPr lvl="0"/>
            <a:r>
              <a:rPr lang="es-ES" b="1" dirty="0" smtClean="0">
                <a:solidFill>
                  <a:srgbClr val="FF0000"/>
                </a:solidFill>
              </a:rPr>
              <a:t/>
            </a:r>
            <a:br>
              <a:rPr lang="es-ES" b="1" dirty="0" smtClean="0">
                <a:solidFill>
                  <a:srgbClr val="FF0000"/>
                </a:solidFill>
              </a:rPr>
            </a:br>
            <a:r>
              <a:rPr lang="es-ES" b="1" dirty="0" smtClean="0"/>
              <a:t>T </a:t>
            </a:r>
            <a:r>
              <a:rPr lang="es-ES" b="1" dirty="0"/>
              <a:t>967/14</a:t>
            </a:r>
            <a:br>
              <a:rPr lang="es-ES" b="1" dirty="0"/>
            </a:br>
            <a:endParaRPr lang="es-ES" dirty="0"/>
          </a:p>
        </p:txBody>
      </p:sp>
      <p:sp>
        <p:nvSpPr>
          <p:cNvPr id="3" name="Marcador de contenido 2"/>
          <p:cNvSpPr>
            <a:spLocks noGrp="1"/>
          </p:cNvSpPr>
          <p:nvPr>
            <p:ph idx="1"/>
          </p:nvPr>
        </p:nvSpPr>
        <p:spPr/>
        <p:txBody>
          <a:bodyPr>
            <a:normAutofit fontScale="92500"/>
          </a:bodyPr>
          <a:lstStyle/>
          <a:p>
            <a:pPr lvl="0" algn="just"/>
            <a:r>
              <a:rPr lang="es-CO" b="1" dirty="0" smtClean="0"/>
              <a:t>Son </a:t>
            </a:r>
            <a:r>
              <a:rPr lang="es-CO" b="1" dirty="0"/>
              <a:t>los operadores judiciales del país quienes deben velar por su cumplimiento</a:t>
            </a:r>
            <a:r>
              <a:rPr lang="es-CO" dirty="0"/>
              <a:t>. Sin embargo, como quedó evidenciado, una de las mayores limitaciones que las mujeres encuentran para denunciar la violencia, </a:t>
            </a:r>
            <a:r>
              <a:rPr lang="es-CO" b="1" dirty="0"/>
              <a:t>en especial la doméstica y la psicológica</a:t>
            </a:r>
            <a:r>
              <a:rPr lang="es-CO" dirty="0"/>
              <a:t>, es la tolerancia social a estos fenómenos, que implica a su vez la ineficacia de estos procesos y las dificultades probatorias a las que se enfrenta la administración de justicia frente a estos casos. </a:t>
            </a:r>
          </a:p>
          <a:p>
            <a:pPr algn="just"/>
            <a:endParaRPr lang="es-ES" dirty="0"/>
          </a:p>
        </p:txBody>
      </p:sp>
    </p:spTree>
    <p:extLst>
      <p:ext uri="{BB962C8B-B14F-4D97-AF65-F5344CB8AC3E}">
        <p14:creationId xmlns:p14="http://schemas.microsoft.com/office/powerpoint/2010/main" val="8494691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DE INTERÉS</a:t>
            </a:r>
            <a:endParaRPr lang="es-ES" b="1" dirty="0"/>
          </a:p>
        </p:txBody>
      </p:sp>
      <p:sp>
        <p:nvSpPr>
          <p:cNvPr id="3" name="Marcador de contenido 2"/>
          <p:cNvSpPr>
            <a:spLocks noGrp="1"/>
          </p:cNvSpPr>
          <p:nvPr>
            <p:ph idx="1"/>
          </p:nvPr>
        </p:nvSpPr>
        <p:spPr/>
        <p:txBody>
          <a:bodyPr>
            <a:normAutofit/>
          </a:bodyPr>
          <a:lstStyle/>
          <a:p>
            <a:pPr>
              <a:buFont typeface="Wingdings" panose="05000000000000000000" pitchFamily="2" charset="2"/>
              <a:buChar char="§"/>
            </a:pPr>
            <a:r>
              <a:rPr lang="es-ES" b="1" dirty="0"/>
              <a:t>SENTENCIA C-371 DE 2000</a:t>
            </a:r>
          </a:p>
          <a:p>
            <a:pPr>
              <a:buFont typeface="Wingdings" panose="05000000000000000000" pitchFamily="2" charset="2"/>
              <a:buChar char="§"/>
            </a:pPr>
            <a:r>
              <a:rPr lang="es-CO" b="1" dirty="0"/>
              <a:t>T-025 de 2004</a:t>
            </a:r>
          </a:p>
          <a:p>
            <a:pPr>
              <a:buFont typeface="Wingdings" panose="05000000000000000000" pitchFamily="2" charset="2"/>
              <a:buChar char="§"/>
            </a:pPr>
            <a:r>
              <a:rPr lang="es-CO" b="1" dirty="0"/>
              <a:t>Sentencia SU 070-2013 </a:t>
            </a:r>
          </a:p>
          <a:p>
            <a:pPr algn="just">
              <a:buFont typeface="Wingdings" panose="05000000000000000000" pitchFamily="2" charset="2"/>
              <a:buChar char="§"/>
            </a:pPr>
            <a:r>
              <a:rPr lang="es-ES" dirty="0"/>
              <a:t>La Corte Penal Internacional, Las Reglas de Procedimiento y Prueba, Regla 70: </a:t>
            </a:r>
            <a:r>
              <a:rPr lang="es-ES" dirty="0" smtClean="0"/>
              <a:t>Principios en </a:t>
            </a:r>
            <a:r>
              <a:rPr lang="es-ES" dirty="0"/>
              <a:t>casos de violencia </a:t>
            </a:r>
            <a:r>
              <a:rPr lang="es-ES" dirty="0" smtClean="0"/>
              <a:t>sexual.</a:t>
            </a:r>
            <a:endParaRPr lang="es-ES_tradnl" dirty="0">
              <a:latin typeface="Book Antiqua" charset="0"/>
              <a:ea typeface="MS PGothic" charset="0"/>
              <a:cs typeface="MS PGothic" charset="0"/>
            </a:endParaRPr>
          </a:p>
          <a:p>
            <a:endParaRPr lang="es-ES" dirty="0"/>
          </a:p>
        </p:txBody>
      </p:sp>
    </p:spTree>
    <p:extLst>
      <p:ext uri="{BB962C8B-B14F-4D97-AF65-F5344CB8AC3E}">
        <p14:creationId xmlns:p14="http://schemas.microsoft.com/office/powerpoint/2010/main" val="185139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FINALMENTE…</a:t>
            </a:r>
            <a:endParaRPr lang="es-ES" b="1" dirty="0"/>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ü"/>
            </a:pPr>
            <a:r>
              <a:rPr lang="es-ES_tradnl" sz="2800" dirty="0" smtClean="0"/>
              <a:t>Sobre el rol activo que corresponde asumir a </a:t>
            </a:r>
            <a:r>
              <a:rPr lang="es-ES_tradnl" sz="2800" dirty="0" err="1" smtClean="0"/>
              <a:t>funcionari@s</a:t>
            </a:r>
            <a:r>
              <a:rPr lang="es-ES_tradnl" sz="2800" dirty="0" smtClean="0"/>
              <a:t> de la jurisdicción</a:t>
            </a:r>
            <a:r>
              <a:rPr lang="es-ES" sz="2800" dirty="0" smtClean="0"/>
              <a:t>…..</a:t>
            </a:r>
          </a:p>
          <a:p>
            <a:pPr algn="just">
              <a:buFont typeface="Wingdings" panose="05000000000000000000" pitchFamily="2" charset="2"/>
              <a:buChar char="ü"/>
            </a:pPr>
            <a:r>
              <a:rPr lang="es-ES_tradnl" sz="2800" b="1" dirty="0" smtClean="0"/>
              <a:t>La realidad de lo cotidiano dista mucho de lo que prometen las leyes.</a:t>
            </a:r>
            <a:endParaRPr lang="es-ES" sz="2800" b="1" dirty="0"/>
          </a:p>
        </p:txBody>
      </p:sp>
    </p:spTree>
    <p:extLst>
      <p:ext uri="{BB962C8B-B14F-4D97-AF65-F5344CB8AC3E}">
        <p14:creationId xmlns:p14="http://schemas.microsoft.com/office/powerpoint/2010/main" val="2424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10000"/>
          </a:bodyPr>
          <a:lstStyle/>
          <a:p>
            <a:pPr algn="just">
              <a:buClr>
                <a:srgbClr val="0070C0"/>
              </a:buClr>
              <a:buSzPct val="110000"/>
              <a:buFont typeface="Wingdings" charset="0"/>
              <a:buChar char="§"/>
            </a:pPr>
            <a:r>
              <a:rPr lang="es-CO" dirty="0" smtClean="0"/>
              <a:t>La </a:t>
            </a:r>
            <a:r>
              <a:rPr lang="es-CO" dirty="0"/>
              <a:t>introducción  de la perspectiva de género como una política pública, </a:t>
            </a:r>
            <a:r>
              <a:rPr lang="es-CO" dirty="0" smtClean="0"/>
              <a:t> está legitimada </a:t>
            </a:r>
            <a:r>
              <a:rPr lang="es-CO" dirty="0"/>
              <a:t>en instrumentos nacionales e internacionales,  que </a:t>
            </a:r>
            <a:r>
              <a:rPr lang="es-CO" dirty="0" smtClean="0"/>
              <a:t>exige su implementación por los </a:t>
            </a:r>
            <a:r>
              <a:rPr lang="es-CO" dirty="0"/>
              <a:t>Estados  </a:t>
            </a:r>
            <a:r>
              <a:rPr lang="es-CO" dirty="0" smtClean="0"/>
              <a:t>democráticos</a:t>
            </a:r>
            <a:endParaRPr lang="es-CO" dirty="0">
              <a:solidFill>
                <a:srgbClr val="0070C0"/>
              </a:solidFill>
            </a:endParaRPr>
          </a:p>
          <a:p>
            <a:pPr algn="just">
              <a:buClr>
                <a:srgbClr val="0070C0"/>
              </a:buClr>
              <a:buSzPct val="110000"/>
              <a:buFont typeface="Wingdings" charset="0"/>
              <a:buChar char="§"/>
            </a:pPr>
            <a:endParaRPr lang="es-CO" dirty="0"/>
          </a:p>
          <a:p>
            <a:pPr algn="just">
              <a:buClr>
                <a:srgbClr val="0070C0"/>
              </a:buClr>
              <a:buSzPct val="110000"/>
              <a:buFont typeface="Wingdings" charset="0"/>
              <a:buChar char="§"/>
            </a:pPr>
            <a:r>
              <a:rPr lang="es-CO" dirty="0"/>
              <a:t> </a:t>
            </a:r>
            <a:r>
              <a:rPr lang="es-CO" b="1" dirty="0" smtClean="0"/>
              <a:t>Cumbres judiciales </a:t>
            </a:r>
            <a:r>
              <a:rPr lang="es-CO" b="1" dirty="0"/>
              <a:t>de Iberoamérica</a:t>
            </a:r>
            <a:r>
              <a:rPr lang="es-CO" dirty="0"/>
              <a:t>, impulsan la introducción de la perspectiva de género en los diferentes ámbitos de la administración de </a:t>
            </a:r>
            <a:r>
              <a:rPr lang="es-CO" dirty="0" smtClean="0"/>
              <a:t>justicia.  (100 </a:t>
            </a:r>
            <a:r>
              <a:rPr lang="es-CO" dirty="0"/>
              <a:t>Reglas de </a:t>
            </a:r>
            <a:r>
              <a:rPr lang="es-CO" dirty="0" smtClean="0"/>
              <a:t>Brasilia) </a:t>
            </a:r>
            <a:endParaRPr lang="es-CO" dirty="0"/>
          </a:p>
          <a:p>
            <a:endParaRPr lang="es-ES" dirty="0"/>
          </a:p>
        </p:txBody>
      </p:sp>
    </p:spTree>
    <p:extLst>
      <p:ext uri="{BB962C8B-B14F-4D97-AF65-F5344CB8AC3E}">
        <p14:creationId xmlns:p14="http://schemas.microsoft.com/office/powerpoint/2010/main" val="3159156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CO" dirty="0" smtClean="0"/>
              <a:t>Mediante Acuerdo 9743 de 2012, se </a:t>
            </a:r>
            <a:r>
              <a:rPr lang="es-CO" dirty="0"/>
              <a:t>establecen ámbitos de aplicación, líneas de acción, estrategias, actividades, competencias, indicadores, mecanismos de seguimiento y evaluación, reglas de auditoría, para la introducción de la perspectiva de género y del cumplimiento de los objetivos de la política de igualdad y no discriminación</a:t>
            </a:r>
            <a:r>
              <a:rPr lang="es-CO" b="1" dirty="0"/>
              <a:t> con enfoque diferencial y de género</a:t>
            </a:r>
            <a:r>
              <a:rPr lang="es-CO" b="1" dirty="0" smtClean="0"/>
              <a:t>.</a:t>
            </a:r>
            <a:endParaRPr lang="es-ES" dirty="0"/>
          </a:p>
        </p:txBody>
      </p:sp>
    </p:spTree>
    <p:extLst>
      <p:ext uri="{BB962C8B-B14F-4D97-AF65-F5344CB8AC3E}">
        <p14:creationId xmlns:p14="http://schemas.microsoft.com/office/powerpoint/2010/main" val="2526239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endParaRPr lang="es-CO" sz="2800" dirty="0" smtClean="0"/>
          </a:p>
          <a:p>
            <a:pPr algn="just"/>
            <a:r>
              <a:rPr lang="es-CO" sz="2800" dirty="0" smtClean="0"/>
              <a:t>En </a:t>
            </a:r>
            <a:r>
              <a:rPr lang="es-CO" sz="2800" dirty="0"/>
              <a:t>muchas decisiones judiciales se advierten estereotipos discriminatorios sobre la naturaleza y roles de las mujeres y los hombres, que evidencian un sesgo de género, proscrito por la Conferencia de Beijing de 1995.</a:t>
            </a:r>
          </a:p>
          <a:p>
            <a:pPr algn="just"/>
            <a:endParaRPr lang="es-ES" sz="2800" dirty="0"/>
          </a:p>
        </p:txBody>
      </p:sp>
    </p:spTree>
    <p:extLst>
      <p:ext uri="{BB962C8B-B14F-4D97-AF65-F5344CB8AC3E}">
        <p14:creationId xmlns:p14="http://schemas.microsoft.com/office/powerpoint/2010/main" val="17954177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algn="just"/>
            <a:r>
              <a:rPr lang="es-CO" dirty="0" err="1" smtClean="0"/>
              <a:t>Alda</a:t>
            </a:r>
            <a:r>
              <a:rPr lang="es-CO" dirty="0" smtClean="0"/>
              <a:t> </a:t>
            </a:r>
            <a:r>
              <a:rPr lang="es-CO" dirty="0"/>
              <a:t>Facio señala que: </a:t>
            </a:r>
            <a:r>
              <a:rPr lang="es-CO" i="1" dirty="0"/>
              <a:t>“…la teoría de género, tan desarrollada ya en nuestro tiempo, nos ha enseñado que no se puede comprender ningún fenómeno social si no se lo analiza desde la perspectiva de género y que ésta generalmente implica reconceptualizar aquello que se está analizando. Es así que para hablar del acceso, o mejor dicho, del no acceso de las mujeres a la justicia jurisdiccional desde una perspectiva de género, tendríamos que reconceptualizar tanto lo que entendemos por "acceso a la administración de justicia" como lo que entendemos por "justicia jurisdiccional</a:t>
            </a:r>
            <a:r>
              <a:rPr lang="es-CO" i="1" dirty="0" smtClean="0"/>
              <a:t>".</a:t>
            </a:r>
            <a:endParaRPr lang="es-ES" dirty="0"/>
          </a:p>
        </p:txBody>
      </p:sp>
    </p:spTree>
    <p:extLst>
      <p:ext uri="{BB962C8B-B14F-4D97-AF65-F5344CB8AC3E}">
        <p14:creationId xmlns:p14="http://schemas.microsoft.com/office/powerpoint/2010/main" val="509812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QUÉ  ES?</a:t>
            </a:r>
            <a:endParaRPr lang="es-ES" b="1" dirty="0"/>
          </a:p>
        </p:txBody>
      </p:sp>
      <p:sp>
        <p:nvSpPr>
          <p:cNvPr id="3" name="Marcador de contenido 2"/>
          <p:cNvSpPr>
            <a:spLocks noGrp="1"/>
          </p:cNvSpPr>
          <p:nvPr>
            <p:ph idx="1"/>
          </p:nvPr>
        </p:nvSpPr>
        <p:spPr/>
        <p:txBody>
          <a:bodyPr>
            <a:normAutofit fontScale="92500" lnSpcReduction="10000"/>
          </a:bodyPr>
          <a:lstStyle/>
          <a:p>
            <a:pPr algn="just"/>
            <a:r>
              <a:rPr lang="es-ES_tradnl" dirty="0"/>
              <a:t>SEXO” es una categoría biológica, determinista y rígida (se nace), alude a los aspectos físicos, biológicos y anatómicos que distinguen lo que es un macho de una hembra.</a:t>
            </a:r>
          </a:p>
          <a:p>
            <a:pPr algn="just"/>
            <a:endParaRPr lang="es-ES_tradnl" dirty="0"/>
          </a:p>
          <a:p>
            <a:pPr algn="just"/>
            <a:r>
              <a:rPr lang="es-ES_tradnl" dirty="0"/>
              <a:t>  “GENERO” es una categoría sociocultural construida socialmente (se aprende), nos remite a las características que, social y culturalmente se atribuyen a hombres y mujeres, a partir de sus diferencias biológicas, así que puede ser sujeto a cambios</a:t>
            </a:r>
            <a:endParaRPr lang="es-ES" dirty="0"/>
          </a:p>
        </p:txBody>
      </p:sp>
    </p:spTree>
    <p:extLst>
      <p:ext uri="{BB962C8B-B14F-4D97-AF65-F5344CB8AC3E}">
        <p14:creationId xmlns:p14="http://schemas.microsoft.com/office/powerpoint/2010/main" val="4192841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pPr algn="just"/>
            <a:r>
              <a:rPr lang="es-ES_tradnl" dirty="0"/>
              <a:t>IDENTIDAD DE GENERO: Construcciones a través de las cuales nos identificamos como hombres o mujeres. </a:t>
            </a:r>
            <a:r>
              <a:rPr lang="es-ES_tradnl" dirty="0" smtClean="0"/>
              <a:t>(</a:t>
            </a:r>
            <a:r>
              <a:rPr lang="es-ES_tradnl" dirty="0" err="1" smtClean="0"/>
              <a:t>transgeneristas</a:t>
            </a:r>
            <a:r>
              <a:rPr lang="es-ES_tradnl" dirty="0"/>
              <a:t>: travestis, transexuales y </a:t>
            </a:r>
            <a:r>
              <a:rPr lang="es-ES_tradnl" dirty="0" smtClean="0"/>
              <a:t>transformistas).</a:t>
            </a:r>
          </a:p>
          <a:p>
            <a:pPr marL="0" indent="0" algn="just">
              <a:buNone/>
            </a:pPr>
            <a:r>
              <a:rPr lang="es-ES_tradnl" dirty="0"/>
              <a:t> </a:t>
            </a:r>
          </a:p>
          <a:p>
            <a:pPr algn="just"/>
            <a:r>
              <a:rPr lang="es-ES_tradnl" dirty="0"/>
              <a:t>ORIENTACION SEXUAL. Gusto por otro sujeto sea femenino o masculino. Es un proceso personal, cambiante y relativo a todas las etapas del ciclo vital. </a:t>
            </a:r>
            <a:r>
              <a:rPr lang="es-ES_tradnl" dirty="0" smtClean="0"/>
              <a:t>(Personas </a:t>
            </a:r>
            <a:r>
              <a:rPr lang="es-ES_tradnl" dirty="0"/>
              <a:t>homosexuales, heterosexuales o </a:t>
            </a:r>
            <a:r>
              <a:rPr lang="es-ES_tradnl" dirty="0" smtClean="0"/>
              <a:t>bisexuales)</a:t>
            </a:r>
            <a:endParaRPr lang="es-ES" dirty="0"/>
          </a:p>
        </p:txBody>
      </p:sp>
    </p:spTree>
    <p:extLst>
      <p:ext uri="{BB962C8B-B14F-4D97-AF65-F5344CB8AC3E}">
        <p14:creationId xmlns:p14="http://schemas.microsoft.com/office/powerpoint/2010/main" val="426518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9177" y="1189038"/>
            <a:ext cx="8229600" cy="827946"/>
          </a:xfrm>
        </p:spPr>
        <p:txBody>
          <a:bodyPr>
            <a:normAutofit/>
          </a:bodyPr>
          <a:lstStyle/>
          <a:p>
            <a:r>
              <a:rPr lang="es-ES" sz="3600" b="1" dirty="0" smtClean="0"/>
              <a:t>CONSTITUCIÓN POLÍTICA</a:t>
            </a:r>
            <a:endParaRPr lang="es-ES" sz="3600" b="1" dirty="0"/>
          </a:p>
        </p:txBody>
      </p:sp>
      <p:sp>
        <p:nvSpPr>
          <p:cNvPr id="3" name="Marcador de contenido 2"/>
          <p:cNvSpPr>
            <a:spLocks noGrp="1"/>
          </p:cNvSpPr>
          <p:nvPr>
            <p:ph idx="1"/>
          </p:nvPr>
        </p:nvSpPr>
        <p:spPr/>
        <p:txBody>
          <a:bodyPr>
            <a:normAutofit fontScale="70000" lnSpcReduction="20000"/>
          </a:bodyPr>
          <a:lstStyle/>
          <a:p>
            <a:pPr marL="0" indent="0" algn="just">
              <a:buNone/>
            </a:pPr>
            <a:r>
              <a:rPr lang="es-CO" dirty="0" smtClean="0"/>
              <a:t>(i)     1º </a:t>
            </a:r>
            <a:r>
              <a:rPr lang="es-CO" dirty="0"/>
              <a:t>: Colombia es un Estado Social de Derecho fundado en el respeto de la dignidad humana</a:t>
            </a:r>
            <a:r>
              <a:rPr lang="es-CO" dirty="0" smtClean="0"/>
              <a:t>.</a:t>
            </a:r>
          </a:p>
          <a:p>
            <a:pPr marL="0" indent="0" algn="just">
              <a:buNone/>
            </a:pPr>
            <a:r>
              <a:rPr lang="es-CO" dirty="0" smtClean="0"/>
              <a:t> </a:t>
            </a:r>
            <a:r>
              <a:rPr lang="es-CO" dirty="0"/>
              <a:t>(ii)  2º </a:t>
            </a:r>
            <a:r>
              <a:rPr lang="es-CO" dirty="0" smtClean="0"/>
              <a:t>fines </a:t>
            </a:r>
            <a:r>
              <a:rPr lang="es-CO" dirty="0"/>
              <a:t>esenciales del Estado </a:t>
            </a:r>
            <a:r>
              <a:rPr lang="es-ES" dirty="0" smtClean="0"/>
              <a:t>…</a:t>
            </a:r>
            <a:r>
              <a:rPr lang="es-CO" dirty="0" smtClean="0"/>
              <a:t> </a:t>
            </a:r>
            <a:r>
              <a:rPr lang="es-CO" i="1" dirty="0"/>
              <a:t>“las autoridades de la República están instituidas para proteger a todas las personas residentes en Colombia, en su vida, honra, bienes, creencias, y demás derechos y libertades, y para asegurar el cumplimiento de los deberes sociales del Estado y de los particulares”.</a:t>
            </a:r>
            <a:r>
              <a:rPr lang="es-CO" dirty="0"/>
              <a:t> </a:t>
            </a:r>
            <a:endParaRPr lang="es-CO" dirty="0" smtClean="0"/>
          </a:p>
          <a:p>
            <a:pPr marL="0" indent="0" algn="just">
              <a:buNone/>
            </a:pPr>
            <a:r>
              <a:rPr lang="es-CO" dirty="0" smtClean="0"/>
              <a:t> (iii) 5º </a:t>
            </a:r>
            <a:r>
              <a:rPr lang="es-CO" dirty="0"/>
              <a:t>dispone que el Estado </a:t>
            </a:r>
            <a:r>
              <a:rPr lang="es-CO" i="1" dirty="0"/>
              <a:t>“reconoce, sin discriminación alguna, la primacía de los </a:t>
            </a:r>
            <a:r>
              <a:rPr lang="es-CO" i="1" dirty="0" smtClean="0"/>
              <a:t>derechos inalienables </a:t>
            </a:r>
            <a:r>
              <a:rPr lang="es-CO" i="1" dirty="0"/>
              <a:t>de la persona</a:t>
            </a:r>
            <a:r>
              <a:rPr lang="es-CO" i="1" dirty="0" smtClean="0"/>
              <a:t>”</a:t>
            </a:r>
            <a:r>
              <a:rPr lang="es-CO" dirty="0" smtClean="0"/>
              <a:t>.</a:t>
            </a:r>
          </a:p>
          <a:p>
            <a:pPr marL="0" indent="0" algn="just">
              <a:buNone/>
            </a:pPr>
            <a:r>
              <a:rPr lang="es-CO" dirty="0" smtClean="0"/>
              <a:t>(</a:t>
            </a:r>
            <a:r>
              <a:rPr lang="es-CO" dirty="0"/>
              <a:t>v)  </a:t>
            </a:r>
            <a:r>
              <a:rPr lang="es-CO" dirty="0" smtClean="0"/>
              <a:t>22 consagra el </a:t>
            </a:r>
            <a:r>
              <a:rPr lang="es-CO" dirty="0"/>
              <a:t>derecho a la paz. </a:t>
            </a:r>
          </a:p>
          <a:p>
            <a:pPr marL="0" indent="0" algn="just">
              <a:buNone/>
            </a:pPr>
            <a:r>
              <a:rPr lang="es-CO" dirty="0" smtClean="0"/>
              <a:t>(</a:t>
            </a:r>
            <a:r>
              <a:rPr lang="es-CO" dirty="0"/>
              <a:t>vi) 43 dispone inequívocamente que </a:t>
            </a:r>
            <a:r>
              <a:rPr lang="es-CO" i="1" dirty="0"/>
              <a:t>“la mujer y el hombre tienen iguales derechos y oportunidades”</a:t>
            </a:r>
            <a:r>
              <a:rPr lang="es-CO" dirty="0"/>
              <a:t>, y que </a:t>
            </a:r>
            <a:r>
              <a:rPr lang="es-CO" i="1" dirty="0"/>
              <a:t>“la mujer no podrá ser sometida a ninguna clase de discriminación”</a:t>
            </a:r>
            <a:r>
              <a:rPr lang="es-CO" dirty="0"/>
              <a:t>, obligando al Estado a prestar especial protección a la maternidad y a las mujeres cabeza de familia. </a:t>
            </a:r>
            <a:endParaRPr lang="es-ES" dirty="0"/>
          </a:p>
          <a:p>
            <a:endParaRPr lang="es-ES" dirty="0"/>
          </a:p>
        </p:txBody>
      </p:sp>
    </p:spTree>
    <p:extLst>
      <p:ext uri="{BB962C8B-B14F-4D97-AF65-F5344CB8AC3E}">
        <p14:creationId xmlns:p14="http://schemas.microsoft.com/office/powerpoint/2010/main" val="739575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ARTÍCULO 13 CP.</a:t>
            </a:r>
            <a:endParaRPr lang="es-ES" b="1" dirty="0"/>
          </a:p>
        </p:txBody>
      </p:sp>
      <p:sp>
        <p:nvSpPr>
          <p:cNvPr id="3" name="Marcador de contenido 2"/>
          <p:cNvSpPr>
            <a:spLocks noGrp="1"/>
          </p:cNvSpPr>
          <p:nvPr>
            <p:ph idx="1"/>
          </p:nvPr>
        </p:nvSpPr>
        <p:spPr>
          <a:xfrm>
            <a:off x="961205" y="2444104"/>
            <a:ext cx="6798736" cy="3444997"/>
          </a:xfrm>
        </p:spPr>
        <p:txBody>
          <a:bodyPr>
            <a:normAutofit fontScale="47500" lnSpcReduction="20000"/>
          </a:bodyPr>
          <a:lstStyle/>
          <a:p>
            <a:pPr marL="0" marR="0" indent="0" algn="just">
              <a:buNone/>
            </a:pPr>
            <a:r>
              <a:rPr lang="es-MX" sz="3200" dirty="0"/>
              <a:t>I</a:t>
            </a:r>
            <a:r>
              <a:rPr lang="es-MX" sz="3100" dirty="0"/>
              <a:t>GUALDAD FORMAL</a:t>
            </a:r>
          </a:p>
          <a:p>
            <a:pPr marR="0" algn="just"/>
            <a:r>
              <a:rPr lang="es-MX" sz="3100" dirty="0"/>
              <a:t>“Todas las personas nacen libres e iguales ante la Ley, recibirán la misma protección y trato de las autoridades y gozarán de los mismos derechos, libertades y oportunidades</a:t>
            </a:r>
            <a:r>
              <a:rPr lang="es-MX" sz="3100" dirty="0" smtClean="0"/>
              <a:t>”</a:t>
            </a:r>
          </a:p>
          <a:p>
            <a:pPr marR="0" algn="just"/>
            <a:endParaRPr lang="es-MX" sz="3100" dirty="0" smtClean="0"/>
          </a:p>
          <a:p>
            <a:pPr marL="0" marR="0" indent="0" algn="just">
              <a:buNone/>
            </a:pPr>
            <a:r>
              <a:rPr lang="es-MX" sz="3100" dirty="0" smtClean="0"/>
              <a:t>CLAUSULA </a:t>
            </a:r>
            <a:r>
              <a:rPr lang="es-MX" sz="3100" dirty="0"/>
              <a:t>DE NO DISCRIMINACIÓN.</a:t>
            </a:r>
          </a:p>
          <a:p>
            <a:pPr marR="0" algn="just"/>
            <a:r>
              <a:rPr lang="es-MX" sz="3100" dirty="0"/>
              <a:t>“sin ninguna discriminación por razones de sexo, raza, origen nacional o familiar, legua, religión, opinión política o filosófica.”</a:t>
            </a:r>
          </a:p>
          <a:p>
            <a:pPr marR="0" algn="just"/>
            <a:endParaRPr lang="es-CO" sz="3100" dirty="0"/>
          </a:p>
          <a:p>
            <a:pPr marL="0" marR="0" indent="0" algn="just">
              <a:buNone/>
            </a:pPr>
            <a:r>
              <a:rPr lang="es-CO" sz="3100" dirty="0"/>
              <a:t>IGUALDAD MATERIAL.</a:t>
            </a:r>
          </a:p>
          <a:p>
            <a:pPr marR="0" algn="just"/>
            <a:r>
              <a:rPr lang="es-CO" sz="3100" dirty="0"/>
              <a:t>“El Estado protegerá especialmente a aquellas personas que por su condición económica, física o mental, se encuentren en circunstancia de debilidad manifiesta y sancionará los abusos o maltratos que contra ellas se cometan”</a:t>
            </a:r>
          </a:p>
          <a:p>
            <a:endParaRPr lang="es-ES" dirty="0"/>
          </a:p>
        </p:txBody>
      </p:sp>
    </p:spTree>
    <p:extLst>
      <p:ext uri="{BB962C8B-B14F-4D97-AF65-F5344CB8AC3E}">
        <p14:creationId xmlns:p14="http://schemas.microsoft.com/office/powerpoint/2010/main" val="2368944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t>BLOQUE DE CONSTITUCIONALIDAD</a:t>
            </a:r>
            <a:endParaRPr lang="es-ES" b="1" dirty="0"/>
          </a:p>
        </p:txBody>
      </p:sp>
      <p:sp>
        <p:nvSpPr>
          <p:cNvPr id="3" name="Marcador de contenido 2"/>
          <p:cNvSpPr>
            <a:spLocks noGrp="1"/>
          </p:cNvSpPr>
          <p:nvPr>
            <p:ph idx="1"/>
          </p:nvPr>
        </p:nvSpPr>
        <p:spPr/>
        <p:txBody>
          <a:bodyPr>
            <a:normAutofit fontScale="92500" lnSpcReduction="10000"/>
          </a:bodyPr>
          <a:lstStyle/>
          <a:p>
            <a:pPr algn="just"/>
            <a:r>
              <a:rPr lang="es-CO" sz="2800" dirty="0"/>
              <a:t>Los tratados y convenios internacionales ratificados por el Congreso, que reconocen los derechos humanos y que prohíben su limitación en los estados de excepción, prevalecen en el orden interno. Los derechos y deberes consagrados en esta Carta, se interpretarán de conformidad con los tratados internacionales sobre derechos humanos ratificados por Colombia. (Art. 93)</a:t>
            </a:r>
          </a:p>
          <a:p>
            <a:endParaRPr lang="es-ES" dirty="0"/>
          </a:p>
        </p:txBody>
      </p:sp>
      <p:sp>
        <p:nvSpPr>
          <p:cNvPr id="4" name="CuadroTexto 3"/>
          <p:cNvSpPr txBox="1"/>
          <p:nvPr/>
        </p:nvSpPr>
        <p:spPr>
          <a:xfrm>
            <a:off x="5568037" y="795535"/>
            <a:ext cx="184666" cy="369332"/>
          </a:xfrm>
          <a:prstGeom prst="rect">
            <a:avLst/>
          </a:prstGeom>
          <a:noFill/>
        </p:spPr>
        <p:txBody>
          <a:bodyPr wrap="none" rtlCol="0">
            <a:spAutoFit/>
          </a:bodyPr>
          <a:lstStyle/>
          <a:p>
            <a:r>
              <a:rPr lang="es-ES" dirty="0" smtClean="0"/>
              <a:t> </a:t>
            </a:r>
            <a:endParaRPr lang="es-ES" dirty="0"/>
          </a:p>
        </p:txBody>
      </p:sp>
    </p:spTree>
    <p:extLst>
      <p:ext uri="{BB962C8B-B14F-4D97-AF65-F5344CB8AC3E}">
        <p14:creationId xmlns:p14="http://schemas.microsoft.com/office/powerpoint/2010/main" val="30178971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5774</TotalTime>
  <Words>3828</Words>
  <Application>Microsoft Office PowerPoint</Application>
  <PresentationFormat>Presentación en pantalla (4:3)</PresentationFormat>
  <Paragraphs>199</Paragraphs>
  <Slides>48</Slides>
  <Notes>1</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Orgánico</vt:lpstr>
      <vt:lpstr> DERECHO DE GENERO  Apuntes para la judicatura -</vt:lpstr>
      <vt:lpstr>Presentación de PowerPoint</vt:lpstr>
      <vt:lpstr>PERSPECTIVA DE GENERO</vt:lpstr>
      <vt:lpstr>ENFOQUE DIFERENCIAL</vt:lpstr>
      <vt:lpstr>QUÉ  ES?</vt:lpstr>
      <vt:lpstr>Presentación de PowerPoint</vt:lpstr>
      <vt:lpstr>CONSTITUCIÓN POLÍTICA</vt:lpstr>
      <vt:lpstr>ARTÍCULO 13 CP.</vt:lpstr>
      <vt:lpstr>BLOQUE DE CONSTITUCIONALIDAD</vt:lpstr>
      <vt:lpstr>Presentación de PowerPoint</vt:lpstr>
      <vt:lpstr>CEDAW</vt:lpstr>
      <vt:lpstr>“Convención de Belem do Pará”</vt:lpstr>
      <vt:lpstr>PLATAFORMA DE BEIJING 95</vt:lpstr>
      <vt:lpstr>ACCIONES AFIRMATIVAS</vt:lpstr>
      <vt:lpstr>Presentación de PowerPoint</vt:lpstr>
      <vt:lpstr>LEY 1257 DE 2008</vt:lpstr>
      <vt:lpstr>OBJETO</vt:lpstr>
      <vt:lpstr>PRINCIPIOS</vt:lpstr>
      <vt:lpstr>Derechos de las Mujeres</vt:lpstr>
      <vt:lpstr>VIOLENCIA</vt:lpstr>
      <vt:lpstr>DAÑO</vt:lpstr>
      <vt:lpstr>DERECHOS DE LAS VICTIMAS DE VIOLENCIA</vt:lpstr>
      <vt:lpstr>Presentación de PowerPoint</vt:lpstr>
      <vt:lpstr>DECRETO 4798 DE 2011 (E)</vt:lpstr>
      <vt:lpstr>DECRETO 4799 DE 2011 (J)</vt:lpstr>
      <vt:lpstr>Presentación de PowerPoint</vt:lpstr>
      <vt:lpstr>DECRETO 4796 DE 2011 (S)</vt:lpstr>
      <vt:lpstr>Presentación de PowerPoint</vt:lpstr>
      <vt:lpstr>DECRETO 2734 DE 2012</vt:lpstr>
      <vt:lpstr> DECRETO 4463 de 2011 (L)</vt:lpstr>
      <vt:lpstr>Presentación de PowerPoint</vt:lpstr>
      <vt:lpstr>DECRETO 2733 DE 2012</vt:lpstr>
      <vt:lpstr>Presentación de PowerPoint</vt:lpstr>
      <vt:lpstr> LEY 1542 DE 2012 </vt:lpstr>
      <vt:lpstr>FORMACIÓN EN PERSPECTIVA DE GENERO</vt:lpstr>
      <vt:lpstr>LEY 1719 DE 2014</vt:lpstr>
      <vt:lpstr>Presentación de PowerPoint</vt:lpstr>
      <vt:lpstr>SANCIONES POR INCUMPLIMIENTO</vt:lpstr>
      <vt:lpstr>LEY 1761 DE 2015 - FEMINICIDIO</vt:lpstr>
      <vt:lpstr>AUTO 009 DE 2015</vt:lpstr>
      <vt:lpstr>AUTO 092 DE 2008</vt:lpstr>
      <vt:lpstr> T 967/14 </vt:lpstr>
      <vt:lpstr>DE INTERÉS</vt:lpstr>
      <vt:lpstr>FINALMENTE…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Romero</dc:creator>
  <cp:lastModifiedBy>Martha Helena Quintero Quintero</cp:lastModifiedBy>
  <cp:revision>89</cp:revision>
  <dcterms:created xsi:type="dcterms:W3CDTF">2014-10-14T20:47:00Z</dcterms:created>
  <dcterms:modified xsi:type="dcterms:W3CDTF">2015-09-21T18:07:52Z</dcterms:modified>
</cp:coreProperties>
</file>