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6" r:id="rId7"/>
    <p:sldId id="262" r:id="rId8"/>
    <p:sldId id="263" r:id="rId9"/>
    <p:sldId id="271" r:id="rId10"/>
    <p:sldId id="267" r:id="rId11"/>
    <p:sldId id="264" r:id="rId12"/>
    <p:sldId id="265" r:id="rId13"/>
    <p:sldId id="272" r:id="rId14"/>
    <p:sldId id="295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 autoAdjust="0"/>
    <p:restoredTop sz="94586" autoAdjust="0"/>
  </p:normalViewPr>
  <p:slideViewPr>
    <p:cSldViewPr>
      <p:cViewPr varScale="1">
        <p:scale>
          <a:sx n="108" d="100"/>
          <a:sy n="108" d="100"/>
        </p:scale>
        <p:origin x="1224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A318936-F243-F648-9109-3F464A4755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B05EA39-BF04-A04E-9DBB-C2034BFA650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A24DB2-BF64-3C46-85B4-F79555D9E686}" type="datetimeFigureOut">
              <a:rPr lang="es-CO" smtClean="0"/>
              <a:t>25/06/22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77E8083-7D6C-8344-B395-E00F192DB77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57865F8-E104-9F46-8D12-D183551B98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6A69C-6B0C-7447-8DA9-1C97861AD5D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913614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45D1A-0C4E-2E4B-96F8-B004F17A8954}" type="datetimeFigureOut">
              <a:rPr lang="es-CO" smtClean="0"/>
              <a:t>25/06/22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1C4A8B-5DFD-9040-810C-2FCE72813C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729482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68FAB-F095-AE44-840E-884B1924CFC7}" type="datetime1">
              <a:rPr lang="es-CO" smtClean="0"/>
              <a:t>25/06/22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610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AE1B-ECCA-B04D-8A50-4E39F0663F62}" type="datetime1">
              <a:rPr lang="es-CO" smtClean="0"/>
              <a:t>25/06/22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5434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339-A19B-BC41-B22D-FA4D6941DE72}" type="datetime1">
              <a:rPr lang="es-CO" smtClean="0"/>
              <a:t>25/06/22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1672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36AF-6FE7-CE4B-937D-F52AB5623909}" type="datetime1">
              <a:rPr lang="es-CO" smtClean="0"/>
              <a:t>25/06/22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770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9402-B03C-7749-A72D-54736B224C9A}" type="datetime1">
              <a:rPr lang="es-CO" smtClean="0"/>
              <a:t>25/06/22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0286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A5621-60D0-0F4D-B131-58ECA8D72019}" type="datetime1">
              <a:rPr lang="es-CO" smtClean="0"/>
              <a:t>25/06/22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9854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1AFCD-1713-FD43-B2AA-F2D9165BDCFC}" type="datetime1">
              <a:rPr lang="es-CO" smtClean="0"/>
              <a:t>25/06/22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093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77EE-510B-0949-8907-CC65F1F50D82}" type="datetime1">
              <a:rPr lang="es-CO" smtClean="0"/>
              <a:t>25/06/22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254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EB26F-8A3F-494F-B25F-5B38F1410DC1}" type="datetime1">
              <a:rPr lang="es-CO" smtClean="0"/>
              <a:t>25/06/22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7241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A5765-792A-7F4A-9ADD-DE5E352EFF93}" type="datetime1">
              <a:rPr lang="es-CO" smtClean="0"/>
              <a:t>25/06/22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3215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660DB-AFD0-0C4D-9C0B-E12EFCB13E53}" type="datetime1">
              <a:rPr lang="es-CO" smtClean="0"/>
              <a:t>25/06/22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7873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3219E-0A21-684A-8EF2-4E4C7FB7B9C7}" type="datetime1">
              <a:rPr lang="es-CO" smtClean="0"/>
              <a:t>25/06/22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83727-0830-4172-BF0E-2D37017F3A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124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7171" y="1900260"/>
            <a:ext cx="7632848" cy="3688980"/>
          </a:xfrm>
        </p:spPr>
        <p:txBody>
          <a:bodyPr>
            <a:noAutofit/>
          </a:bodyPr>
          <a:lstStyle/>
          <a:p>
            <a:endParaRPr lang="es-CO" sz="4800" dirty="0">
              <a:solidFill>
                <a:schemeClr val="tx1"/>
              </a:solidFill>
            </a:endParaRPr>
          </a:p>
          <a:p>
            <a:r>
              <a:rPr lang="es-CO" sz="4800" dirty="0">
                <a:solidFill>
                  <a:schemeClr val="tx1"/>
                </a:solidFill>
              </a:rPr>
              <a:t>El procedimiento de la justicia de paz en Colombia.</a:t>
            </a:r>
          </a:p>
        </p:txBody>
      </p:sp>
      <p:pic>
        <p:nvPicPr>
          <p:cNvPr id="4" name="3 Imagen" descr="Logo CSJ RGB_0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81" y="110741"/>
            <a:ext cx="3169907" cy="890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940152" y="0"/>
            <a:ext cx="2952328" cy="765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959056A-EA67-F440-BA8F-D9E69C071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4817D1-DE14-A349-AB90-D399D63C6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04512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3C25D7-07F3-9A46-89A3-FD1A32004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31258"/>
            <a:ext cx="8229600" cy="1045613"/>
          </a:xfrm>
        </p:spPr>
        <p:txBody>
          <a:bodyPr>
            <a:normAutofit fontScale="90000"/>
          </a:bodyPr>
          <a:lstStyle/>
          <a:p>
            <a:r>
              <a:rPr lang="es-CO" b="1" dirty="0"/>
              <a:t>Articulación de las dos etapas  e informalidad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D150EC-79F2-2D42-93D4-BA97E814A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7947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es-CO" sz="4000" dirty="0"/>
          </a:p>
          <a:p>
            <a:pPr marL="0" indent="0" algn="just">
              <a:buNone/>
            </a:pPr>
            <a:r>
              <a:rPr lang="es-CO" sz="4000" dirty="0"/>
              <a:t>La amenaza de la decisión </a:t>
            </a:r>
            <a:r>
              <a:rPr lang="es-CO" sz="4000" b="1" dirty="0" err="1"/>
              <a:t>heterocompositiva</a:t>
            </a:r>
            <a:r>
              <a:rPr lang="es-CO" sz="4000" dirty="0"/>
              <a:t> por el juez incentiva la búsqueda de un acuerdo </a:t>
            </a:r>
            <a:r>
              <a:rPr lang="es-CO" sz="4000" b="1" dirty="0" err="1"/>
              <a:t>autocompositivo</a:t>
            </a:r>
            <a:r>
              <a:rPr lang="es-CO" sz="4000" b="1" dirty="0"/>
              <a:t> </a:t>
            </a:r>
            <a:r>
              <a:rPr lang="es-CO" sz="4000" dirty="0"/>
              <a:t>entre las partes, con lo que se fuerza el papel del juez de paz como dinamizadora del tejido social y la convivencia pacífica.</a:t>
            </a:r>
          </a:p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D063D3D-6D01-A04F-8BEC-0FA4B1DEB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10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771397-4506-F44F-B51D-3E755725A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6" name="3 Imagen" descr="Logo CSJ RGB_01">
            <a:extLst>
              <a:ext uri="{FF2B5EF4-FFF2-40B4-BE49-F238E27FC236}">
                <a16:creationId xmlns:a16="http://schemas.microsoft.com/office/drawing/2014/main" id="{A30263DA-867C-574E-AF0F-E69175507E7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81" y="110741"/>
            <a:ext cx="3169907" cy="890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27D5F990-D761-AD41-BBB5-04536EFCA21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940152" y="0"/>
            <a:ext cx="2952328" cy="765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7148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C8BB74-5F9B-A849-9913-47AFF28A5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br>
              <a:rPr lang="es-CO" dirty="0"/>
            </a:br>
            <a:r>
              <a:rPr lang="es-CO" dirty="0"/>
              <a:t>Juez de paz  procedimiento </a:t>
            </a:r>
            <a:br>
              <a:rPr lang="es-CO" dirty="0"/>
            </a:br>
            <a:r>
              <a:rPr lang="es-CO" dirty="0"/>
              <a:t>informal y oral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08FDDA-5817-BA4F-B6B9-3A1C68DA9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5365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CO" sz="2400" dirty="0"/>
              <a:t>Documento solo  en tres etapas:</a:t>
            </a:r>
          </a:p>
          <a:p>
            <a:pPr marL="0" indent="0" algn="just">
              <a:buNone/>
            </a:pPr>
            <a:r>
              <a:rPr lang="es-CO" sz="2400" dirty="0"/>
              <a:t> (i) la solicitud – ayuda a a delimitar el conflicto y prueba de que confirieron competencia</a:t>
            </a:r>
          </a:p>
          <a:p>
            <a:pPr marL="0" indent="0" algn="just">
              <a:buNone/>
            </a:pPr>
            <a:r>
              <a:rPr lang="es-CO" sz="2400" dirty="0"/>
              <a:t>(ii) el acta de la conciliación – porque tiene fuerza de sentencia para clarificar lo acordado</a:t>
            </a:r>
          </a:p>
          <a:p>
            <a:pPr marL="0" indent="0" algn="just">
              <a:buNone/>
            </a:pPr>
            <a:r>
              <a:rPr lang="es-CO" sz="2400" dirty="0"/>
              <a:t>(ii) la sentencia – que debe ser motivada ya que no dicta el fallo en conciencia como los jurados, sino en equidad justo comunitario.</a:t>
            </a:r>
          </a:p>
          <a:p>
            <a:pPr marL="0" indent="0" algn="just">
              <a:buNone/>
            </a:pPr>
            <a:endParaRPr lang="es-CO" sz="2400" dirty="0"/>
          </a:p>
          <a:p>
            <a:pPr marL="0" indent="0" algn="just">
              <a:buNone/>
            </a:pPr>
            <a:endParaRPr lang="es-CO" sz="2400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27A370A-A6B9-EA42-9105-CB2C6CAB8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11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7F174B-9F6F-EF40-AE16-DC29FD46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6" name="3 Imagen" descr="Logo CSJ RGB_01">
            <a:extLst>
              <a:ext uri="{FF2B5EF4-FFF2-40B4-BE49-F238E27FC236}">
                <a16:creationId xmlns:a16="http://schemas.microsoft.com/office/drawing/2014/main" id="{8ECF4B07-C563-F849-B44D-E0FCFCAE9FB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81" y="110741"/>
            <a:ext cx="3169907" cy="890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86C8D8C7-00DF-5A44-B65B-4742989F76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940152" y="0"/>
            <a:ext cx="2952328" cy="765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9710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A9EA02-285F-F848-923F-BBB6EB9EE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/>
          </a:bodyPr>
          <a:lstStyle/>
          <a:p>
            <a:pPr algn="just"/>
            <a:br>
              <a:rPr lang="es-CO" dirty="0"/>
            </a:br>
            <a:r>
              <a:rPr lang="es-CO" dirty="0"/>
              <a:t>Fallos en conciencia vs. En equidad</a:t>
            </a:r>
            <a:br>
              <a:rPr lang="es-CO" dirty="0"/>
            </a:b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C369A3-8A2C-A84D-9441-AFCAD099A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162474"/>
          </a:xfrm>
        </p:spPr>
        <p:txBody>
          <a:bodyPr>
            <a:noAutofit/>
          </a:bodyPr>
          <a:lstStyle/>
          <a:p>
            <a:pPr marL="457200" indent="-457200" algn="just">
              <a:buAutoNum type="arabicParenR"/>
            </a:pPr>
            <a:r>
              <a:rPr lang="es-CO" sz="2000" b="1" dirty="0"/>
              <a:t>      En conciencia- </a:t>
            </a:r>
            <a:r>
              <a:rPr lang="es-CO" sz="2000" dirty="0"/>
              <a:t> No requiere motivación,  aquel que se refiere a la situación de conflicto  del país, la cual obliga a algunos actores sociales a asumir nuevos roles, de víctima o victimario. </a:t>
            </a:r>
          </a:p>
          <a:p>
            <a:pPr marL="0" indent="0" algn="just">
              <a:buNone/>
            </a:pPr>
            <a:endParaRPr lang="es-CO" sz="2000" dirty="0"/>
          </a:p>
          <a:p>
            <a:pPr marL="0" indent="0" algn="just">
              <a:buNone/>
            </a:pPr>
            <a:endParaRPr lang="es-CO" sz="2000" dirty="0"/>
          </a:p>
          <a:p>
            <a:pPr marL="0" indent="0" algn="just">
              <a:buNone/>
            </a:pPr>
            <a:r>
              <a:rPr lang="es-CO" sz="2000" b="1" dirty="0"/>
              <a:t>2) 	En equidad-</a:t>
            </a:r>
            <a:r>
              <a:rPr lang="es-CO" sz="2000" dirty="0"/>
              <a:t>  Debe ser siempre motivada, para hacer aceptable la decisión a todos los involucrados. Faculta a la autoridad a distanciarse del derecho oficial, 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BCE1BC1-2D55-9A49-9191-37358701C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12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E19B0A-889A-1E47-9EBF-C363DD59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6" name="3 Imagen" descr="Logo CSJ RGB_01">
            <a:extLst>
              <a:ext uri="{FF2B5EF4-FFF2-40B4-BE49-F238E27FC236}">
                <a16:creationId xmlns:a16="http://schemas.microsoft.com/office/drawing/2014/main" id="{440FACC8-EB32-C74C-B06E-0AB7200A03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81" y="110741"/>
            <a:ext cx="3169907" cy="890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EA5745ED-6B8B-A149-A78A-39604D4495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940152" y="0"/>
            <a:ext cx="2952328" cy="765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9775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1F18A5-DEC2-4841-B983-B63B7E257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br>
              <a:rPr lang="es-CO" b="1" dirty="0"/>
            </a:br>
            <a:br>
              <a:rPr lang="es-CO" b="1" dirty="0"/>
            </a:br>
            <a:r>
              <a:rPr lang="es-CO" b="1" dirty="0"/>
              <a:t>conciliación - formulas de arreglo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B64723F4-BD96-F443-9D7B-328DDE08BD5A}"/>
              </a:ext>
            </a:extLst>
          </p:cNvPr>
          <p:cNvSpPr/>
          <p:nvPr/>
        </p:nvSpPr>
        <p:spPr>
          <a:xfrm>
            <a:off x="457200" y="2420888"/>
            <a:ext cx="838396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CO" sz="4000" dirty="0"/>
          </a:p>
          <a:p>
            <a:pPr algn="just"/>
            <a:r>
              <a:rPr lang="es-CO" sz="4000" dirty="0"/>
              <a:t>Los Jueces de Paz deben facilitar y promover el acuerdo entre las partes sin prejuzgar.</a:t>
            </a:r>
          </a:p>
          <a:p>
            <a:r>
              <a:rPr lang="es-CO" sz="4000" dirty="0"/>
              <a:t>Juez creativo invitar a la conciliación a la comunidad. </a:t>
            </a:r>
          </a:p>
          <a:p>
            <a:r>
              <a:rPr lang="es-CO" dirty="0"/>
              <a:t> 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1B4B877-C0BB-844A-9CA4-4AD79C1D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13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01B094-E05E-BC4C-9EB0-4F8D2FEF2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6" name="3 Imagen" descr="Logo CSJ RGB_01">
            <a:extLst>
              <a:ext uri="{FF2B5EF4-FFF2-40B4-BE49-F238E27FC236}">
                <a16:creationId xmlns:a16="http://schemas.microsoft.com/office/drawing/2014/main" id="{1E1DF44C-9E6E-A84F-B0E9-197B8072D1B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81" y="110741"/>
            <a:ext cx="3169907" cy="890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D4578B94-5E0B-334A-AB87-E1763F1681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940152" y="0"/>
            <a:ext cx="2952328" cy="765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8922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44F41DE-E042-2841-88D5-CDE1519057D3}"/>
              </a:ext>
            </a:extLst>
          </p:cNvPr>
          <p:cNvSpPr txBox="1"/>
          <p:nvPr/>
        </p:nvSpPr>
        <p:spPr>
          <a:xfrm>
            <a:off x="2267744" y="2492896"/>
            <a:ext cx="51125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800" dirty="0"/>
              <a:t>GRACIAS</a:t>
            </a:r>
            <a:r>
              <a:rPr lang="es-CO" sz="6600" dirty="0"/>
              <a:t> 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FB24DEFF-69A2-0944-8E39-3E06B11F0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14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E007E07-5A3E-BE43-9845-B2D7DDB37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689C84A-EB10-C64C-BDCC-E45B4FD663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940152" y="0"/>
            <a:ext cx="2952328" cy="765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3 Imagen" descr="Logo CSJ RGB_01">
            <a:extLst>
              <a:ext uri="{FF2B5EF4-FFF2-40B4-BE49-F238E27FC236}">
                <a16:creationId xmlns:a16="http://schemas.microsoft.com/office/drawing/2014/main" id="{530DA1DC-96F1-2F4D-A461-076D0177AD7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81" y="110741"/>
            <a:ext cx="3169907" cy="890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1556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9114F9-10AD-2143-AF5D-2880984C2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Autofit/>
          </a:bodyPr>
          <a:lstStyle/>
          <a:p>
            <a:br>
              <a:rPr lang="es-CO" sz="5400" b="1" dirty="0"/>
            </a:br>
            <a:r>
              <a:rPr lang="es-CO" sz="5400" b="1" dirty="0"/>
              <a:t>Sentencia T 796 de 2007. </a:t>
            </a:r>
            <a:br>
              <a:rPr lang="es-CO" b="1" dirty="0"/>
            </a:br>
            <a:endParaRPr lang="es-CO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37EAD8-F06C-FF4D-B937-88B6A2F04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CO" sz="3600" dirty="0"/>
              <a:t>Dos etapas:</a:t>
            </a:r>
          </a:p>
          <a:p>
            <a:pPr marL="0" indent="0" algn="just">
              <a:buNone/>
            </a:pPr>
            <a:endParaRPr lang="es-CO" sz="3600" dirty="0"/>
          </a:p>
          <a:p>
            <a:pPr marL="0" indent="0" algn="just">
              <a:buNone/>
            </a:pPr>
            <a:r>
              <a:rPr lang="es-CO" sz="3600" dirty="0"/>
              <a:t>- Una previa de conciliación a autocomposición.</a:t>
            </a:r>
          </a:p>
          <a:p>
            <a:pPr marL="0" indent="0" algn="just">
              <a:buNone/>
            </a:pPr>
            <a:endParaRPr lang="es-CO" sz="3600" dirty="0"/>
          </a:p>
          <a:p>
            <a:pPr marL="0" indent="0" algn="just">
              <a:buNone/>
            </a:pPr>
            <a:r>
              <a:rPr lang="es-CO" sz="3600" dirty="0"/>
              <a:t>- Una posterior de sentencia o resolución.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1F65EBB-800B-154B-B3E1-C85C78C08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D13092-1DFE-D149-B8D7-C06ABE60A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6" name="3 Imagen" descr="Logo CSJ RGB_01">
            <a:extLst>
              <a:ext uri="{FF2B5EF4-FFF2-40B4-BE49-F238E27FC236}">
                <a16:creationId xmlns:a16="http://schemas.microsoft.com/office/drawing/2014/main" id="{D06EDD81-93FC-8C4F-8B7A-5DD37EC55F5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81" y="110741"/>
            <a:ext cx="3169907" cy="890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5606541A-572B-4E4A-8640-918A41C336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940152" y="0"/>
            <a:ext cx="2952328" cy="765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859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CFD236-CB5E-F74B-B3E6-DEFEE8201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CO" b="1" dirty="0"/>
            </a:br>
            <a:r>
              <a:rPr lang="es-CO" b="1" dirty="0"/>
              <a:t>Procedimiento ante los Jueces de paz.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5AAE56-4DD4-2E4E-B4BA-52FAFDD0B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CO" sz="4000" dirty="0"/>
              <a:t>Nace con una solicitud oral o escrita. </a:t>
            </a:r>
          </a:p>
          <a:p>
            <a:pPr marL="0" indent="0" algn="just">
              <a:buNone/>
            </a:pPr>
            <a:r>
              <a:rPr lang="es-CO" sz="4000" dirty="0"/>
              <a:t>De común acuerdo entre los involucrados en el conflicto.</a:t>
            </a:r>
          </a:p>
          <a:p>
            <a:pPr marL="0" indent="0" algn="just">
              <a:buNone/>
            </a:pPr>
            <a:r>
              <a:rPr lang="es-CO" sz="4000" dirty="0"/>
              <a:t>Si es oral se dejará constancia en el acta de recibo.</a:t>
            </a:r>
          </a:p>
          <a:p>
            <a:pPr marL="0" indent="0" algn="just">
              <a:buNone/>
            </a:pPr>
            <a:r>
              <a:rPr lang="es-CO" sz="4000" dirty="0"/>
              <a:t>Se comunicará a los interesados y posibles afectados.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31870D2-E2B0-C544-9148-E29B566F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9A3DE3-9A79-7B43-A865-BD26F9991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6" name="3 Imagen" descr="Logo CSJ RGB_01">
            <a:extLst>
              <a:ext uri="{FF2B5EF4-FFF2-40B4-BE49-F238E27FC236}">
                <a16:creationId xmlns:a16="http://schemas.microsoft.com/office/drawing/2014/main" id="{49682489-462A-BB45-9438-6A6D292D3AA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81" y="110741"/>
            <a:ext cx="3169907" cy="890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0EEA8C85-11D2-2C44-9B88-0DA72ABCAD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940152" y="0"/>
            <a:ext cx="2952328" cy="765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0356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123871-3792-1244-BBC4-BE0BA7AAE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CO" b="1" dirty="0"/>
            </a:br>
            <a:r>
              <a:rPr lang="es-CO" b="1" dirty="0"/>
              <a:t>Procedimiento ante los Jueces de paz.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F88AFC-F152-ED4B-8C42-30B1902BB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CO" sz="4400" dirty="0"/>
              <a:t>• Se da la oportunidad de conciliación.</a:t>
            </a:r>
          </a:p>
          <a:p>
            <a:pPr marL="0" indent="0" algn="just">
              <a:buNone/>
            </a:pPr>
            <a:endParaRPr lang="es-CO" sz="4400" dirty="0"/>
          </a:p>
          <a:p>
            <a:pPr marL="0" indent="0" algn="just">
              <a:buNone/>
            </a:pPr>
            <a:r>
              <a:rPr lang="es-CO" sz="4400" dirty="0"/>
              <a:t>• En el lugar y fecha indicado en el acta de solicitud.</a:t>
            </a:r>
          </a:p>
          <a:p>
            <a:pPr marL="0" indent="0" algn="just">
              <a:buNone/>
            </a:pPr>
            <a:endParaRPr lang="es-CO" sz="4400" dirty="0"/>
          </a:p>
          <a:p>
            <a:pPr marL="0" indent="0" algn="just">
              <a:buNone/>
            </a:pPr>
            <a:r>
              <a:rPr lang="es-CO" sz="4400" dirty="0"/>
              <a:t>• El Juez debe dar la oportunidad a las partes de llegar a un acuerdo. 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354EEC5-B2B8-A24A-803C-A6A572472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99FBE9-F785-7748-B583-886178292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6" name="3 Imagen" descr="Logo CSJ RGB_01">
            <a:extLst>
              <a:ext uri="{FF2B5EF4-FFF2-40B4-BE49-F238E27FC236}">
                <a16:creationId xmlns:a16="http://schemas.microsoft.com/office/drawing/2014/main" id="{19E93B0F-2004-2148-9D91-95FF5008B97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81" y="110741"/>
            <a:ext cx="3169907" cy="890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9D343A2D-5069-7041-A190-F86413921B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940152" y="0"/>
            <a:ext cx="2952328" cy="765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2693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551DE1-CF6D-A444-BA70-9BC394F54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CO" b="1" dirty="0"/>
            </a:br>
            <a:r>
              <a:rPr lang="es-CO" b="1" dirty="0"/>
              <a:t>Procedimiento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EB41EE-4D31-A743-BEB3-818A460E1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3569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CO" dirty="0"/>
          </a:p>
          <a:p>
            <a:pPr marL="0" indent="0" algn="just">
              <a:buNone/>
            </a:pPr>
            <a:r>
              <a:rPr lang="es-CO" sz="4400" dirty="0"/>
              <a:t>• El acata debe ser escrita y tiene los mismos efectos jurídicos que una  sentencia proferida por un juez de paz o por un juez ordinario.</a:t>
            </a:r>
          </a:p>
          <a:p>
            <a:pPr marL="0" indent="0" algn="just">
              <a:buNone/>
            </a:pPr>
            <a:endParaRPr lang="es-CO" dirty="0"/>
          </a:p>
          <a:p>
            <a:pPr marL="0" indent="0" algn="just">
              <a:buNone/>
            </a:pPr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F587F87-2BA0-BD45-A3E2-FBE248039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62A865-AF2F-554E-8046-D0BB1B18E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6" name="3 Imagen" descr="Logo CSJ RGB_01">
            <a:extLst>
              <a:ext uri="{FF2B5EF4-FFF2-40B4-BE49-F238E27FC236}">
                <a16:creationId xmlns:a16="http://schemas.microsoft.com/office/drawing/2014/main" id="{CDAEC3F9-2D3F-2544-8207-9F286366BDE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81" y="110741"/>
            <a:ext cx="3169907" cy="890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DD57C700-81E7-D547-A663-184333FE79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940152" y="0"/>
            <a:ext cx="2952328" cy="765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4485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50EE7-FFC7-034C-998F-522A7CC0C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br>
              <a:rPr lang="es-CO" b="1" dirty="0"/>
            </a:br>
            <a:r>
              <a:rPr lang="es-CO" b="1" dirty="0"/>
              <a:t>Procedimiento – régimen probatorio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9B0200-15F1-694E-9938-FA3528602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es-CO" sz="4800" dirty="0"/>
          </a:p>
          <a:p>
            <a:pPr marL="0" indent="0" algn="just">
              <a:buNone/>
            </a:pPr>
            <a:r>
              <a:rPr lang="es-CO" sz="4800" dirty="0"/>
              <a:t>El Juez de Paz valorará las pruebas que le presenten (i) las partes, (ii) los miembros de la comunidad, o (ii) las autoridades, teniendo como </a:t>
            </a:r>
            <a:r>
              <a:rPr lang="es-CO" sz="4800" b="1" u="sng" dirty="0"/>
              <a:t>fundamento</a:t>
            </a:r>
            <a:r>
              <a:rPr lang="es-CO" sz="4800" dirty="0"/>
              <a:t> (1.) su criterio, (2) la experiencia y (3) el sentido común.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23D18B6-97A3-AB4D-9924-461CB5FE1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AAB180-D1FA-D145-BE3F-DC427748E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6" name="3 Imagen" descr="Logo CSJ RGB_01">
            <a:extLst>
              <a:ext uri="{FF2B5EF4-FFF2-40B4-BE49-F238E27FC236}">
                <a16:creationId xmlns:a16="http://schemas.microsoft.com/office/drawing/2014/main" id="{1C5E3AC8-C3EA-2B49-B70A-705287AE2A0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81" y="110741"/>
            <a:ext cx="3169907" cy="890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35FA2808-6791-CA4F-AE64-B871E23B1A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940152" y="0"/>
            <a:ext cx="2952328" cy="765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3402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6E22ED-C916-2A47-9753-0158332C5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/>
          </a:bodyPr>
          <a:lstStyle/>
          <a:p>
            <a:br>
              <a:rPr lang="es-CO" b="1" dirty="0"/>
            </a:br>
            <a:r>
              <a:rPr lang="es-CO" b="1" dirty="0"/>
              <a:t>Procedimiento – sentencia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1D9D22-35F4-6445-81B7-14B11C90A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CO" sz="5400" dirty="0"/>
              <a:t>En caso de fracasar la conciliación, el Juez de Paz, procederá a proferir sentencia en equidad  de acuerdo a la valoración de las pruebas allegadas.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4AA400D-BC1B-7B47-A056-39B2D0586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7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444CC7-53C7-0C4C-8701-32723EDFD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6" name="3 Imagen" descr="Logo CSJ RGB_01">
            <a:extLst>
              <a:ext uri="{FF2B5EF4-FFF2-40B4-BE49-F238E27FC236}">
                <a16:creationId xmlns:a16="http://schemas.microsoft.com/office/drawing/2014/main" id="{56687CCB-D4FB-424F-94E7-CB1FDEB94A6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81" y="116632"/>
            <a:ext cx="3169907" cy="890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5703A32E-2F2F-3545-B53B-E1F0051A98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940152" y="0"/>
            <a:ext cx="2952328" cy="765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5895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7A01E3-8465-BC4F-AD14-AFE7F1D36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br>
              <a:rPr lang="es-CO" b="1" dirty="0"/>
            </a:br>
            <a:r>
              <a:rPr lang="es-CO" b="1" dirty="0"/>
              <a:t>Desplazamiento de la jurisdicción ordinaria.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A15605-1A29-7343-BA2D-6F10FD999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981" y="2368760"/>
            <a:ext cx="8292819" cy="421460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CO" sz="2800" dirty="0"/>
          </a:p>
          <a:p>
            <a:pPr marL="0" indent="0" algn="just">
              <a:buNone/>
            </a:pPr>
            <a:endParaRPr lang="es-CO" dirty="0"/>
          </a:p>
          <a:p>
            <a:pPr marL="0" indent="0" algn="just">
              <a:buNone/>
            </a:pPr>
            <a:r>
              <a:rPr lang="es-CO" dirty="0"/>
              <a:t>Una vez el  Juez de Paz, aprehenda la competencia la jurisdicción ordinaria perderá competencia.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EA305AE-150A-7C42-B5AC-38A0156EB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9C5F4C-209C-4847-A77C-5469EA5CE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6" name="3 Imagen" descr="Logo CSJ RGB_01">
            <a:extLst>
              <a:ext uri="{FF2B5EF4-FFF2-40B4-BE49-F238E27FC236}">
                <a16:creationId xmlns:a16="http://schemas.microsoft.com/office/drawing/2014/main" id="{9ABBF5AE-2670-CE48-80F3-A042BAE50FF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81" y="110741"/>
            <a:ext cx="2730219" cy="79797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CD8C904C-23C8-C444-AE66-7BB1FCB66A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940152" y="0"/>
            <a:ext cx="2952328" cy="765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9007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C712B8-6564-0645-9BAD-94BC89B74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br>
              <a:rPr lang="es-CO" b="1" dirty="0"/>
            </a:br>
            <a:br>
              <a:rPr lang="es-CO" b="1" dirty="0"/>
            </a:br>
            <a:br>
              <a:rPr lang="es-CO" b="1" dirty="0"/>
            </a:br>
            <a:r>
              <a:rPr lang="es-CO" b="1" dirty="0"/>
              <a:t>Recursos </a:t>
            </a:r>
            <a:br>
              <a:rPr lang="es-CO" b="1" dirty="0"/>
            </a:br>
            <a:r>
              <a:rPr lang="es-CO" b="1" dirty="0"/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A03176-AF8D-7B4F-B417-B9D7EA7DC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9" y="2348880"/>
            <a:ext cx="8363272" cy="37772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CO" dirty="0"/>
          </a:p>
          <a:p>
            <a:pPr marL="0" indent="0" algn="just">
              <a:buNone/>
            </a:pPr>
            <a:r>
              <a:rPr lang="es-CO" dirty="0"/>
              <a:t>Contra la decisión del juez de paz procede el recurso de reconsideración, ante un cuerpo colegiado  conformado por el juez de paz que emitió la decisión y los jueces de reconsideración.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AD7C99D-5518-8B40-8068-BFD740230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83727-0830-4172-BF0E-2D37017F3AD6}" type="slidenum">
              <a:rPr lang="es-MX" smtClean="0"/>
              <a:t>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EEB2AC-6E9F-4842-909F-41BE466E6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6" name="3 Imagen" descr="Logo CSJ RGB_01">
            <a:extLst>
              <a:ext uri="{FF2B5EF4-FFF2-40B4-BE49-F238E27FC236}">
                <a16:creationId xmlns:a16="http://schemas.microsoft.com/office/drawing/2014/main" id="{9D189C04-4302-2744-AA11-D78B68D772E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81" y="110741"/>
            <a:ext cx="3169907" cy="890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9804062B-2450-694D-864E-AAD1AC7815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940152" y="0"/>
            <a:ext cx="2952328" cy="765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4143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eces de paz 2020 - mayo" id="{74326C40-1F3D-7043-A746-088D784622CC}" vid="{C61E50EA-8D55-4741-9867-2784D6592647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32930</TotalTime>
  <Words>563</Words>
  <Application>Microsoft Macintosh PowerPoint</Application>
  <PresentationFormat>Presentación en pantalla (4:3)</PresentationFormat>
  <Paragraphs>67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Arial</vt:lpstr>
      <vt:lpstr>Calibri</vt:lpstr>
      <vt:lpstr>Tema de Office</vt:lpstr>
      <vt:lpstr>Presentación de PowerPoint</vt:lpstr>
      <vt:lpstr> Sentencia T 796 de 2007.  </vt:lpstr>
      <vt:lpstr> Procedimiento ante los Jueces de paz. </vt:lpstr>
      <vt:lpstr> Procedimiento ante los Jueces de paz.</vt:lpstr>
      <vt:lpstr> Procedimiento</vt:lpstr>
      <vt:lpstr> Procedimiento – régimen probatorio</vt:lpstr>
      <vt:lpstr> Procedimiento – sentencia </vt:lpstr>
      <vt:lpstr> Desplazamiento de la jurisdicción ordinaria.</vt:lpstr>
      <vt:lpstr>   Recursos   </vt:lpstr>
      <vt:lpstr>Articulación de las dos etapas  e informalidad </vt:lpstr>
      <vt:lpstr> Juez de paz  procedimiento  informal y oral </vt:lpstr>
      <vt:lpstr> Fallos en conciencia vs. En equidad </vt:lpstr>
      <vt:lpstr>  conciliación - formulas de arreglo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Camilo Restrepo Toro</dc:creator>
  <cp:lastModifiedBy>Juan Camilo Restrepo Toro</cp:lastModifiedBy>
  <cp:revision>11</cp:revision>
  <dcterms:created xsi:type="dcterms:W3CDTF">2021-05-09T13:24:29Z</dcterms:created>
  <dcterms:modified xsi:type="dcterms:W3CDTF">2022-06-25T17:37:51Z</dcterms:modified>
</cp:coreProperties>
</file>