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3" r:id="rId2"/>
    <p:sldId id="294" r:id="rId3"/>
    <p:sldId id="297" r:id="rId4"/>
    <p:sldId id="298" r:id="rId5"/>
    <p:sldId id="299" r:id="rId6"/>
    <p:sldId id="300" r:id="rId7"/>
    <p:sldId id="301" r:id="rId8"/>
    <p:sldId id="302" r:id="rId9"/>
    <p:sldId id="303" r:id="rId10"/>
    <p:sldId id="256" r:id="rId11"/>
    <p:sldId id="257" r:id="rId12"/>
    <p:sldId id="258" r:id="rId13"/>
    <p:sldId id="259" r:id="rId14"/>
    <p:sldId id="260" r:id="rId15"/>
    <p:sldId id="262" r:id="rId16"/>
    <p:sldId id="263" r:id="rId17"/>
    <p:sldId id="264" r:id="rId18"/>
    <p:sldId id="266" r:id="rId19"/>
    <p:sldId id="267" r:id="rId20"/>
    <p:sldId id="268" r:id="rId21"/>
    <p:sldId id="269" r:id="rId22"/>
    <p:sldId id="270" r:id="rId23"/>
    <p:sldId id="271" r:id="rId24"/>
    <p:sldId id="272" r:id="rId25"/>
    <p:sldId id="289" r:id="rId26"/>
    <p:sldId id="276" r:id="rId27"/>
    <p:sldId id="292" r:id="rId28"/>
    <p:sldId id="278" r:id="rId29"/>
    <p:sldId id="279" r:id="rId30"/>
    <p:sldId id="280" r:id="rId31"/>
    <p:sldId id="291" r:id="rId32"/>
    <p:sldId id="282" r:id="rId33"/>
    <p:sldId id="283" r:id="rId34"/>
    <p:sldId id="284" r:id="rId35"/>
    <p:sldId id="285" r:id="rId36"/>
    <p:sldId id="286" r:id="rId37"/>
    <p:sldId id="287" r:id="rId3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384" autoAdjust="0"/>
  </p:normalViewPr>
  <p:slideViewPr>
    <p:cSldViewPr snapToGrid="0">
      <p:cViewPr varScale="1">
        <p:scale>
          <a:sx n="95" d="100"/>
          <a:sy n="95" d="100"/>
        </p:scale>
        <p:origin x="312"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4282610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494808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0988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076418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9092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868635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827329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424962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481251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7C0F9A1-7145-4525-80CF-D3270DC2DB7C}" type="datetimeFigureOut">
              <a:rPr lang="es-CO" smtClean="0"/>
              <a:t>8/06/2022</a:t>
            </a:fld>
            <a:endParaRPr lang="es-CO"/>
          </a:p>
        </p:txBody>
      </p:sp>
      <p:sp>
        <p:nvSpPr>
          <p:cNvPr id="5" name="Footer Placeholder 4"/>
          <p:cNvSpPr>
            <a:spLocks noGrp="1"/>
          </p:cNvSpPr>
          <p:nvPr>
            <p:ph type="ftr" sz="quarter" idx="11"/>
          </p:nvPr>
        </p:nvSpPr>
        <p:spPr/>
        <p:txBody>
          <a:bodyPr/>
          <a:lstStyle/>
          <a:p>
            <a:endParaRPr lang="es-C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3711202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283603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7C0F9A1-7145-4525-80CF-D3270DC2DB7C}" type="datetimeFigureOut">
              <a:rPr lang="es-CO" smtClean="0"/>
              <a:t>8/06/2022</a:t>
            </a:fld>
            <a:endParaRPr lang="es-CO"/>
          </a:p>
        </p:txBody>
      </p:sp>
      <p:sp>
        <p:nvSpPr>
          <p:cNvPr id="8" name="Footer Placeholder 7"/>
          <p:cNvSpPr>
            <a:spLocks noGrp="1"/>
          </p:cNvSpPr>
          <p:nvPr>
            <p:ph type="ftr" sz="quarter" idx="11"/>
          </p:nvPr>
        </p:nvSpPr>
        <p:spPr/>
        <p:txBody>
          <a:bodyPr/>
          <a:lstStyle/>
          <a:p>
            <a:endParaRPr lang="es-C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090551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7C0F9A1-7145-4525-80CF-D3270DC2DB7C}" type="datetimeFigureOut">
              <a:rPr lang="es-CO" smtClean="0"/>
              <a:t>8/06/2022</a:t>
            </a:fld>
            <a:endParaRPr lang="es-CO"/>
          </a:p>
        </p:txBody>
      </p:sp>
      <p:sp>
        <p:nvSpPr>
          <p:cNvPr id="4" name="Footer Placeholder 3"/>
          <p:cNvSpPr>
            <a:spLocks noGrp="1"/>
          </p:cNvSpPr>
          <p:nvPr>
            <p:ph type="ftr" sz="quarter" idx="11"/>
          </p:nvPr>
        </p:nvSpPr>
        <p:spPr/>
        <p:txBody>
          <a:bodyPr/>
          <a:lstStyle/>
          <a:p>
            <a:endParaRPr lang="es-C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420091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C0F9A1-7145-4525-80CF-D3270DC2DB7C}" type="datetimeFigureOut">
              <a:rPr lang="es-CO" smtClean="0"/>
              <a:t>8/06/2022</a:t>
            </a:fld>
            <a:endParaRPr lang="es-CO"/>
          </a:p>
        </p:txBody>
      </p:sp>
      <p:sp>
        <p:nvSpPr>
          <p:cNvPr id="3" name="Footer Placeholder 2"/>
          <p:cNvSpPr>
            <a:spLocks noGrp="1"/>
          </p:cNvSpPr>
          <p:nvPr>
            <p:ph type="ftr" sz="quarter" idx="11"/>
          </p:nvPr>
        </p:nvSpPr>
        <p:spPr/>
        <p:txBody>
          <a:bodyPr/>
          <a:lstStyle/>
          <a:p>
            <a:endParaRPr lang="es-C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848150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1908698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77C0F9A1-7145-4525-80CF-D3270DC2DB7C}" type="datetimeFigureOut">
              <a:rPr lang="es-CO" smtClean="0"/>
              <a:t>8/06/2022</a:t>
            </a:fld>
            <a:endParaRPr lang="es-CO"/>
          </a:p>
        </p:txBody>
      </p:sp>
      <p:sp>
        <p:nvSpPr>
          <p:cNvPr id="6" name="Footer Placeholder 5"/>
          <p:cNvSpPr>
            <a:spLocks noGrp="1"/>
          </p:cNvSpPr>
          <p:nvPr>
            <p:ph type="ftr" sz="quarter" idx="11"/>
          </p:nvPr>
        </p:nvSpPr>
        <p:spPr/>
        <p:txBody>
          <a:bodyPr/>
          <a:lstStyle/>
          <a:p>
            <a:endParaRPr lang="es-C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B5AD9E4-E12E-4C5E-9B41-312F49DD1BE9}" type="slidenum">
              <a:rPr lang="es-CO" smtClean="0"/>
              <a:t>‹Nº›</a:t>
            </a:fld>
            <a:endParaRPr lang="es-CO"/>
          </a:p>
        </p:txBody>
      </p:sp>
    </p:spTree>
    <p:extLst>
      <p:ext uri="{BB962C8B-B14F-4D97-AF65-F5344CB8AC3E}">
        <p14:creationId xmlns:p14="http://schemas.microsoft.com/office/powerpoint/2010/main" val="2461735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7C0F9A1-7145-4525-80CF-D3270DC2DB7C}" type="datetimeFigureOut">
              <a:rPr lang="es-CO" smtClean="0"/>
              <a:t>8/06/2022</a:t>
            </a:fld>
            <a:endParaRPr lang="es-C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C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B5AD9E4-E12E-4C5E-9B41-312F49DD1BE9}" type="slidenum">
              <a:rPr lang="es-CO" smtClean="0"/>
              <a:t>‹Nº›</a:t>
            </a:fld>
            <a:endParaRPr lang="es-CO"/>
          </a:p>
        </p:txBody>
      </p:sp>
    </p:spTree>
    <p:extLst>
      <p:ext uri="{BB962C8B-B14F-4D97-AF65-F5344CB8AC3E}">
        <p14:creationId xmlns:p14="http://schemas.microsoft.com/office/powerpoint/2010/main" val="1532047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243584" y="365760"/>
            <a:ext cx="10261027" cy="2084832"/>
          </a:xfrm>
        </p:spPr>
        <p:txBody>
          <a:bodyPr>
            <a:normAutofit/>
          </a:bodyPr>
          <a:lstStyle/>
          <a:p>
            <a:pPr algn="ctr">
              <a:lnSpc>
                <a:spcPct val="150000"/>
              </a:lnSpc>
              <a:spcAft>
                <a:spcPts val="600"/>
              </a:spcAft>
            </a:pPr>
            <a:r>
              <a:rPr lang="es-CO" b="1" dirty="0">
                <a:solidFill>
                  <a:srgbClr val="000099"/>
                </a:solidFill>
                <a:latin typeface="Arial" panose="020B0604020202020204" pitchFamily="34" charset="0"/>
                <a:cs typeface="Arial" panose="020B0604020202020204" pitchFamily="34" charset="0"/>
              </a:rPr>
              <a:t>Conversatorio Nacional de Jueces, Juezas de Paz y de Reconsideración</a:t>
            </a:r>
          </a:p>
        </p:txBody>
      </p:sp>
      <p:sp>
        <p:nvSpPr>
          <p:cNvPr id="3" name="Marcador de texto 2"/>
          <p:cNvSpPr>
            <a:spLocks noGrp="1"/>
          </p:cNvSpPr>
          <p:nvPr>
            <p:ph type="body" idx="1"/>
          </p:nvPr>
        </p:nvSpPr>
        <p:spPr>
          <a:xfrm>
            <a:off x="1804416" y="3530129"/>
            <a:ext cx="9700195" cy="2894734"/>
          </a:xfrm>
        </p:spPr>
        <p:txBody>
          <a:bodyPr>
            <a:noAutofit/>
          </a:bodyPr>
          <a:lstStyle/>
          <a:p>
            <a:pPr algn="ctr"/>
            <a:r>
              <a:rPr lang="es-CO" sz="5400" b="1" dirty="0">
                <a:solidFill>
                  <a:srgbClr val="000099"/>
                </a:solidFill>
                <a:latin typeface="Arial" panose="020B0604020202020204" pitchFamily="34" charset="0"/>
                <a:cs typeface="Arial" panose="020B0604020202020204" pitchFamily="34" charset="0"/>
              </a:rPr>
              <a:t>CONCEPTO DE EQUIDAD</a:t>
            </a:r>
          </a:p>
          <a:p>
            <a:pPr algn="ctr"/>
            <a:endParaRPr lang="es-CO" sz="4400" b="1" dirty="0">
              <a:solidFill>
                <a:srgbClr val="000099"/>
              </a:solidFill>
              <a:latin typeface="Arial" panose="020B0604020202020204" pitchFamily="34" charset="0"/>
              <a:cs typeface="Arial" panose="020B0604020202020204" pitchFamily="34" charset="0"/>
            </a:endParaRPr>
          </a:p>
          <a:p>
            <a:pPr algn="ctr"/>
            <a:endParaRPr lang="es-CO" sz="4400" b="1" dirty="0">
              <a:solidFill>
                <a:srgbClr val="000099"/>
              </a:solidFill>
              <a:latin typeface="Arial" panose="020B0604020202020204" pitchFamily="34" charset="0"/>
              <a:cs typeface="Arial" panose="020B0604020202020204" pitchFamily="34" charset="0"/>
            </a:endParaRPr>
          </a:p>
          <a:p>
            <a:pPr algn="ctr"/>
            <a:r>
              <a:rPr lang="es-CO" sz="2800" b="1" dirty="0">
                <a:solidFill>
                  <a:srgbClr val="000099"/>
                </a:solidFill>
                <a:latin typeface="Arial" panose="020B0604020202020204" pitchFamily="34" charset="0"/>
                <a:cs typeface="Arial" panose="020B0604020202020204" pitchFamily="34" charset="0"/>
              </a:rPr>
              <a:t>Facilitador: Héctor Enrique Peña Salgado</a:t>
            </a:r>
          </a:p>
        </p:txBody>
      </p:sp>
    </p:spTree>
    <p:extLst>
      <p:ext uri="{BB962C8B-B14F-4D97-AF65-F5344CB8AC3E}">
        <p14:creationId xmlns:p14="http://schemas.microsoft.com/office/powerpoint/2010/main" val="3503759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95088"/>
            <a:ext cx="10515600" cy="1238178"/>
          </a:xfrm>
        </p:spPr>
        <p:txBody>
          <a:bodyPr>
            <a:no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JUSTICIA INFORMAL</a:t>
            </a:r>
            <a:br>
              <a:rPr lang="es-CO" sz="3200" b="1" kern="1200" dirty="0">
                <a:solidFill>
                  <a:srgbClr val="000099"/>
                </a:solidFill>
                <a:effectLst/>
                <a:latin typeface="Arial" panose="020B0604020202020204" pitchFamily="34" charset="0"/>
                <a:cs typeface="Arial" panose="020B0604020202020204" pitchFamily="34" charset="0"/>
              </a:rPr>
            </a:br>
            <a:r>
              <a:rPr lang="es-CO" sz="3200" b="1" kern="1200" dirty="0">
                <a:solidFill>
                  <a:srgbClr val="000099"/>
                </a:solidFill>
                <a:effectLst/>
                <a:latin typeface="Arial" panose="020B0604020202020204" pitchFamily="34" charset="0"/>
                <a:cs typeface="Arial" panose="020B0604020202020204" pitchFamily="34" charset="0"/>
              </a:rPr>
              <a:t>JUSTICIA ESTATAL FORMAL</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831850" y="2197290"/>
            <a:ext cx="10515600" cy="4258101"/>
          </a:xfrm>
        </p:spPr>
        <p:txBody>
          <a:bodyPr>
            <a:normAutofit fontScale="85000" lnSpcReduction="20000"/>
          </a:bodyPr>
          <a:lstStyle/>
          <a:p>
            <a:pPr marL="571500" lvl="0" indent="-571500" algn="just">
              <a:lnSpc>
                <a:spcPct val="150000"/>
              </a:lnSpc>
              <a:spcBef>
                <a:spcPts val="600"/>
              </a:spcBef>
              <a:spcAft>
                <a:spcPts val="600"/>
              </a:spcAft>
              <a:buFont typeface="Arial" panose="020B0604020202020204" pitchFamily="34" charset="0"/>
              <a:buChar char="•"/>
            </a:pPr>
            <a:r>
              <a:rPr lang="es-CO" sz="3600" kern="1200" dirty="0">
                <a:solidFill>
                  <a:srgbClr val="000099"/>
                </a:solidFill>
                <a:effectLst/>
                <a:latin typeface="Arial" panose="020B0604020202020204" pitchFamily="34" charset="0"/>
                <a:ea typeface="+mj-ea"/>
                <a:cs typeface="Arial" panose="020B0604020202020204" pitchFamily="34" charset="0"/>
              </a:rPr>
              <a:t>La Justicia Informal no es sustituta sino complementaria de Estatal Formal. </a:t>
            </a:r>
          </a:p>
          <a:p>
            <a:pPr marL="571500" lvl="0" indent="-571500" algn="just">
              <a:lnSpc>
                <a:spcPct val="150000"/>
              </a:lnSpc>
              <a:spcBef>
                <a:spcPts val="600"/>
              </a:spcBef>
              <a:spcAft>
                <a:spcPts val="600"/>
              </a:spcAft>
              <a:buFont typeface="Arial" panose="020B0604020202020204" pitchFamily="34" charset="0"/>
              <a:buChar char="•"/>
            </a:pPr>
            <a:r>
              <a:rPr lang="es-CO" sz="3600" kern="1200" dirty="0">
                <a:solidFill>
                  <a:srgbClr val="000099"/>
                </a:solidFill>
                <a:effectLst/>
                <a:latin typeface="Arial" panose="020B0604020202020204" pitchFamily="34" charset="0"/>
                <a:ea typeface="+mj-ea"/>
                <a:cs typeface="Arial" panose="020B0604020202020204" pitchFamily="34" charset="0"/>
              </a:rPr>
              <a:t>No conviene esperar la reconstrucción del aparato judicial formal.</a:t>
            </a:r>
          </a:p>
          <a:p>
            <a:pPr marL="571500" lvl="0" indent="-571500" algn="just">
              <a:lnSpc>
                <a:spcPct val="150000"/>
              </a:lnSpc>
              <a:spcBef>
                <a:spcPts val="600"/>
              </a:spcBef>
              <a:spcAft>
                <a:spcPts val="600"/>
              </a:spcAft>
              <a:buFont typeface="Arial" panose="020B0604020202020204" pitchFamily="34" charset="0"/>
              <a:buChar char="•"/>
            </a:pPr>
            <a:r>
              <a:rPr lang="es-CO" sz="3600" dirty="0">
                <a:solidFill>
                  <a:srgbClr val="000099"/>
                </a:solidFill>
                <a:latin typeface="Arial" panose="020B0604020202020204" pitchFamily="34" charset="0"/>
                <a:ea typeface="+mj-ea"/>
                <a:cs typeface="Arial" panose="020B0604020202020204" pitchFamily="34" charset="0"/>
              </a:rPr>
              <a:t>A</a:t>
            </a:r>
            <a:r>
              <a:rPr lang="es-CO" sz="3600" kern="1200" dirty="0">
                <a:solidFill>
                  <a:srgbClr val="000099"/>
                </a:solidFill>
                <a:effectLst/>
                <a:latin typeface="Arial" panose="020B0604020202020204" pitchFamily="34" charset="0"/>
                <a:ea typeface="+mj-ea"/>
                <a:cs typeface="Arial" panose="020B0604020202020204" pitchFamily="34" charset="0"/>
              </a:rPr>
              <a:t>unque se recomienda articular estrategias de reforma en ambos campos. </a:t>
            </a:r>
            <a:endParaRPr lang="es-CO" sz="360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2294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98206" y="515420"/>
            <a:ext cx="11326762" cy="1195393"/>
          </a:xfrm>
        </p:spPr>
        <p:txBody>
          <a:bodyPr>
            <a:normAutofit/>
          </a:bodyPr>
          <a:lstStyle/>
          <a:p>
            <a:pPr algn="ctr">
              <a:lnSpc>
                <a:spcPts val="3480"/>
              </a:lnSpc>
              <a:spcAft>
                <a:spcPts val="600"/>
              </a:spcAft>
            </a:pPr>
            <a:r>
              <a:rPr lang="es-CO" sz="2800" b="1" kern="1200" dirty="0">
                <a:solidFill>
                  <a:srgbClr val="000099"/>
                </a:solidFill>
                <a:effectLst/>
                <a:latin typeface="Arial" panose="020B0604020202020204" pitchFamily="34" charset="0"/>
                <a:cs typeface="Arial" panose="020B0604020202020204" pitchFamily="34" charset="0"/>
              </a:rPr>
              <a:t>EL ÚLTIMO GRAN RETO PARA POTENCIAR LAS VIRTUDES DEMOCRÁTICAS DE LA JUSTICIA COMUNITARIA CONSISTE EN: </a:t>
            </a:r>
            <a:endParaRPr lang="es-CO" sz="2800" b="1" dirty="0">
              <a:solidFill>
                <a:srgbClr val="000099"/>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356852" y="1940766"/>
            <a:ext cx="9990598" cy="4758613"/>
          </a:xfrm>
        </p:spPr>
        <p:txBody>
          <a:bodyPr>
            <a:normAutofit fontScale="85000" lnSpcReduction="20000"/>
          </a:bodyPr>
          <a:lstStyle/>
          <a:p>
            <a:pPr marL="457200" lvl="0" indent="-457200">
              <a:lnSpc>
                <a:spcPct val="150000"/>
              </a:lnSpc>
              <a:spcBef>
                <a:spcPts val="1200"/>
              </a:spcBef>
              <a:spcAft>
                <a:spcPts val="1200"/>
              </a:spcAft>
              <a:buFont typeface="Arial" panose="020B0604020202020204" pitchFamily="34" charset="0"/>
              <a:buChar char="•"/>
            </a:pPr>
            <a:r>
              <a:rPr lang="es-CO" sz="3200" dirty="0">
                <a:solidFill>
                  <a:srgbClr val="000099"/>
                </a:solidFill>
                <a:latin typeface="Arial" panose="020B0604020202020204" pitchFamily="34" charset="0"/>
                <a:cs typeface="Arial" panose="020B0604020202020204" pitchFamily="34" charset="0"/>
              </a:rPr>
              <a:t>L</a:t>
            </a:r>
            <a:r>
              <a:rPr lang="es-CO" sz="3200" kern="1200" dirty="0">
                <a:solidFill>
                  <a:srgbClr val="000099"/>
                </a:solidFill>
                <a:effectLst/>
                <a:latin typeface="Arial" panose="020B0604020202020204" pitchFamily="34" charset="0"/>
                <a:ea typeface="+mj-ea"/>
                <a:cs typeface="Arial" panose="020B0604020202020204" pitchFamily="34" charset="0"/>
              </a:rPr>
              <a:t>ograr una aproximación distinta al conflicto</a:t>
            </a:r>
          </a:p>
          <a:p>
            <a:pPr marL="457200" lvl="0" indent="-457200">
              <a:lnSpc>
                <a:spcPct val="150000"/>
              </a:lnSpc>
              <a:spcBef>
                <a:spcPts val="1200"/>
              </a:spcBef>
              <a:spcAft>
                <a:spcPts val="1200"/>
              </a:spcAft>
              <a:buFont typeface="Arial" panose="020B0604020202020204" pitchFamily="34" charset="0"/>
              <a:buChar char="•"/>
            </a:pPr>
            <a:r>
              <a:rPr lang="es-CO" sz="3200" dirty="0">
                <a:solidFill>
                  <a:srgbClr val="000099"/>
                </a:solidFill>
                <a:latin typeface="Arial" panose="020B0604020202020204" pitchFamily="34" charset="0"/>
                <a:cs typeface="Arial" panose="020B0604020202020204" pitchFamily="34" charset="0"/>
              </a:rPr>
              <a:t>Q</a:t>
            </a:r>
            <a:r>
              <a:rPr lang="es-CO" sz="3200" kern="1200" dirty="0">
                <a:solidFill>
                  <a:srgbClr val="000099"/>
                </a:solidFill>
                <a:effectLst/>
                <a:latin typeface="Arial" panose="020B0604020202020204" pitchFamily="34" charset="0"/>
                <a:ea typeface="+mj-ea"/>
                <a:cs typeface="Arial" panose="020B0604020202020204" pitchFamily="34" charset="0"/>
              </a:rPr>
              <a:t>ue permita una reconstrucción democrática de las sociedades </a:t>
            </a:r>
          </a:p>
          <a:p>
            <a:pPr marL="457200" lvl="0" indent="-457200">
              <a:lnSpc>
                <a:spcPct val="150000"/>
              </a:lnSpc>
              <a:spcBef>
                <a:spcPts val="1200"/>
              </a:spcBef>
              <a:spcAft>
                <a:spcPts val="1200"/>
              </a:spcAft>
              <a:buFont typeface="Arial" panose="020B0604020202020204" pitchFamily="34" charset="0"/>
              <a:buChar char="•"/>
            </a:pPr>
            <a:r>
              <a:rPr lang="es-CO" sz="3200" dirty="0">
                <a:solidFill>
                  <a:srgbClr val="000099"/>
                </a:solidFill>
                <a:latin typeface="Arial" panose="020B0604020202020204" pitchFamily="34" charset="0"/>
                <a:cs typeface="Arial" panose="020B0604020202020204" pitchFamily="34" charset="0"/>
              </a:rPr>
              <a:t>A</a:t>
            </a:r>
            <a:r>
              <a:rPr lang="es-CO" sz="3200" kern="1200" dirty="0">
                <a:solidFill>
                  <a:srgbClr val="000099"/>
                </a:solidFill>
                <a:effectLst/>
                <a:latin typeface="Arial" panose="020B0604020202020204" pitchFamily="34" charset="0"/>
                <a:ea typeface="+mj-ea"/>
                <a:cs typeface="Arial" panose="020B0604020202020204" pitchFamily="34" charset="0"/>
              </a:rPr>
              <a:t> partir de una valoración positiva de las controversias</a:t>
            </a:r>
          </a:p>
          <a:p>
            <a:pPr marL="457200" lvl="0" indent="-457200">
              <a:lnSpc>
                <a:spcPct val="150000"/>
              </a:lnSpc>
              <a:spcBef>
                <a:spcPts val="1200"/>
              </a:spcBef>
              <a:spcAft>
                <a:spcPts val="1200"/>
              </a:spcAft>
              <a:buFont typeface="Arial" panose="020B0604020202020204" pitchFamily="34" charset="0"/>
              <a:buChar char="•"/>
            </a:pPr>
            <a:r>
              <a:rPr lang="es-CO" sz="3200" dirty="0">
                <a:solidFill>
                  <a:srgbClr val="000099"/>
                </a:solidFill>
                <a:latin typeface="Arial" panose="020B0604020202020204" pitchFamily="34" charset="0"/>
                <a:cs typeface="Arial" panose="020B0604020202020204" pitchFamily="34" charset="0"/>
              </a:rPr>
              <a:t>C</a:t>
            </a:r>
            <a:r>
              <a:rPr lang="es-CO" sz="3200" kern="1200" dirty="0">
                <a:solidFill>
                  <a:srgbClr val="000099"/>
                </a:solidFill>
                <a:effectLst/>
                <a:latin typeface="Arial" panose="020B0604020202020204" pitchFamily="34" charset="0"/>
                <a:ea typeface="+mj-ea"/>
                <a:cs typeface="Arial" panose="020B0604020202020204" pitchFamily="34" charset="0"/>
              </a:rPr>
              <a:t>omo un espacio de divergencias</a:t>
            </a:r>
          </a:p>
          <a:p>
            <a:pPr marL="457200" lvl="0" indent="-457200">
              <a:lnSpc>
                <a:spcPct val="150000"/>
              </a:lnSpc>
              <a:spcBef>
                <a:spcPts val="1200"/>
              </a:spcBef>
              <a:spcAft>
                <a:spcPts val="1200"/>
              </a:spcAft>
              <a:buFont typeface="Arial" panose="020B0604020202020204" pitchFamily="34" charset="0"/>
              <a:buChar char="•"/>
            </a:pPr>
            <a:r>
              <a:rPr lang="es-CO" sz="3200" dirty="0">
                <a:solidFill>
                  <a:srgbClr val="000099"/>
                </a:solidFill>
                <a:latin typeface="Arial" panose="020B0604020202020204" pitchFamily="34" charset="0"/>
                <a:cs typeface="Arial" panose="020B0604020202020204" pitchFamily="34" charset="0"/>
              </a:rPr>
              <a:t>Q</a:t>
            </a:r>
            <a:r>
              <a:rPr lang="es-CO" sz="3200" kern="1200" dirty="0">
                <a:solidFill>
                  <a:srgbClr val="000099"/>
                </a:solidFill>
                <a:effectLst/>
                <a:latin typeface="Arial" panose="020B0604020202020204" pitchFamily="34" charset="0"/>
                <a:ea typeface="+mj-ea"/>
                <a:cs typeface="Arial" panose="020B0604020202020204" pitchFamily="34" charset="0"/>
              </a:rPr>
              <a:t>ue pueden ser tramitadas y resueltas pacíficamente. </a:t>
            </a:r>
            <a:endParaRPr lang="es-CO" dirty="0">
              <a:solidFill>
                <a:srgbClr val="000099"/>
              </a:solidFill>
            </a:endParaRPr>
          </a:p>
        </p:txBody>
      </p:sp>
    </p:spTree>
    <p:extLst>
      <p:ext uri="{BB962C8B-B14F-4D97-AF65-F5344CB8AC3E}">
        <p14:creationId xmlns:p14="http://schemas.microsoft.com/office/powerpoint/2010/main" val="3360099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500371"/>
            <a:ext cx="10515600" cy="517268"/>
          </a:xfrm>
        </p:spPr>
        <p:txBody>
          <a:bodyPr>
            <a:normAutofit fontScale="90000"/>
          </a:bodyPr>
          <a:lstStyle/>
          <a:p>
            <a:pPr algn="ctr"/>
            <a:r>
              <a:rPr lang="es-CO" sz="3200" b="1" kern="1200" dirty="0">
                <a:solidFill>
                  <a:srgbClr val="000099"/>
                </a:solidFill>
                <a:effectLst/>
                <a:latin typeface="Arial" panose="020B0604020202020204" pitchFamily="34" charset="0"/>
                <a:ea typeface="+mj-ea"/>
                <a:cs typeface="Arial" panose="020B0604020202020204" pitchFamily="34" charset="0"/>
              </a:rPr>
              <a:t>ES POSIBLE AFIRMAR QUE</a:t>
            </a:r>
            <a:r>
              <a:rPr lang="es-CO" sz="3200" kern="1200" dirty="0">
                <a:solidFill>
                  <a:srgbClr val="000099"/>
                </a:solidFill>
                <a:effectLst/>
                <a:latin typeface="Arial" panose="020B0604020202020204" pitchFamily="34" charset="0"/>
                <a:ea typeface="+mj-ea"/>
                <a:cs typeface="Arial" panose="020B0604020202020204" pitchFamily="34" charset="0"/>
              </a:rPr>
              <a:t>: </a:t>
            </a:r>
            <a:endParaRPr lang="es-CO" sz="3200" dirty="0">
              <a:solidFill>
                <a:srgbClr val="000099"/>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283110" y="1312607"/>
            <a:ext cx="10064340" cy="4777044"/>
          </a:xfrm>
        </p:spPr>
        <p:txBody>
          <a:bodyPr>
            <a:normAutofit/>
          </a:bodyPr>
          <a:lstStyle/>
          <a:p>
            <a:pPr marL="457200" lvl="0" indent="-457200">
              <a:lnSpc>
                <a:spcPct val="150000"/>
              </a:lnSpc>
              <a:spcAft>
                <a:spcPts val="1200"/>
              </a:spcAft>
              <a:buFont typeface="Wingdings" panose="05000000000000000000" pitchFamily="2" charset="2"/>
              <a:buChar char="ü"/>
            </a:pPr>
            <a:r>
              <a:rPr lang="es-CO" sz="3200" dirty="0">
                <a:solidFill>
                  <a:srgbClr val="000099"/>
                </a:solidFill>
                <a:latin typeface="Arial" panose="020B0604020202020204" pitchFamily="34" charset="0"/>
                <a:cs typeface="Arial" panose="020B0604020202020204" pitchFamily="34" charset="0"/>
              </a:rPr>
              <a:t>L</a:t>
            </a:r>
            <a:r>
              <a:rPr lang="es-CO" sz="3200" kern="1200" dirty="0">
                <a:solidFill>
                  <a:srgbClr val="000099"/>
                </a:solidFill>
                <a:effectLst/>
                <a:latin typeface="Arial" panose="020B0604020202020204" pitchFamily="34" charset="0"/>
                <a:ea typeface="+mj-ea"/>
                <a:cs typeface="Arial" panose="020B0604020202020204" pitchFamily="34" charset="0"/>
              </a:rPr>
              <a:t>a forma de enfrentar los serios dilemas que plantean los críticos de las justicias informales, con razones importantes, es:</a:t>
            </a:r>
          </a:p>
          <a:p>
            <a:pPr marL="457200" lvl="0" indent="-457200">
              <a:lnSpc>
                <a:spcPct val="150000"/>
              </a:lnSpc>
              <a:spcAft>
                <a:spcPts val="1200"/>
              </a:spcAft>
              <a:buFont typeface="Wingdings" panose="05000000000000000000" pitchFamily="2" charset="2"/>
              <a:buChar char="ü"/>
            </a:pPr>
            <a:r>
              <a:rPr lang="es-CO" sz="3200" dirty="0">
                <a:solidFill>
                  <a:srgbClr val="000099"/>
                </a:solidFill>
                <a:latin typeface="Arial" panose="020B0604020202020204" pitchFamily="34" charset="0"/>
                <a:cs typeface="Arial" panose="020B0604020202020204" pitchFamily="34" charset="0"/>
              </a:rPr>
              <a:t>S</a:t>
            </a:r>
            <a:r>
              <a:rPr lang="es-CO" sz="3200" kern="1200" dirty="0">
                <a:solidFill>
                  <a:srgbClr val="000099"/>
                </a:solidFill>
                <a:effectLst/>
                <a:latin typeface="Arial" panose="020B0604020202020204" pitchFamily="34" charset="0"/>
                <a:ea typeface="+mj-ea"/>
                <a:cs typeface="Arial" panose="020B0604020202020204" pitchFamily="34" charset="0"/>
              </a:rPr>
              <a:t>eñalando que la participación social y el debate en la resolución de conflictos permiten construir democracia y afianzar la paz. </a:t>
            </a:r>
            <a:endParaRPr lang="es-CO" dirty="0">
              <a:solidFill>
                <a:srgbClr val="000099"/>
              </a:solidFill>
            </a:endParaRPr>
          </a:p>
        </p:txBody>
      </p:sp>
    </p:spTree>
    <p:extLst>
      <p:ext uri="{BB962C8B-B14F-4D97-AF65-F5344CB8AC3E}">
        <p14:creationId xmlns:p14="http://schemas.microsoft.com/office/powerpoint/2010/main" val="3386326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70874"/>
            <a:ext cx="10515600" cy="502520"/>
          </a:xfrm>
        </p:spPr>
        <p:txBody>
          <a:bodyPr>
            <a:no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PAZ Y DEMOCRACIA: </a:t>
            </a:r>
            <a:endParaRPr lang="es-CO" sz="3200" b="1" dirty="0">
              <a:solidFill>
                <a:srgbClr val="000099"/>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519084" y="1740310"/>
            <a:ext cx="9828366" cy="4349340"/>
          </a:xfrm>
        </p:spPr>
        <p:txBody>
          <a:bodyPr>
            <a:normAutofit/>
          </a:bodyPr>
          <a:lstStyle/>
          <a:p>
            <a:pPr lvl="0">
              <a:lnSpc>
                <a:spcPct val="150000"/>
              </a:lnSpc>
              <a:spcBef>
                <a:spcPts val="1200"/>
              </a:spcBef>
              <a:spcAft>
                <a:spcPts val="600"/>
              </a:spcAft>
            </a:pPr>
            <a:r>
              <a:rPr lang="es-CO" sz="3200" dirty="0">
                <a:solidFill>
                  <a:srgbClr val="000099"/>
                </a:solidFill>
                <a:latin typeface="Arial" panose="020B0604020202020204" pitchFamily="34" charset="0"/>
                <a:cs typeface="Arial" panose="020B0604020202020204" pitchFamily="34" charset="0"/>
              </a:rPr>
              <a:t>N</a:t>
            </a:r>
            <a:r>
              <a:rPr lang="es-CO" sz="3200" kern="1200" dirty="0">
                <a:solidFill>
                  <a:srgbClr val="000099"/>
                </a:solidFill>
                <a:effectLst/>
                <a:latin typeface="Arial" panose="020B0604020202020204" pitchFamily="34" charset="0"/>
                <a:ea typeface="+mj-ea"/>
                <a:cs typeface="Arial" panose="020B0604020202020204" pitchFamily="34" charset="0"/>
              </a:rPr>
              <a:t>o suponen la erradicación del conflicto y de las controversias, sino la construcción de:  </a:t>
            </a:r>
          </a:p>
          <a:p>
            <a:pPr lvl="1">
              <a:lnSpc>
                <a:spcPct val="150000"/>
              </a:lnSpc>
              <a:spcBef>
                <a:spcPts val="1200"/>
              </a:spcBef>
              <a:spcAft>
                <a:spcPts val="600"/>
              </a:spcAft>
            </a:pPr>
            <a:r>
              <a:rPr lang="es-CO" sz="2800" kern="1200" dirty="0">
                <a:solidFill>
                  <a:srgbClr val="000099"/>
                </a:solidFill>
                <a:effectLst/>
                <a:latin typeface="Arial" panose="020B0604020202020204" pitchFamily="34" charset="0"/>
                <a:ea typeface="+mj-ea"/>
                <a:cs typeface="Arial" panose="020B0604020202020204" pitchFamily="34" charset="0"/>
              </a:rPr>
              <a:t>“un espacio social y legal en el cual los conflictos puedan manifestarse y desarrollarse, sin que la oposición al otro conduzca a la supresión del otro, matándolo, reduciéndolo a la impotencia o silenciándolo.”</a:t>
            </a:r>
            <a:endParaRPr lang="es-CO" dirty="0">
              <a:solidFill>
                <a:srgbClr val="000099"/>
              </a:solidFill>
            </a:endParaRPr>
          </a:p>
        </p:txBody>
      </p:sp>
    </p:spTree>
    <p:extLst>
      <p:ext uri="{BB962C8B-B14F-4D97-AF65-F5344CB8AC3E}">
        <p14:creationId xmlns:p14="http://schemas.microsoft.com/office/powerpoint/2010/main" val="1163286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574113"/>
            <a:ext cx="10515600" cy="635256"/>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YA LAS ALTAS CORTES HAN SEÑALADO QUE:</a:t>
            </a:r>
            <a:endParaRPr lang="es-CO" sz="3200" b="1" dirty="0">
              <a:solidFill>
                <a:srgbClr val="000099"/>
              </a:solidFill>
              <a:latin typeface="Arial" panose="020B0604020202020204" pitchFamily="34" charset="0"/>
              <a:cs typeface="Arial" panose="020B0604020202020204" pitchFamily="34" charset="0"/>
            </a:endParaRPr>
          </a:p>
        </p:txBody>
      </p:sp>
      <p:sp>
        <p:nvSpPr>
          <p:cNvPr id="5" name="Marcador de texto 4"/>
          <p:cNvSpPr>
            <a:spLocks noGrp="1"/>
          </p:cNvSpPr>
          <p:nvPr>
            <p:ph type="body" idx="1"/>
          </p:nvPr>
        </p:nvSpPr>
        <p:spPr>
          <a:xfrm>
            <a:off x="1430594" y="1563329"/>
            <a:ext cx="9916856" cy="4526321"/>
          </a:xfrm>
        </p:spPr>
        <p:txBody>
          <a:bodyPr>
            <a:normAutofit fontScale="77500" lnSpcReduction="20000"/>
          </a:bodyPr>
          <a:lstStyle/>
          <a:p>
            <a:pPr marL="457200" lvl="0" indent="-457200">
              <a:lnSpc>
                <a:spcPct val="160000"/>
              </a:lnSpc>
              <a:spcBef>
                <a:spcPts val="600"/>
              </a:spcBef>
              <a:spcAft>
                <a:spcPts val="600"/>
              </a:spcAft>
              <a:buFont typeface="Wingdings" panose="05000000000000000000" pitchFamily="2" charset="2"/>
              <a:buChar char="Ø"/>
            </a:pPr>
            <a:r>
              <a:rPr lang="es-CO" sz="3200" dirty="0">
                <a:solidFill>
                  <a:srgbClr val="000099"/>
                </a:solidFill>
                <a:latin typeface="Arial" panose="020B0604020202020204" pitchFamily="34" charset="0"/>
                <a:cs typeface="Arial" panose="020B0604020202020204" pitchFamily="34" charset="0"/>
              </a:rPr>
              <a:t>U</a:t>
            </a:r>
            <a:r>
              <a:rPr lang="es-CO" sz="3200" kern="1200" dirty="0">
                <a:solidFill>
                  <a:srgbClr val="000099"/>
                </a:solidFill>
                <a:effectLst/>
                <a:latin typeface="Arial" panose="020B0604020202020204" pitchFamily="34" charset="0"/>
                <a:ea typeface="+mj-ea"/>
                <a:cs typeface="Arial" panose="020B0604020202020204" pitchFamily="34" charset="0"/>
              </a:rPr>
              <a:t>na providencia se considera emitida en equidad, cuando el juez o el árbitro </a:t>
            </a:r>
            <a:r>
              <a:rPr lang="es-CO" sz="3200" kern="1200" dirty="0" err="1">
                <a:solidFill>
                  <a:srgbClr val="000099"/>
                </a:solidFill>
                <a:effectLst/>
                <a:latin typeface="Arial" panose="020B0604020202020204" pitchFamily="34" charset="0"/>
                <a:ea typeface="+mj-ea"/>
                <a:cs typeface="Arial" panose="020B0604020202020204" pitchFamily="34" charset="0"/>
              </a:rPr>
              <a:t>inaplica</a:t>
            </a:r>
            <a:r>
              <a:rPr lang="es-CO" sz="3200" kern="1200" dirty="0">
                <a:solidFill>
                  <a:srgbClr val="000099"/>
                </a:solidFill>
                <a:effectLst/>
                <a:latin typeface="Arial" panose="020B0604020202020204" pitchFamily="34" charset="0"/>
                <a:ea typeface="+mj-ea"/>
                <a:cs typeface="Arial" panose="020B0604020202020204" pitchFamily="34" charset="0"/>
              </a:rPr>
              <a:t> la ley, porque considera que es inicua o conduce a una inequidad, o cuando busca la solución del caso por fuera del ámbito legal.</a:t>
            </a:r>
          </a:p>
          <a:p>
            <a:pPr marL="457200" lvl="0" indent="-457200">
              <a:lnSpc>
                <a:spcPct val="160000"/>
              </a:lnSpc>
              <a:spcBef>
                <a:spcPts val="600"/>
              </a:spcBef>
              <a:spcAft>
                <a:spcPts val="600"/>
              </a:spcAft>
              <a:buFont typeface="Wingdings" panose="05000000000000000000" pitchFamily="2" charset="2"/>
              <a:buChar char="Ø"/>
            </a:pPr>
            <a:r>
              <a:rPr lang="es-CO" sz="3200" kern="1200" dirty="0">
                <a:solidFill>
                  <a:srgbClr val="000099"/>
                </a:solidFill>
                <a:effectLst/>
                <a:latin typeface="Arial" panose="020B0604020202020204" pitchFamily="34" charset="0"/>
                <a:ea typeface="+mj-ea"/>
                <a:cs typeface="Arial" panose="020B0604020202020204" pitchFamily="34" charset="0"/>
              </a:rPr>
              <a:t>No obstante, ninguna de estas hipótesis supone que el juzgador pueda prescindir de la motivación o de las pruebas, pues, en ese caso, el fallo sería en conciencia, modalidad que está proscrita por el ordenamiento.</a:t>
            </a:r>
            <a:endParaRPr lang="es-CO" dirty="0">
              <a:solidFill>
                <a:srgbClr val="000099"/>
              </a:solidFill>
            </a:endParaRPr>
          </a:p>
        </p:txBody>
      </p:sp>
    </p:spTree>
    <p:extLst>
      <p:ext uri="{BB962C8B-B14F-4D97-AF65-F5344CB8AC3E}">
        <p14:creationId xmlns:p14="http://schemas.microsoft.com/office/powerpoint/2010/main" val="1811458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26629"/>
            <a:ext cx="10515600" cy="767991"/>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¿QUÉ ES LA JUSTICIA DE PAZ? (LEY 497 DE 1999)</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2005781"/>
            <a:ext cx="9813618" cy="4675238"/>
          </a:xfrm>
        </p:spPr>
        <p:txBody>
          <a:bodyPr>
            <a:noAutofit/>
          </a:bodyPr>
          <a:lstStyle/>
          <a:p>
            <a:pPr lvl="0">
              <a:lnSpc>
                <a:spcPct val="150000"/>
              </a:lnSpc>
              <a:spcBef>
                <a:spcPts val="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Es una figura por medio de la cual las partes involucradas en un conflicto, particular o comunitario, buscan la solución al mismo, con la colaboración de un tercero, denominado Juez de Paz.</a:t>
            </a:r>
          </a:p>
          <a:p>
            <a:pPr>
              <a:lnSpc>
                <a:spcPct val="150000"/>
              </a:lnSpc>
              <a:spcBef>
                <a:spcPts val="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La Justicia de Paz toma elementos de las justicias comunitarias (como la conciliación basada en criterios de equidad, usos y costumbres) y de la justicia formal (como la posibilidad de emitir fallos o sentencias, aunque éstos también sean en equidad).</a:t>
            </a:r>
            <a:endParaRPr lang="es-CO" sz="1600" dirty="0">
              <a:solidFill>
                <a:srgbClr val="000099"/>
              </a:solidFill>
            </a:endParaRPr>
          </a:p>
        </p:txBody>
      </p:sp>
    </p:spTree>
    <p:extLst>
      <p:ext uri="{BB962C8B-B14F-4D97-AF65-F5344CB8AC3E}">
        <p14:creationId xmlns:p14="http://schemas.microsoft.com/office/powerpoint/2010/main" val="9648055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41378"/>
            <a:ext cx="10515600" cy="723745"/>
          </a:xfrm>
        </p:spPr>
        <p:txBody>
          <a:bodyPr>
            <a:normAutofit/>
          </a:bodyPr>
          <a:lstStyle/>
          <a:p>
            <a:pPr algn="ctr"/>
            <a:r>
              <a:rPr lang="es-CO" sz="2800" b="1" kern="1200" dirty="0">
                <a:solidFill>
                  <a:srgbClr val="000099"/>
                </a:solidFill>
                <a:effectLst/>
                <a:latin typeface="Arial" panose="020B0604020202020204" pitchFamily="34" charset="0"/>
                <a:cs typeface="Arial" panose="020B0604020202020204" pitchFamily="34" charset="0"/>
              </a:rPr>
              <a:t>¿QUIÉN Y CÓMO PUEDE LLEGAR A SER JUEZ DE PAZ?</a:t>
            </a:r>
            <a:endParaRPr lang="es-CO" sz="28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179871" y="1504335"/>
            <a:ext cx="10167579" cy="5043949"/>
          </a:xfrm>
        </p:spPr>
        <p:txBody>
          <a:bodyPr>
            <a:noAutofit/>
          </a:bodyPr>
          <a:lstStyle/>
          <a:p>
            <a:pPr marL="457200" lvl="0" indent="-457200">
              <a:lnSpc>
                <a:spcPct val="160000"/>
              </a:lnSpc>
              <a:spcBef>
                <a:spcPts val="600"/>
              </a:spcBef>
              <a:spcAft>
                <a:spcPts val="600"/>
              </a:spcAft>
              <a:buFont typeface="Arial" panose="020B0604020202020204" pitchFamily="34" charset="0"/>
              <a:buChar char="•"/>
            </a:pPr>
            <a:r>
              <a:rPr lang="es-CO" sz="2400" kern="1200" dirty="0">
                <a:solidFill>
                  <a:srgbClr val="000099"/>
                </a:solidFill>
                <a:effectLst/>
                <a:latin typeface="Arial" panose="020B0604020202020204" pitchFamily="34" charset="0"/>
                <a:ea typeface="+mj-ea"/>
                <a:cs typeface="Arial" panose="020B0604020202020204" pitchFamily="34" charset="0"/>
              </a:rPr>
              <a:t>Cualquier ciudadano de nacionalidad colombiana elegido por voto popular por un periodo de cinco (5) años, reelegibles en forma indefinida para resolver pacíficamente los conflictos que se le presenten en su comunidad, SIENDO, ENTONCES, una persona particular que ejerce una función pública de servicio a la sociedad en su conjunto y de manera permanente. Esta persona, al ser elegido como Juez de Paz, adquiere la responsabilidad de administrar justicia y sus decisiones son en equidad.</a:t>
            </a:r>
            <a:endParaRPr lang="es-CO" dirty="0">
              <a:solidFill>
                <a:srgbClr val="000099"/>
              </a:solidFill>
            </a:endParaRPr>
          </a:p>
        </p:txBody>
      </p:sp>
    </p:spTree>
    <p:extLst>
      <p:ext uri="{BB962C8B-B14F-4D97-AF65-F5344CB8AC3E}">
        <p14:creationId xmlns:p14="http://schemas.microsoft.com/office/powerpoint/2010/main" val="430708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264395"/>
            <a:ext cx="10515600" cy="694249"/>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¿COMO SE HA MODIFICADO LA LEY 270 De 1996? </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312606" y="1179871"/>
            <a:ext cx="10034844" cy="5265174"/>
          </a:xfrm>
        </p:spPr>
        <p:txBody>
          <a:bodyPr>
            <a:noAutofit/>
          </a:bodyPr>
          <a:lstStyle/>
          <a:p>
            <a:pPr marL="457200" lvl="0" indent="-457200">
              <a:lnSpc>
                <a:spcPct val="150000"/>
              </a:lnSpc>
              <a:spcBef>
                <a:spcPts val="0"/>
              </a:spcBef>
              <a:spcAft>
                <a:spcPts val="600"/>
              </a:spcAft>
              <a:buFont typeface="Courier New" panose="02070309020205020404" pitchFamily="49" charset="0"/>
              <a:buChar char="o"/>
            </a:pPr>
            <a:r>
              <a:rPr lang="es-CO" sz="2000" kern="1200" dirty="0">
                <a:solidFill>
                  <a:srgbClr val="000099"/>
                </a:solidFill>
                <a:effectLst/>
                <a:latin typeface="Arial" panose="020B0604020202020204" pitchFamily="34" charset="0"/>
                <a:ea typeface="+mj-ea"/>
                <a:cs typeface="Arial" panose="020B0604020202020204" pitchFamily="34" charset="0"/>
              </a:rPr>
              <a:t>El Art. 3° Ley1285 / 2009 modifica al Art. 8° Ley 270 /1996 en los siguientes términos:</a:t>
            </a:r>
          </a:p>
          <a:p>
            <a:pPr marL="457200" indent="-457200">
              <a:lnSpc>
                <a:spcPct val="150000"/>
              </a:lnSpc>
              <a:spcBef>
                <a:spcPts val="0"/>
              </a:spcBef>
              <a:spcAft>
                <a:spcPts val="600"/>
              </a:spcAft>
              <a:buFont typeface="Courier New" panose="02070309020205020404" pitchFamily="49" charset="0"/>
              <a:buChar char="o"/>
            </a:pPr>
            <a:r>
              <a:rPr lang="es-CO" sz="2000" kern="1200" dirty="0">
                <a:solidFill>
                  <a:srgbClr val="000099"/>
                </a:solidFill>
                <a:effectLst/>
                <a:latin typeface="Arial" panose="020B0604020202020204" pitchFamily="34" charset="0"/>
                <a:ea typeface="+mj-ea"/>
                <a:cs typeface="Arial" panose="020B0604020202020204" pitchFamily="34" charset="0"/>
              </a:rPr>
              <a:t>Art.8. El nuevo texto es: Mecanismos Alternativos. Los particulares pueden ser investidos transitoriamente de la función de administrar justicia en la condición de conciliadores o en la de árbitros debidamente habilitados por las partes para proferir fallos en derecho o en equidad.</a:t>
            </a:r>
          </a:p>
          <a:p>
            <a:pPr marL="457200" indent="-457200">
              <a:lnSpc>
                <a:spcPct val="150000"/>
              </a:lnSpc>
              <a:spcBef>
                <a:spcPts val="0"/>
              </a:spcBef>
              <a:spcAft>
                <a:spcPts val="600"/>
              </a:spcAft>
              <a:buFont typeface="Courier New" panose="02070309020205020404" pitchFamily="49" charset="0"/>
              <a:buChar char="o"/>
            </a:pPr>
            <a:r>
              <a:rPr lang="es-CO" sz="2000" kern="1200" dirty="0">
                <a:solidFill>
                  <a:srgbClr val="000099"/>
                </a:solidFill>
                <a:effectLst/>
                <a:latin typeface="Arial" panose="020B0604020202020204" pitchFamily="34" charset="0"/>
                <a:ea typeface="+mj-ea"/>
                <a:cs typeface="Arial" panose="020B0604020202020204" pitchFamily="34" charset="0"/>
              </a:rPr>
              <a:t>Mientras que el Acto Legislativo 03 /2002, en el Art. 1º señala que (…) “Los particulares pueden ser investidos transitoriamente de la función de administrar justicia en la condición de jurados en las causas criminales conciliadores o en la de árbitros habilitados por las partes para proferir fallos en derecho o en equidad en los términos que determine la ley.”</a:t>
            </a:r>
            <a:endParaRPr lang="es-CO" sz="1400" dirty="0">
              <a:solidFill>
                <a:srgbClr val="000099"/>
              </a:solidFill>
            </a:endParaRPr>
          </a:p>
        </p:txBody>
      </p:sp>
    </p:spTree>
    <p:extLst>
      <p:ext uri="{BB962C8B-B14F-4D97-AF65-F5344CB8AC3E}">
        <p14:creationId xmlns:p14="http://schemas.microsoft.com/office/powerpoint/2010/main" val="7500235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72857" y="297856"/>
            <a:ext cx="10515600" cy="624029"/>
          </a:xfrm>
        </p:spPr>
        <p:txBody>
          <a:bodyPr>
            <a:normAutofit/>
          </a:bodyPr>
          <a:lstStyle/>
          <a:p>
            <a:pPr algn="ctr"/>
            <a:r>
              <a:rPr lang="es-CO" sz="3200" b="1" kern="1200" dirty="0">
                <a:solidFill>
                  <a:srgbClr val="000099"/>
                </a:solidFill>
                <a:effectLst/>
                <a:latin typeface="Arial" panose="020B0604020202020204" pitchFamily="34" charset="0"/>
                <a:ea typeface="+mj-ea"/>
                <a:cs typeface="Arial" panose="020B0604020202020204" pitchFamily="34" charset="0"/>
              </a:rPr>
              <a:t>PRINCIPIOS DE LA JUSTICIA DE PAZ</a:t>
            </a:r>
          </a:p>
        </p:txBody>
      </p:sp>
      <p:sp>
        <p:nvSpPr>
          <p:cNvPr id="4" name="Marcador de texto 3"/>
          <p:cNvSpPr>
            <a:spLocks noGrp="1"/>
          </p:cNvSpPr>
          <p:nvPr>
            <p:ph type="body" idx="1"/>
          </p:nvPr>
        </p:nvSpPr>
        <p:spPr>
          <a:xfrm>
            <a:off x="1592825" y="1268361"/>
            <a:ext cx="5309419" cy="5309420"/>
          </a:xfrm>
        </p:spPr>
        <p:txBody>
          <a:bodyPr>
            <a:noAutofit/>
          </a:bodyPr>
          <a:lstStyle/>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Tratamiento integral y pacífico de los conflictos</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Equidad</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Eficiencia</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Oralidad</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Autonomía e independencia</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Gratuidad</a:t>
            </a:r>
          </a:p>
          <a:p>
            <a:pPr lvl="0">
              <a:lnSpc>
                <a:spcPct val="150000"/>
              </a:lnSpc>
              <a:spcBef>
                <a:spcPts val="600"/>
              </a:spcBef>
              <a:spcAft>
                <a:spcPts val="600"/>
              </a:spcAft>
            </a:pPr>
            <a:r>
              <a:rPr lang="es-CO" sz="2400" kern="1200" dirty="0">
                <a:solidFill>
                  <a:srgbClr val="000099"/>
                </a:solidFill>
                <a:effectLst/>
                <a:latin typeface="Arial" panose="020B0604020202020204" pitchFamily="34" charset="0"/>
                <a:ea typeface="+mj-ea"/>
                <a:cs typeface="Arial" panose="020B0604020202020204" pitchFamily="34" charset="0"/>
              </a:rPr>
              <a:t>• Garantía de los derechos</a:t>
            </a:r>
            <a:endParaRPr lang="es-CO" sz="1400" dirty="0">
              <a:solidFill>
                <a:srgbClr val="000099"/>
              </a:solidFill>
            </a:endParaRPr>
          </a:p>
        </p:txBody>
      </p:sp>
      <p:sp>
        <p:nvSpPr>
          <p:cNvPr id="5" name="AutoShape 2" descr="La justicia de paz está en el ojo de la tormenta | La Prensa Panamá"/>
          <p:cNvSpPr>
            <a:spLocks noChangeAspect="1" noChangeArrowheads="1"/>
          </p:cNvSpPr>
          <p:nvPr/>
        </p:nvSpPr>
        <p:spPr bwMode="auto">
          <a:xfrm>
            <a:off x="8016465" y="2595716"/>
            <a:ext cx="3982052" cy="398206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6" name="Imagen 5"/>
          <p:cNvPicPr>
            <a:picLocks noChangeAspect="1"/>
          </p:cNvPicPr>
          <p:nvPr/>
        </p:nvPicPr>
        <p:blipFill>
          <a:blip r:embed="rId3"/>
          <a:stretch>
            <a:fillRect/>
          </a:stretch>
        </p:blipFill>
        <p:spPr>
          <a:xfrm>
            <a:off x="5714384" y="2392925"/>
            <a:ext cx="6179913" cy="3460751"/>
          </a:xfrm>
          <a:prstGeom prst="rect">
            <a:avLst/>
          </a:prstGeom>
        </p:spPr>
      </p:pic>
    </p:spTree>
    <p:extLst>
      <p:ext uri="{BB962C8B-B14F-4D97-AF65-F5344CB8AC3E}">
        <p14:creationId xmlns:p14="http://schemas.microsoft.com/office/powerpoint/2010/main" val="2576438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81440"/>
            <a:ext cx="10515600" cy="555790"/>
          </a:xfrm>
        </p:spPr>
        <p:txBody>
          <a:bodyPr>
            <a:normAutofit/>
          </a:bodyPr>
          <a:lstStyle/>
          <a:p>
            <a:pPr algn="ctr"/>
            <a:r>
              <a:rPr lang="es-CO" sz="2400" b="1" kern="1200" dirty="0">
                <a:solidFill>
                  <a:srgbClr val="000099"/>
                </a:solidFill>
                <a:effectLst/>
                <a:latin typeface="Arial" panose="020B0604020202020204" pitchFamily="34" charset="0"/>
                <a:ea typeface="+mj-ea"/>
                <a:cs typeface="Arial" panose="020B0604020202020204" pitchFamily="34" charset="0"/>
              </a:rPr>
              <a:t>¿CUÁLES SON LAS COMPETENCIAS DE LOS JUECES DE PAZ?</a:t>
            </a:r>
          </a:p>
        </p:txBody>
      </p:sp>
      <p:sp>
        <p:nvSpPr>
          <p:cNvPr id="4" name="Marcador de texto 3"/>
          <p:cNvSpPr>
            <a:spLocks noGrp="1"/>
          </p:cNvSpPr>
          <p:nvPr>
            <p:ph type="body" idx="1"/>
          </p:nvPr>
        </p:nvSpPr>
        <p:spPr>
          <a:xfrm>
            <a:off x="831850" y="1297858"/>
            <a:ext cx="10515600" cy="5265173"/>
          </a:xfrm>
        </p:spPr>
        <p:txBody>
          <a:bodyPr>
            <a:noAutofit/>
          </a:bodyPr>
          <a:lstStyle/>
          <a:p>
            <a:pPr lvl="0">
              <a:lnSpc>
                <a:spcPct val="150000"/>
              </a:lnSpc>
              <a:spcBef>
                <a:spcPts val="600"/>
              </a:spcBef>
              <a:spcAft>
                <a:spcPts val="600"/>
              </a:spcAft>
            </a:pPr>
            <a:r>
              <a:rPr lang="es-CO" sz="1900" kern="1200" dirty="0">
                <a:solidFill>
                  <a:srgbClr val="000099"/>
                </a:solidFill>
                <a:effectLst/>
                <a:latin typeface="Arial" panose="020B0604020202020204" pitchFamily="34" charset="0"/>
                <a:ea typeface="+mj-ea"/>
                <a:cs typeface="Arial" panose="020B0604020202020204" pitchFamily="34" charset="0"/>
              </a:rPr>
              <a:t>• Los asuntos: </a:t>
            </a:r>
          </a:p>
          <a:p>
            <a:pPr marL="914400" lvl="1" indent="-457200">
              <a:lnSpc>
                <a:spcPct val="150000"/>
              </a:lnSpc>
              <a:spcBef>
                <a:spcPts val="600"/>
              </a:spcBef>
              <a:spcAft>
                <a:spcPts val="600"/>
              </a:spcAft>
              <a:buFont typeface="Wingdings" panose="05000000000000000000" pitchFamily="2" charset="2"/>
              <a:buChar char="Ø"/>
            </a:pPr>
            <a:r>
              <a:rPr lang="es-CO" sz="1900" dirty="0">
                <a:solidFill>
                  <a:srgbClr val="000099"/>
                </a:solidFill>
                <a:latin typeface="Arial" panose="020B0604020202020204" pitchFamily="34" charset="0"/>
                <a:ea typeface="+mj-ea"/>
                <a:cs typeface="Arial" panose="020B0604020202020204" pitchFamily="34" charset="0"/>
              </a:rPr>
              <a:t>S</a:t>
            </a:r>
            <a:r>
              <a:rPr lang="es-CO" sz="1900" kern="1200" dirty="0">
                <a:solidFill>
                  <a:srgbClr val="000099"/>
                </a:solidFill>
                <a:effectLst/>
                <a:latin typeface="Arial" panose="020B0604020202020204" pitchFamily="34" charset="0"/>
                <a:ea typeface="+mj-ea"/>
                <a:cs typeface="Arial" panose="020B0604020202020204" pitchFamily="34" charset="0"/>
              </a:rPr>
              <a:t>usceptibles de transacción, conciliación o desistimiento.</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Los que no sean sujetos a solemnidades de acuerdo con la ley.</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Cuya cuantía no supere a los cien (100) salarios mínimos legales mensuales vigentes.</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Comunitarios que se genere en la comunidad, y pretendan el beneficio de la misma.</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Particulares de orden vecinal y familiar, entre personas de la misma comunidad.</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Penales: delitos </a:t>
            </a:r>
            <a:r>
              <a:rPr lang="es-CO" sz="1900" kern="1200" dirty="0" err="1">
                <a:solidFill>
                  <a:srgbClr val="000099"/>
                </a:solidFill>
                <a:effectLst/>
                <a:latin typeface="Arial" panose="020B0604020202020204" pitchFamily="34" charset="0"/>
                <a:ea typeface="+mj-ea"/>
                <a:cs typeface="Arial" panose="020B0604020202020204" pitchFamily="34" charset="0"/>
              </a:rPr>
              <a:t>querellables</a:t>
            </a:r>
            <a:r>
              <a:rPr lang="es-CO" sz="1900" kern="1200" dirty="0">
                <a:solidFill>
                  <a:srgbClr val="000099"/>
                </a:solidFill>
                <a:effectLst/>
                <a:latin typeface="Arial" panose="020B0604020202020204" pitchFamily="34" charset="0"/>
                <a:ea typeface="+mj-ea"/>
                <a:cs typeface="Arial" panose="020B0604020202020204" pitchFamily="34" charset="0"/>
              </a:rPr>
              <a:t> (transigibles, </a:t>
            </a:r>
            <a:r>
              <a:rPr lang="es-CO" sz="1900" kern="1200" dirty="0" err="1">
                <a:solidFill>
                  <a:srgbClr val="000099"/>
                </a:solidFill>
                <a:effectLst/>
                <a:latin typeface="Arial" panose="020B0604020202020204" pitchFamily="34" charset="0"/>
                <a:ea typeface="+mj-ea"/>
                <a:cs typeface="Arial" panose="020B0604020202020204" pitchFamily="34" charset="0"/>
              </a:rPr>
              <a:t>desistibles</a:t>
            </a:r>
            <a:r>
              <a:rPr lang="es-CO" sz="1900" kern="1200" dirty="0">
                <a:solidFill>
                  <a:srgbClr val="000099"/>
                </a:solidFill>
                <a:effectLst/>
                <a:latin typeface="Arial" panose="020B0604020202020204" pitchFamily="34" charset="0"/>
                <a:ea typeface="+mj-ea"/>
                <a:cs typeface="Arial" panose="020B0604020202020204" pitchFamily="34" charset="0"/>
              </a:rPr>
              <a:t> o conciliables).</a:t>
            </a:r>
          </a:p>
          <a:p>
            <a:pPr marL="914400" lvl="1" indent="-457200">
              <a:lnSpc>
                <a:spcPct val="150000"/>
              </a:lnSpc>
              <a:spcBef>
                <a:spcPts val="600"/>
              </a:spcBef>
              <a:spcAft>
                <a:spcPts val="600"/>
              </a:spcAft>
              <a:buFont typeface="Wingdings" panose="05000000000000000000" pitchFamily="2" charset="2"/>
              <a:buChar char="Ø"/>
            </a:pPr>
            <a:r>
              <a:rPr lang="es-CO" sz="1900" kern="1200" dirty="0">
                <a:solidFill>
                  <a:srgbClr val="000099"/>
                </a:solidFill>
                <a:effectLst/>
                <a:latin typeface="Arial" panose="020B0604020202020204" pitchFamily="34" charset="0"/>
                <a:ea typeface="+mj-ea"/>
                <a:cs typeface="Arial" panose="020B0604020202020204" pitchFamily="34" charset="0"/>
              </a:rPr>
              <a:t>Civiles, de familia, laborales y comerciales (Excepto los que requieran solemnidades de ley).</a:t>
            </a:r>
            <a:endParaRPr lang="es-CO" sz="1900" dirty="0">
              <a:solidFill>
                <a:srgbClr val="000099"/>
              </a:solidFill>
            </a:endParaRPr>
          </a:p>
        </p:txBody>
      </p:sp>
    </p:spTree>
    <p:extLst>
      <p:ext uri="{BB962C8B-B14F-4D97-AF65-F5344CB8AC3E}">
        <p14:creationId xmlns:p14="http://schemas.microsoft.com/office/powerpoint/2010/main" val="3131355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2503488" y="623888"/>
            <a:ext cx="8864728" cy="2900362"/>
          </a:xfrm>
        </p:spPr>
        <p:txBody>
          <a:bodyPr>
            <a:noAutofit/>
          </a:bodyPr>
          <a:lstStyle/>
          <a:p>
            <a:pPr algn="ctr"/>
            <a:r>
              <a:rPr lang="es-CO" sz="5400" b="1" dirty="0">
                <a:solidFill>
                  <a:srgbClr val="000099"/>
                </a:solidFill>
                <a:latin typeface="Arial" panose="020B0604020202020204" pitchFamily="34" charset="0"/>
                <a:cs typeface="Arial" panose="020B0604020202020204" pitchFamily="34" charset="0"/>
              </a:rPr>
              <a:t>L</a:t>
            </a:r>
            <a:r>
              <a:rPr lang="es-CO" sz="5400" b="1" kern="1200" dirty="0">
                <a:solidFill>
                  <a:srgbClr val="000099"/>
                </a:solidFill>
                <a:effectLst/>
                <a:latin typeface="Arial" panose="020B0604020202020204" pitchFamily="34" charset="0"/>
                <a:cs typeface="Arial" panose="020B0604020202020204" pitchFamily="34" charset="0"/>
              </a:rPr>
              <a:t>a esencia principal del juicio de equidad es creadora…</a:t>
            </a:r>
            <a:endParaRPr lang="es-CO" sz="4000" b="1" dirty="0"/>
          </a:p>
        </p:txBody>
      </p:sp>
      <p:sp>
        <p:nvSpPr>
          <p:cNvPr id="3" name="Marcador de texto 2"/>
          <p:cNvSpPr>
            <a:spLocks noGrp="1"/>
          </p:cNvSpPr>
          <p:nvPr>
            <p:ph type="body" idx="4294967295"/>
          </p:nvPr>
        </p:nvSpPr>
        <p:spPr>
          <a:xfrm>
            <a:off x="3040063" y="3949700"/>
            <a:ext cx="8328153" cy="2070100"/>
          </a:xfrm>
        </p:spPr>
        <p:txBody>
          <a:bodyPr/>
          <a:lstStyle/>
          <a:p>
            <a:pPr lvl="0" algn="r"/>
            <a:r>
              <a:rPr lang="es-CO" sz="5400" kern="1200" dirty="0">
                <a:solidFill>
                  <a:srgbClr val="000099"/>
                </a:solidFill>
                <a:effectLst/>
                <a:latin typeface="Arial" panose="020B0604020202020204" pitchFamily="34" charset="0"/>
                <a:cs typeface="Arial" panose="020B0604020202020204" pitchFamily="34" charset="0"/>
              </a:rPr>
              <a:t>en tanto en cuanto </a:t>
            </a:r>
          </a:p>
          <a:p>
            <a:pPr lvl="0" algn="r"/>
            <a:r>
              <a:rPr lang="es-CO" sz="5400" kern="1200" dirty="0">
                <a:solidFill>
                  <a:srgbClr val="000099"/>
                </a:solidFill>
                <a:effectLst/>
                <a:latin typeface="Arial" panose="020B0604020202020204" pitchFamily="34" charset="0"/>
                <a:cs typeface="Arial" panose="020B0604020202020204" pitchFamily="34" charset="0"/>
              </a:rPr>
              <a:t>NO acude a normas</a:t>
            </a:r>
            <a:endParaRPr lang="es-CO" dirty="0"/>
          </a:p>
        </p:txBody>
      </p:sp>
    </p:spTree>
    <p:extLst>
      <p:ext uri="{BB962C8B-B14F-4D97-AF65-F5344CB8AC3E}">
        <p14:creationId xmlns:p14="http://schemas.microsoft.com/office/powerpoint/2010/main" val="1471781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204524"/>
            <a:ext cx="10515600" cy="801450"/>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ADMINISTRATIVOS Y DISCIPLINARIOS</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1224117"/>
            <a:ext cx="9813618" cy="5299514"/>
          </a:xfrm>
        </p:spPr>
        <p:txBody>
          <a:bodyPr>
            <a:noAutofit/>
          </a:bodyPr>
          <a:lstStyle/>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Acciones civiles que versen sobre la capacidad y el estado civil de las personas.</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Penales: hechos punibles, no susceptibles de transacción y desistimiento.</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Policivos y fiscales.</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Derechos humanos.</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Derechos fundamentales (garantizados en la Constitución Política).</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Constitucional: Derechos fundamentales (acciones de tutela y habeas corpus).</a:t>
            </a:r>
          </a:p>
          <a:p>
            <a:pPr lvl="0">
              <a:lnSpc>
                <a:spcPct val="100000"/>
              </a:lnSpc>
              <a:spcBef>
                <a:spcPts val="0"/>
              </a:spcBef>
              <a:spcAft>
                <a:spcPts val="600"/>
              </a:spcAft>
            </a:pPr>
            <a:r>
              <a:rPr lang="es-CO" sz="2600" kern="1200" dirty="0">
                <a:solidFill>
                  <a:srgbClr val="000099"/>
                </a:solidFill>
                <a:effectLst/>
                <a:latin typeface="Arial" panose="020B0604020202020204" pitchFamily="34" charset="0"/>
                <a:ea typeface="+mj-ea"/>
                <a:cs typeface="Arial" panose="020B0604020202020204" pitchFamily="34" charset="0"/>
              </a:rPr>
              <a:t>• Derechos colectivos o de interés público (acciones populares y de grupo).</a:t>
            </a:r>
            <a:endParaRPr lang="es-CO" sz="2600" dirty="0">
              <a:solidFill>
                <a:srgbClr val="000099"/>
              </a:solidFill>
            </a:endParaRPr>
          </a:p>
        </p:txBody>
      </p:sp>
    </p:spTree>
    <p:extLst>
      <p:ext uri="{BB962C8B-B14F-4D97-AF65-F5344CB8AC3E}">
        <p14:creationId xmlns:p14="http://schemas.microsoft.com/office/powerpoint/2010/main" val="1425283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41376"/>
            <a:ext cx="10515600" cy="989218"/>
          </a:xfrm>
        </p:spPr>
        <p:txBody>
          <a:bodyPr>
            <a:normAutofit fontScale="90000"/>
          </a:bodyPr>
          <a:lstStyle/>
          <a:p>
            <a:pPr lvl="0" algn="ctr"/>
            <a:r>
              <a:rPr lang="es-CO" sz="3200" b="1" kern="1200" dirty="0">
                <a:solidFill>
                  <a:srgbClr val="000099"/>
                </a:solidFill>
                <a:effectLst/>
                <a:latin typeface="Arial" panose="020B0604020202020204" pitchFamily="34" charset="0"/>
                <a:cs typeface="Arial" panose="020B0604020202020204" pitchFamily="34" charset="0"/>
              </a:rPr>
              <a:t>TRIBUTARIOS</a:t>
            </a:r>
            <a:br>
              <a:rPr lang="es-CO" sz="3200" b="1" kern="1200" dirty="0">
                <a:solidFill>
                  <a:srgbClr val="000099"/>
                </a:solidFill>
                <a:effectLst/>
                <a:latin typeface="Arial" panose="020B0604020202020204" pitchFamily="34" charset="0"/>
                <a:cs typeface="Arial" panose="020B0604020202020204" pitchFamily="34" charset="0"/>
              </a:rPr>
            </a:br>
            <a:r>
              <a:rPr lang="es-CO" sz="3200" dirty="0">
                <a:solidFill>
                  <a:srgbClr val="000099"/>
                </a:solidFill>
                <a:latin typeface="Arial" panose="020B0604020202020204" pitchFamily="34" charset="0"/>
                <a:cs typeface="Arial" panose="020B0604020202020204" pitchFamily="34" charset="0"/>
              </a:rPr>
              <a:t>Asuntos sometido a solemnidades tales como:</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831850" y="1740309"/>
            <a:ext cx="4595556" cy="4660491"/>
          </a:xfrm>
        </p:spPr>
        <p:txBody>
          <a:bodyPr>
            <a:noAutofit/>
          </a:bodyPr>
          <a:lstStyle/>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Contrato de matrimonio,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Matrimonio civil,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Unión marital de hecho,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Contrato de afectación de vivienda familiar,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Patrimonio de familia,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Propiedad horizontal,</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Inventario solemne de bienes, </a:t>
            </a:r>
          </a:p>
          <a:p>
            <a:pPr marL="457200" lvl="0" indent="-457200">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Contrato de compraventa de inmueble, hipoteca, </a:t>
            </a:r>
            <a:r>
              <a:rPr lang="es-CO" sz="2000" dirty="0">
                <a:solidFill>
                  <a:srgbClr val="000099"/>
                </a:solidFill>
                <a:latin typeface="Arial" panose="020B0604020202020204" pitchFamily="34" charset="0"/>
                <a:cs typeface="Arial" panose="020B0604020202020204" pitchFamily="34" charset="0"/>
              </a:rPr>
              <a:t>renta vitalicia,</a:t>
            </a:r>
          </a:p>
        </p:txBody>
      </p:sp>
      <p:sp>
        <p:nvSpPr>
          <p:cNvPr id="6" name="Marcador de texto 3"/>
          <p:cNvSpPr txBox="1">
            <a:spLocks/>
          </p:cNvSpPr>
          <p:nvPr/>
        </p:nvSpPr>
        <p:spPr>
          <a:xfrm>
            <a:off x="6120581" y="1740309"/>
            <a:ext cx="5226869" cy="450174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tint val="75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Contratos de fiducia,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Testamentos abiertos y cerrados,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Donación de inmueble,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Donaciones a título universal,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Capitulaciones matrimoniales,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Venta de derechos gerenciales,</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Liquidación de sociedad conyugal,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Constitución de sociedades comerciales, </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Reforma de contrato de sociedad, y</a:t>
            </a:r>
          </a:p>
          <a:p>
            <a:pPr marL="457200" indent="-457200">
              <a:lnSpc>
                <a:spcPct val="100000"/>
              </a:lnSpc>
              <a:spcBef>
                <a:spcPts val="600"/>
              </a:spcBef>
              <a:buFont typeface="Arial" panose="020B0604020202020204" pitchFamily="34" charset="0"/>
              <a:buChar char="•"/>
            </a:pPr>
            <a:r>
              <a:rPr lang="es-CO" sz="2000" dirty="0">
                <a:solidFill>
                  <a:srgbClr val="000099"/>
                </a:solidFill>
                <a:latin typeface="Arial" panose="020B0604020202020204" pitchFamily="34" charset="0"/>
                <a:ea typeface="+mj-ea"/>
                <a:cs typeface="Arial" panose="020B0604020202020204" pitchFamily="34" charset="0"/>
              </a:rPr>
              <a:t>Otorgamiento de poder general; entre otros.</a:t>
            </a:r>
            <a:endParaRPr lang="es-CO" sz="1600" dirty="0">
              <a:solidFill>
                <a:srgbClr val="000099"/>
              </a:solidFill>
            </a:endParaRPr>
          </a:p>
        </p:txBody>
      </p:sp>
    </p:spTree>
    <p:extLst>
      <p:ext uri="{BB962C8B-B14F-4D97-AF65-F5344CB8AC3E}">
        <p14:creationId xmlns:p14="http://schemas.microsoft.com/office/powerpoint/2010/main" val="4172068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515119"/>
            <a:ext cx="10515600" cy="620507"/>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CONTROL DISCIPLINARIO</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63328" y="1415845"/>
            <a:ext cx="9784121" cy="5058697"/>
          </a:xfrm>
        </p:spPr>
        <p:txBody>
          <a:bodyPr>
            <a:noAutofit/>
          </a:bodyPr>
          <a:lstStyle/>
          <a:p>
            <a:pPr marL="457200" lvl="0" indent="-457200">
              <a:lnSpc>
                <a:spcPct val="170000"/>
              </a:lnSpc>
              <a:spcBef>
                <a:spcPts val="0"/>
              </a:spcBef>
              <a:buFont typeface="Wingdings" panose="05000000000000000000" pitchFamily="2" charset="2"/>
              <a:buChar char="q"/>
            </a:pPr>
            <a:r>
              <a:rPr lang="es-CO" sz="2400" kern="1200" dirty="0">
                <a:solidFill>
                  <a:srgbClr val="000099"/>
                </a:solidFill>
                <a:effectLst/>
                <a:latin typeface="Arial" panose="020B0604020202020204" pitchFamily="34" charset="0"/>
                <a:ea typeface="+mj-ea"/>
                <a:cs typeface="Arial" panose="020B0604020202020204" pitchFamily="34" charset="0"/>
              </a:rPr>
              <a:t>La Ley 497 de 1999, en su artículo 34. Control Disciplinario. </a:t>
            </a:r>
          </a:p>
          <a:p>
            <a:pPr marL="457200" lvl="0" indent="-457200">
              <a:lnSpc>
                <a:spcPct val="170000"/>
              </a:lnSpc>
              <a:spcBef>
                <a:spcPts val="0"/>
              </a:spcBef>
              <a:buFont typeface="Wingdings" panose="05000000000000000000" pitchFamily="2" charset="2"/>
              <a:buChar char="q"/>
            </a:pPr>
            <a:r>
              <a:rPr lang="es-CO" sz="2400" kern="1200" dirty="0">
                <a:solidFill>
                  <a:srgbClr val="000099"/>
                </a:solidFill>
                <a:effectLst/>
                <a:latin typeface="Arial" panose="020B0604020202020204" pitchFamily="34" charset="0"/>
                <a:ea typeface="+mj-ea"/>
                <a:cs typeface="Arial" panose="020B0604020202020204" pitchFamily="34" charset="0"/>
              </a:rPr>
              <a:t>En todo momento los Jueces de Paz y Reconsideración podrán ser removidos de su cargo por la Sala Disciplinaria del CSJ, cuando se compruebe que en el ejercicio de sus funciones ha atentado contra las garantías y derechos fundamentales u observado una conducta censurable que afecte la dignidad del cargo.</a:t>
            </a:r>
          </a:p>
          <a:p>
            <a:pPr marL="457200" lvl="0" indent="-457200">
              <a:lnSpc>
                <a:spcPct val="170000"/>
              </a:lnSpc>
              <a:spcBef>
                <a:spcPts val="0"/>
              </a:spcBef>
              <a:buFont typeface="Wingdings" panose="05000000000000000000" pitchFamily="2" charset="2"/>
              <a:buChar char="q"/>
            </a:pPr>
            <a:r>
              <a:rPr lang="es-CO" sz="2400" kern="1200" dirty="0">
                <a:solidFill>
                  <a:srgbClr val="000099"/>
                </a:solidFill>
                <a:effectLst/>
                <a:latin typeface="Arial" panose="020B0604020202020204" pitchFamily="34" charset="0"/>
                <a:ea typeface="+mj-ea"/>
                <a:cs typeface="Arial" panose="020B0604020202020204" pitchFamily="34" charset="0"/>
              </a:rPr>
              <a:t>La ciudadanía se debe dirigir al Consejo Seccional de la Judicatura de Bogotá Calle 85 N° 11 -96 Piso 1).</a:t>
            </a:r>
            <a:endParaRPr lang="es-CO" dirty="0">
              <a:solidFill>
                <a:srgbClr val="000099"/>
              </a:solidFill>
            </a:endParaRPr>
          </a:p>
        </p:txBody>
      </p:sp>
    </p:spTree>
    <p:extLst>
      <p:ext uri="{BB962C8B-B14F-4D97-AF65-F5344CB8AC3E}">
        <p14:creationId xmlns:p14="http://schemas.microsoft.com/office/powerpoint/2010/main" val="856420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529868"/>
            <a:ext cx="10515600" cy="797488"/>
          </a:xfrm>
        </p:spPr>
        <p:txBody>
          <a:bodyPr>
            <a:noAutofit/>
          </a:bodyPr>
          <a:lstStyle/>
          <a:p>
            <a:pPr algn="ctr"/>
            <a:r>
              <a:rPr lang="es-CO" sz="2400" b="1" kern="1200" dirty="0">
                <a:solidFill>
                  <a:srgbClr val="000099"/>
                </a:solidFill>
                <a:effectLst/>
                <a:latin typeface="Arial" panose="020B0604020202020204" pitchFamily="34" charset="0"/>
                <a:cs typeface="Arial" panose="020B0604020202020204" pitchFamily="34" charset="0"/>
              </a:rPr>
              <a:t>PODRÁ CUMPLIRSE EL REQUISITO DE PROCEDIBILIDAD MEDIANTE LA CONCILIACIÓN EN EQUIDAD LEY 1395 ART, 52. </a:t>
            </a:r>
            <a:endParaRPr lang="es-CO" sz="24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04334" y="1563329"/>
            <a:ext cx="9843115" cy="4970206"/>
          </a:xfrm>
        </p:spPr>
        <p:txBody>
          <a:bodyPr>
            <a:noAutofit/>
          </a:bodyPr>
          <a:lstStyle/>
          <a:p>
            <a:pPr marL="457200" lvl="0" indent="-457200">
              <a:lnSpc>
                <a:spcPct val="170000"/>
              </a:lnSpc>
              <a:spcBef>
                <a:spcPts val="600"/>
              </a:spcBef>
              <a:buFont typeface="Wingdings" panose="05000000000000000000" pitchFamily="2" charset="2"/>
              <a:buChar char="v"/>
            </a:pPr>
            <a:r>
              <a:rPr lang="es-CO" sz="2400" kern="1200" dirty="0">
                <a:solidFill>
                  <a:srgbClr val="000099"/>
                </a:solidFill>
                <a:effectLst/>
                <a:latin typeface="Arial" panose="020B0604020202020204" pitchFamily="34" charset="0"/>
                <a:ea typeface="+mj-ea"/>
                <a:cs typeface="Arial" panose="020B0604020202020204" pitchFamily="34" charset="0"/>
              </a:rPr>
              <a:t>Artículo 52. El artículo 35 de la Ley 640 de 2001 quedará así:</a:t>
            </a:r>
          </a:p>
          <a:p>
            <a:pPr marL="457200" indent="-457200">
              <a:lnSpc>
                <a:spcPct val="170000"/>
              </a:lnSpc>
              <a:spcBef>
                <a:spcPts val="600"/>
              </a:spcBef>
              <a:buFont typeface="Wingdings" panose="05000000000000000000" pitchFamily="2" charset="2"/>
              <a:buChar char="v"/>
            </a:pPr>
            <a:r>
              <a:rPr lang="es-CO" sz="2400" kern="1200" dirty="0">
                <a:solidFill>
                  <a:srgbClr val="000099"/>
                </a:solidFill>
                <a:effectLst/>
                <a:latin typeface="Arial" panose="020B0604020202020204" pitchFamily="34" charset="0"/>
                <a:ea typeface="+mj-ea"/>
                <a:cs typeface="Arial" panose="020B0604020202020204" pitchFamily="34" charset="0"/>
              </a:rPr>
              <a:t>Artículo35. Requisito de </a:t>
            </a:r>
            <a:r>
              <a:rPr lang="es-CO" sz="2400" kern="1200" dirty="0" err="1">
                <a:solidFill>
                  <a:srgbClr val="000099"/>
                </a:solidFill>
                <a:effectLst/>
                <a:latin typeface="Arial" panose="020B0604020202020204" pitchFamily="34" charset="0"/>
                <a:ea typeface="+mj-ea"/>
                <a:cs typeface="Arial" panose="020B0604020202020204" pitchFamily="34" charset="0"/>
              </a:rPr>
              <a:t>procedibilidad</a:t>
            </a:r>
            <a:r>
              <a:rPr lang="es-CO" sz="2400" kern="1200" dirty="0">
                <a:solidFill>
                  <a:srgbClr val="000099"/>
                </a:solidFill>
                <a:effectLst/>
                <a:latin typeface="Arial" panose="020B0604020202020204" pitchFamily="34" charset="0"/>
                <a:ea typeface="+mj-ea"/>
                <a:cs typeface="Arial" panose="020B0604020202020204" pitchFamily="34" charset="0"/>
              </a:rPr>
              <a:t>. En los asuntos susceptibles de conciliación, la conciliación extrajudicial en derecho es requisito de </a:t>
            </a:r>
            <a:r>
              <a:rPr lang="es-CO" sz="2400" kern="1200" dirty="0" err="1">
                <a:solidFill>
                  <a:srgbClr val="000099"/>
                </a:solidFill>
                <a:effectLst/>
                <a:latin typeface="Arial" panose="020B0604020202020204" pitchFamily="34" charset="0"/>
                <a:ea typeface="+mj-ea"/>
                <a:cs typeface="Arial" panose="020B0604020202020204" pitchFamily="34" charset="0"/>
              </a:rPr>
              <a:t>procedibilidad</a:t>
            </a:r>
            <a:r>
              <a:rPr lang="es-CO" sz="2400" kern="1200" dirty="0">
                <a:solidFill>
                  <a:srgbClr val="000099"/>
                </a:solidFill>
                <a:effectLst/>
                <a:latin typeface="Arial" panose="020B0604020202020204" pitchFamily="34" charset="0"/>
                <a:ea typeface="+mj-ea"/>
                <a:cs typeface="Arial" panose="020B0604020202020204" pitchFamily="34" charset="0"/>
              </a:rPr>
              <a:t> para acudir ante las jurisdicciones civil, de familia y contencioso administrativa, de conformidad con lo previsto en la presente ley para cada una de estas áreas. En los asuntos civiles y de familia podrá cumplirse el requisito de </a:t>
            </a:r>
            <a:r>
              <a:rPr lang="es-CO" sz="2400" kern="1200" dirty="0" err="1">
                <a:solidFill>
                  <a:srgbClr val="000099"/>
                </a:solidFill>
                <a:effectLst/>
                <a:latin typeface="Arial" panose="020B0604020202020204" pitchFamily="34" charset="0"/>
                <a:ea typeface="+mj-ea"/>
                <a:cs typeface="Arial" panose="020B0604020202020204" pitchFamily="34" charset="0"/>
              </a:rPr>
              <a:t>procedibilidad</a:t>
            </a:r>
            <a:r>
              <a:rPr lang="es-CO" sz="2400" kern="1200" dirty="0">
                <a:solidFill>
                  <a:srgbClr val="000099"/>
                </a:solidFill>
                <a:effectLst/>
                <a:latin typeface="Arial" panose="020B0604020202020204" pitchFamily="34" charset="0"/>
                <a:ea typeface="+mj-ea"/>
                <a:cs typeface="Arial" panose="020B0604020202020204" pitchFamily="34" charset="0"/>
              </a:rPr>
              <a:t> mediante la conciliación en equidad.</a:t>
            </a:r>
            <a:endParaRPr lang="es-CO" sz="1600" dirty="0">
              <a:solidFill>
                <a:srgbClr val="000099"/>
              </a:solidFill>
            </a:endParaRPr>
          </a:p>
        </p:txBody>
      </p:sp>
    </p:spTree>
    <p:extLst>
      <p:ext uri="{BB962C8B-B14F-4D97-AF65-F5344CB8AC3E}">
        <p14:creationId xmlns:p14="http://schemas.microsoft.com/office/powerpoint/2010/main" val="4026731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82384"/>
            <a:ext cx="10515600" cy="1121952"/>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¿QUÉ CONFLICTOS ATIENDE Y CÓMO ACUDIR AL JUEZ DE PAZ? </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371600" y="1828801"/>
            <a:ext cx="9975850" cy="4896464"/>
          </a:xfrm>
        </p:spPr>
        <p:txBody>
          <a:bodyPr>
            <a:noAutofit/>
          </a:bodyPr>
          <a:lstStyle/>
          <a:p>
            <a:pPr marL="457200" lvl="0" indent="-457200">
              <a:lnSpc>
                <a:spcPct val="170000"/>
              </a:lnSpc>
              <a:spcBef>
                <a:spcPts val="600"/>
              </a:spcBef>
              <a:spcAft>
                <a:spcPts val="600"/>
              </a:spcAft>
              <a:buFont typeface="Arial" panose="020B0604020202020204" pitchFamily="34" charset="0"/>
              <a:buChar char="•"/>
            </a:pPr>
            <a:r>
              <a:rPr lang="es-CO" sz="1900" kern="1200" dirty="0">
                <a:solidFill>
                  <a:srgbClr val="000099"/>
                </a:solidFill>
                <a:effectLst/>
                <a:latin typeface="Arial" panose="020B0604020202020204" pitchFamily="34" charset="0"/>
                <a:ea typeface="+mj-ea"/>
                <a:cs typeface="Arial" panose="020B0604020202020204" pitchFamily="34" charset="0"/>
              </a:rPr>
              <a:t>Según el artículo 9º de la Ley 497 de 1999, los jueces de paz pueden conocer los conflictos “que versen sobre asuntos susceptibles de transacción, conciliación o desistimiento y que no sean sujetos a solemnidades de acuerdo con la Ley”, siempre y cuando no superen los cien (100) salarios mínimos legales vigentes. </a:t>
            </a:r>
          </a:p>
          <a:p>
            <a:pPr marL="457200" lvl="0" indent="-457200">
              <a:lnSpc>
                <a:spcPct val="170000"/>
              </a:lnSpc>
              <a:spcBef>
                <a:spcPts val="600"/>
              </a:spcBef>
              <a:spcAft>
                <a:spcPts val="600"/>
              </a:spcAft>
              <a:buFont typeface="Arial" panose="020B0604020202020204" pitchFamily="34" charset="0"/>
              <a:buChar char="•"/>
            </a:pPr>
            <a:r>
              <a:rPr lang="es-CO" sz="1900" kern="1200" dirty="0">
                <a:solidFill>
                  <a:srgbClr val="000099"/>
                </a:solidFill>
                <a:effectLst/>
                <a:latin typeface="Arial" panose="020B0604020202020204" pitchFamily="34" charset="0"/>
                <a:ea typeface="+mj-ea"/>
                <a:cs typeface="Arial" panose="020B0604020202020204" pitchFamily="34" charset="0"/>
              </a:rPr>
              <a:t>Para acudir al juez de paz es suficiente el acuerdo de las partes en litigio, y su fallo cuenta con una segunda instancia de apelación o revisión ante los jueces de reconsideración (también ciudadanos del común con arraigo en una comunidad). </a:t>
            </a:r>
          </a:p>
          <a:p>
            <a:pPr marL="457200" lvl="0" indent="-457200">
              <a:lnSpc>
                <a:spcPct val="170000"/>
              </a:lnSpc>
              <a:spcBef>
                <a:spcPts val="600"/>
              </a:spcBef>
              <a:spcAft>
                <a:spcPts val="600"/>
              </a:spcAft>
              <a:buFont typeface="Arial" panose="020B0604020202020204" pitchFamily="34" charset="0"/>
              <a:buChar char="•"/>
            </a:pPr>
            <a:r>
              <a:rPr lang="es-CO" sz="1900" kern="1200" dirty="0">
                <a:solidFill>
                  <a:srgbClr val="000099"/>
                </a:solidFill>
                <a:effectLst/>
                <a:latin typeface="Arial" panose="020B0604020202020204" pitchFamily="34" charset="0"/>
                <a:ea typeface="+mj-ea"/>
                <a:cs typeface="Arial" panose="020B0604020202020204" pitchFamily="34" charset="0"/>
              </a:rPr>
              <a:t>Por último, los litigantes pueden acudir al juez de paz del lugar en que residan, al del lugar donde ocurrieron los hechos o al que las partes designen de común acuerdo. </a:t>
            </a:r>
            <a:endParaRPr lang="es-CO" sz="1900" dirty="0">
              <a:solidFill>
                <a:srgbClr val="000099"/>
              </a:solidFill>
            </a:endParaRPr>
          </a:p>
        </p:txBody>
      </p:sp>
    </p:spTree>
    <p:extLst>
      <p:ext uri="{BB962C8B-B14F-4D97-AF65-F5344CB8AC3E}">
        <p14:creationId xmlns:p14="http://schemas.microsoft.com/office/powerpoint/2010/main" val="26334278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70873"/>
            <a:ext cx="10515600" cy="694249"/>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DESDE EL PUNTO MATERIAL</a:t>
            </a:r>
            <a:endParaRPr lang="es-CO" b="1" dirty="0">
              <a:solidFill>
                <a:srgbClr val="000099"/>
              </a:solidFill>
            </a:endParaRPr>
          </a:p>
        </p:txBody>
      </p:sp>
      <p:sp>
        <p:nvSpPr>
          <p:cNvPr id="4" name="Marcador de texto 3"/>
          <p:cNvSpPr>
            <a:spLocks noGrp="1"/>
          </p:cNvSpPr>
          <p:nvPr>
            <p:ph type="body" idx="1"/>
          </p:nvPr>
        </p:nvSpPr>
        <p:spPr>
          <a:xfrm>
            <a:off x="1548580" y="1401097"/>
            <a:ext cx="10102645" cy="5132438"/>
          </a:xfrm>
        </p:spPr>
        <p:txBody>
          <a:bodyPr>
            <a:noAutofit/>
          </a:bodyPr>
          <a:lstStyle/>
          <a:p>
            <a:pPr marL="457200" lvl="0" indent="-457200">
              <a:lnSpc>
                <a:spcPct val="100000"/>
              </a:lnSpc>
              <a:spcBef>
                <a:spcPts val="600"/>
              </a:spcBef>
              <a:spcAft>
                <a:spcPts val="600"/>
              </a:spcAft>
              <a:buFont typeface="Arial" panose="020B0604020202020204" pitchFamily="34" charset="0"/>
              <a:buChar char="•"/>
            </a:pPr>
            <a:r>
              <a:rPr lang="es-CO" sz="2200" kern="1200" dirty="0">
                <a:solidFill>
                  <a:srgbClr val="000099"/>
                </a:solidFill>
                <a:effectLst/>
                <a:latin typeface="Arial" panose="020B0604020202020204" pitchFamily="34" charset="0"/>
                <a:ea typeface="+mj-ea"/>
                <a:cs typeface="Arial" panose="020B0604020202020204" pitchFamily="34" charset="0"/>
              </a:rPr>
              <a:t>Toda conciliación es al tiempo en derecho y en equidad (debe satisfacer los intereses de las partes), dentro del marco del ordenamiento.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rgbClr val="000099"/>
                </a:solidFill>
                <a:effectLst/>
                <a:latin typeface="Arial" panose="020B0604020202020204" pitchFamily="34" charset="0"/>
                <a:ea typeface="+mj-ea"/>
                <a:cs typeface="Arial" panose="020B0604020202020204" pitchFamily="34" charset="0"/>
              </a:rPr>
              <a:t>La diferencia entre la conciliación en derecho y en equidad es puramente orgánica (hace referencia a los requisitos que debe tener quien tiene la posibilidad de intervenir como conciliador en ese proceso).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rgbClr val="000099"/>
                </a:solidFill>
                <a:effectLst/>
                <a:latin typeface="Arial" panose="020B0604020202020204" pitchFamily="34" charset="0"/>
                <a:ea typeface="+mj-ea"/>
                <a:cs typeface="Arial" panose="020B0604020202020204" pitchFamily="34" charset="0"/>
              </a:rPr>
              <a:t>Toda conciliación, incluso la hecha en equidad, debe hacerse dentro de los marcos que permite la Constitución y la ley. </a:t>
            </a:r>
          </a:p>
          <a:p>
            <a:pPr marL="457200" lvl="0" indent="-457200">
              <a:lnSpc>
                <a:spcPct val="100000"/>
              </a:lnSpc>
              <a:spcBef>
                <a:spcPts val="600"/>
              </a:spcBef>
              <a:spcAft>
                <a:spcPts val="600"/>
              </a:spcAft>
              <a:buFont typeface="Arial" panose="020B0604020202020204" pitchFamily="34" charset="0"/>
              <a:buChar char="•"/>
            </a:pPr>
            <a:r>
              <a:rPr lang="es-CO" sz="2200" kern="1200" dirty="0">
                <a:solidFill>
                  <a:srgbClr val="000099"/>
                </a:solidFill>
                <a:effectLst/>
                <a:latin typeface="Arial" panose="020B0604020202020204" pitchFamily="34" charset="0"/>
                <a:ea typeface="+mj-ea"/>
                <a:cs typeface="Arial" panose="020B0604020202020204" pitchFamily="34" charset="0"/>
              </a:rPr>
              <a:t>La primera es adelantada ante centros de conciliación o autoridades públicas en desarrollo de funciones conciliatorias, mientras que la segunda es realizada por medio de conciliadores en equidad. En términos generales, el conciliador en equidad no debe reunir requisitos profesionales especiales, mientras que el conciliador en derecho debe ser abogado.</a:t>
            </a:r>
            <a:endParaRPr lang="es-CO" sz="2200" dirty="0">
              <a:solidFill>
                <a:srgbClr val="000099"/>
              </a:solidFill>
            </a:endParaRPr>
          </a:p>
        </p:txBody>
      </p:sp>
    </p:spTree>
    <p:extLst>
      <p:ext uri="{BB962C8B-B14F-4D97-AF65-F5344CB8AC3E}">
        <p14:creationId xmlns:p14="http://schemas.microsoft.com/office/powerpoint/2010/main" val="2123197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56125"/>
            <a:ext cx="10515600" cy="679501"/>
          </a:xfrm>
        </p:spPr>
        <p:txBody>
          <a:bodyPr>
            <a:normAutofit/>
          </a:bodyPr>
          <a:lstStyle/>
          <a:p>
            <a:pPr algn="ctr"/>
            <a:r>
              <a:rPr lang="es-CO" sz="3200" kern="1200" dirty="0">
                <a:solidFill>
                  <a:srgbClr val="000099"/>
                </a:solidFill>
                <a:effectLst/>
                <a:latin typeface="Arial" panose="020B0604020202020204" pitchFamily="34" charset="0"/>
                <a:ea typeface="+mj-ea"/>
                <a:cs typeface="Arial" panose="020B0604020202020204" pitchFamily="34" charset="0"/>
              </a:rPr>
              <a:t>ETAPAS EN LA JUSTICIA DE PAZ</a:t>
            </a:r>
            <a:endParaRPr lang="es-CO" sz="3200"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04334" y="1710813"/>
            <a:ext cx="9843115" cy="4616245"/>
          </a:xfrm>
        </p:spPr>
        <p:txBody>
          <a:bodyPr>
            <a:normAutofit lnSpcReduction="10000"/>
          </a:bodyPr>
          <a:lstStyle/>
          <a:p>
            <a:pPr marL="457200" lvl="0" indent="-457200">
              <a:lnSpc>
                <a:spcPct val="150000"/>
              </a:lnSpc>
              <a:spcBef>
                <a:spcPts val="1200"/>
              </a:spcBef>
              <a:spcAft>
                <a:spcPts val="600"/>
              </a:spcAft>
              <a:buFont typeface="Arial" panose="020B0604020202020204" pitchFamily="34" charset="0"/>
              <a:buChar char="•"/>
            </a:pPr>
            <a:r>
              <a:rPr lang="es-CO" sz="3200" kern="1200" dirty="0">
                <a:solidFill>
                  <a:srgbClr val="000099"/>
                </a:solidFill>
                <a:effectLst/>
                <a:latin typeface="Arial" panose="020B0604020202020204" pitchFamily="34" charset="0"/>
                <a:ea typeface="+mj-ea"/>
                <a:cs typeface="Arial" panose="020B0604020202020204" pitchFamily="34" charset="0"/>
              </a:rPr>
              <a:t>Las controversias y conflictos que voluntariamente las partes someten a la consideración de los jueces de paz se desarrollan en dos etapas: una previa de conciliación –auto-compositiva–, y una posterior de sentencia resolutiva. </a:t>
            </a:r>
          </a:p>
          <a:p>
            <a:pPr marL="457200" lvl="0" indent="-457200">
              <a:lnSpc>
                <a:spcPct val="150000"/>
              </a:lnSpc>
              <a:spcBef>
                <a:spcPts val="1200"/>
              </a:spcBef>
              <a:spcAft>
                <a:spcPts val="600"/>
              </a:spcAft>
              <a:buFont typeface="Arial" panose="020B0604020202020204" pitchFamily="34" charset="0"/>
              <a:buChar char="•"/>
            </a:pPr>
            <a:r>
              <a:rPr lang="es-CO" sz="3200" kern="1200" dirty="0">
                <a:solidFill>
                  <a:srgbClr val="000099"/>
                </a:solidFill>
                <a:effectLst/>
                <a:latin typeface="Arial" panose="020B0604020202020204" pitchFamily="34" charset="0"/>
                <a:ea typeface="+mj-ea"/>
                <a:cs typeface="Arial" panose="020B0604020202020204" pitchFamily="34" charset="0"/>
              </a:rPr>
              <a:t>El proceso es el siguiente: </a:t>
            </a:r>
          </a:p>
        </p:txBody>
      </p:sp>
    </p:spTree>
    <p:extLst>
      <p:ext uri="{BB962C8B-B14F-4D97-AF65-F5344CB8AC3E}">
        <p14:creationId xmlns:p14="http://schemas.microsoft.com/office/powerpoint/2010/main" val="4230955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516194"/>
            <a:ext cx="10515600" cy="737419"/>
          </a:xfrm>
        </p:spPr>
        <p:txBody>
          <a:bodyPr/>
          <a:lstStyle/>
          <a:p>
            <a:pPr lvl="0" algn="ctr"/>
            <a:r>
              <a:rPr lang="es-CO" sz="3200" b="1" kern="1200" dirty="0">
                <a:solidFill>
                  <a:srgbClr val="000099"/>
                </a:solidFill>
                <a:effectLst/>
                <a:latin typeface="Arial" panose="020B0604020202020204" pitchFamily="34" charset="0"/>
                <a:cs typeface="Arial" panose="020B0604020202020204" pitchFamily="34" charset="0"/>
              </a:rPr>
              <a:t>PRIMERA ETAPA: LA AUDIENCIA DE CONCILIACIÓN </a:t>
            </a:r>
            <a:endParaRPr lang="es-CO" b="1" dirty="0">
              <a:solidFill>
                <a:srgbClr val="000099"/>
              </a:solidFill>
            </a:endParaRPr>
          </a:p>
        </p:txBody>
      </p:sp>
      <p:sp>
        <p:nvSpPr>
          <p:cNvPr id="3" name="Marcador de texto 2"/>
          <p:cNvSpPr>
            <a:spLocks noGrp="1"/>
          </p:cNvSpPr>
          <p:nvPr>
            <p:ph type="body" idx="1"/>
          </p:nvPr>
        </p:nvSpPr>
        <p:spPr>
          <a:xfrm>
            <a:off x="831850" y="1607574"/>
            <a:ext cx="10515600" cy="5029200"/>
          </a:xfrm>
        </p:spPr>
        <p:txBody>
          <a:bodyPr>
            <a:normAutofit fontScale="62500" lnSpcReduction="20000"/>
          </a:bodyPr>
          <a:lstStyle/>
          <a:p>
            <a:pPr lvl="0">
              <a:lnSpc>
                <a:spcPct val="170000"/>
              </a:lnSpc>
              <a:spcBef>
                <a:spcPts val="600"/>
              </a:spcBef>
              <a:spcAft>
                <a:spcPts val="600"/>
              </a:spcAft>
            </a:pPr>
            <a:r>
              <a:rPr lang="es-CO" sz="3200" kern="1200" dirty="0">
                <a:solidFill>
                  <a:srgbClr val="000099"/>
                </a:solidFill>
                <a:effectLst/>
                <a:latin typeface="Arial" panose="020B0604020202020204" pitchFamily="34" charset="0"/>
                <a:ea typeface="+mj-ea"/>
                <a:cs typeface="Arial" panose="020B0604020202020204" pitchFamily="34" charset="0"/>
              </a:rPr>
              <a:t>La primera etapa se desarrolla en tres pasos: </a:t>
            </a:r>
          </a:p>
          <a:p>
            <a:pPr marL="971550" lvl="1" indent="-514350">
              <a:lnSpc>
                <a:spcPct val="170000"/>
              </a:lnSpc>
              <a:spcBef>
                <a:spcPts val="600"/>
              </a:spcBef>
              <a:spcAft>
                <a:spcPts val="600"/>
              </a:spcAft>
              <a:buFont typeface="Arial" panose="020B0604020202020204" pitchFamily="34" charset="0"/>
              <a:buChar char="•"/>
            </a:pPr>
            <a:r>
              <a:rPr lang="es-CO" sz="2800" kern="1200" dirty="0">
                <a:solidFill>
                  <a:srgbClr val="000099"/>
                </a:solidFill>
                <a:effectLst/>
                <a:latin typeface="Arial" panose="020B0604020202020204" pitchFamily="34" charset="0"/>
                <a:ea typeface="+mj-ea"/>
                <a:cs typeface="Arial" panose="020B0604020202020204" pitchFamily="34" charset="0"/>
              </a:rPr>
              <a:t>SOLICITUD ANTE EL JUEZ DE PAZ. </a:t>
            </a:r>
          </a:p>
          <a:p>
            <a:pPr marL="1428750" lvl="2" indent="-514350">
              <a:lnSpc>
                <a:spcPct val="170000"/>
              </a:lnSpc>
              <a:spcBef>
                <a:spcPts val="600"/>
              </a:spcBef>
              <a:spcAft>
                <a:spcPts val="600"/>
              </a:spcAft>
              <a:buFont typeface="Arial" panose="020B0604020202020204" pitchFamily="34" charset="0"/>
              <a:buChar char="•"/>
            </a:pPr>
            <a:r>
              <a:rPr lang="es-CO" sz="3000" kern="1200" dirty="0">
                <a:solidFill>
                  <a:srgbClr val="000099"/>
                </a:solidFill>
                <a:effectLst/>
                <a:latin typeface="Arial" panose="020B0604020202020204" pitchFamily="34" charset="0"/>
                <a:ea typeface="+mj-ea"/>
                <a:cs typeface="Arial" panose="020B0604020202020204" pitchFamily="34" charset="0"/>
              </a:rPr>
              <a:t>El proceso se inicia con la solicitud que, de común acuerdo, realizan las partes ante la jurisdicción de paz. Esta solicitud puede hacerse por escrito u oral y, en este caso, el juez deberá levantar un acta en la que conste la identidad de los litigantes, el domicilio, la descripción de los hechos y la controversia, lugar, fecha y hora para la audiencia de conciliación y la firma de las partes. </a:t>
            </a:r>
          </a:p>
          <a:p>
            <a:pPr marL="1428750" lvl="2" indent="-514350">
              <a:lnSpc>
                <a:spcPct val="170000"/>
              </a:lnSpc>
              <a:spcBef>
                <a:spcPts val="600"/>
              </a:spcBef>
              <a:spcAft>
                <a:spcPts val="600"/>
              </a:spcAft>
              <a:buFont typeface="Arial" panose="020B0604020202020204" pitchFamily="34" charset="0"/>
              <a:buChar char="•"/>
            </a:pPr>
            <a:r>
              <a:rPr lang="es-CO" sz="3000" kern="1200" dirty="0">
                <a:solidFill>
                  <a:srgbClr val="000099"/>
                </a:solidFill>
                <a:effectLst/>
                <a:latin typeface="Arial" panose="020B0604020202020204" pitchFamily="34" charset="0"/>
                <a:ea typeface="+mj-ea"/>
                <a:cs typeface="Arial" panose="020B0604020202020204" pitchFamily="34" charset="0"/>
              </a:rPr>
              <a:t>Una vez el juez de paz dé por recibida la solicitud, la comunicará por una vez a todos los interesados y a quienes puedan verse afectados, directa o indirectamente, por el acuerdo o la decisión que resulte. </a:t>
            </a:r>
            <a:endParaRPr lang="es-CO" dirty="0">
              <a:solidFill>
                <a:srgbClr val="000099"/>
              </a:solidFill>
            </a:endParaRPr>
          </a:p>
        </p:txBody>
      </p:sp>
    </p:spTree>
    <p:extLst>
      <p:ext uri="{BB962C8B-B14F-4D97-AF65-F5344CB8AC3E}">
        <p14:creationId xmlns:p14="http://schemas.microsoft.com/office/powerpoint/2010/main" val="16870715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67635"/>
            <a:ext cx="10515600" cy="1062959"/>
          </a:xfrm>
        </p:spPr>
        <p:txBody>
          <a:bodyPr>
            <a:normAutofit fontScale="90000"/>
          </a:bodyPr>
          <a:lstStyle/>
          <a:p>
            <a:pPr algn="ctr"/>
            <a:r>
              <a:rPr lang="es-CO" sz="3200" b="1" kern="1200" dirty="0">
                <a:solidFill>
                  <a:srgbClr val="000099"/>
                </a:solidFill>
                <a:effectLst/>
                <a:latin typeface="Arial" panose="020B0604020202020204" pitchFamily="34" charset="0"/>
                <a:cs typeface="Arial" panose="020B0604020202020204" pitchFamily="34" charset="0"/>
              </a:rPr>
              <a:t>2. ESTUDIO DEL CASO Y CITACIÓN A AUDIENCIA DE CONCILIACIÓN </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474838" y="1828801"/>
            <a:ext cx="9872611" cy="4542502"/>
          </a:xfrm>
        </p:spPr>
        <p:txBody>
          <a:bodyPr>
            <a:noAutofit/>
          </a:bodyPr>
          <a:lstStyle/>
          <a:p>
            <a:pPr marL="457200" lvl="0" indent="-457200">
              <a:lnSpc>
                <a:spcPct val="150000"/>
              </a:lnSpc>
              <a:buFont typeface="Wingdings" panose="05000000000000000000" pitchFamily="2" charset="2"/>
              <a:buChar char="v"/>
            </a:pPr>
            <a:r>
              <a:rPr lang="es-CO" sz="2300" kern="1200" dirty="0">
                <a:solidFill>
                  <a:srgbClr val="000099"/>
                </a:solidFill>
                <a:effectLst/>
                <a:latin typeface="Arial" panose="020B0604020202020204" pitchFamily="34" charset="0"/>
                <a:ea typeface="+mj-ea"/>
                <a:cs typeface="Arial" panose="020B0604020202020204" pitchFamily="34" charset="0"/>
              </a:rPr>
              <a:t>El juez de paz estudia el caso abierto por la solicitud para determinar si lo atiende o no: En caso positivo cita por escrito a las partes –en fecha, hora y lugar que determine– a una audiencia de conciliación; de ser negativa su decisión, remite el caso a otra instancia. </a:t>
            </a:r>
          </a:p>
          <a:p>
            <a:pPr marL="457200" indent="-457200">
              <a:lnSpc>
                <a:spcPct val="150000"/>
              </a:lnSpc>
              <a:buFont typeface="Wingdings" panose="05000000000000000000" pitchFamily="2" charset="2"/>
              <a:buChar char="v"/>
            </a:pPr>
            <a:r>
              <a:rPr lang="es-CO" sz="2300" kern="1200" dirty="0">
                <a:solidFill>
                  <a:srgbClr val="000099"/>
                </a:solidFill>
                <a:effectLst/>
                <a:latin typeface="Arial" panose="020B0604020202020204" pitchFamily="34" charset="0"/>
                <a:ea typeface="+mj-ea"/>
                <a:cs typeface="Arial" panose="020B0604020202020204" pitchFamily="34" charset="0"/>
              </a:rPr>
              <a:t>Si una de las partes o ambas no responden a la citación, el juez de paz puede citar a una nueva audiencia, y si la ausencia persiste puede ordenar la continuación del trámite, dejando constancia de tal situación. </a:t>
            </a:r>
            <a:endParaRPr lang="es-CO" sz="2300" dirty="0">
              <a:solidFill>
                <a:srgbClr val="000099"/>
              </a:solidFill>
            </a:endParaRPr>
          </a:p>
        </p:txBody>
      </p:sp>
    </p:spTree>
    <p:extLst>
      <p:ext uri="{BB962C8B-B14F-4D97-AF65-F5344CB8AC3E}">
        <p14:creationId xmlns:p14="http://schemas.microsoft.com/office/powerpoint/2010/main" val="13883351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97133"/>
            <a:ext cx="10515600" cy="797488"/>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3. AUDIENCIA DE CONCILIACIÓN </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92826" y="1578077"/>
            <a:ext cx="9754624" cy="4807975"/>
          </a:xfrm>
        </p:spPr>
        <p:txBody>
          <a:bodyPr>
            <a:normAutofit/>
          </a:bodyPr>
          <a:lstStyle/>
          <a:p>
            <a:pPr lvl="0">
              <a:lnSpc>
                <a:spcPct val="150000"/>
              </a:lnSpc>
              <a:spcAft>
                <a:spcPts val="600"/>
              </a:spcAft>
            </a:pPr>
            <a:r>
              <a:rPr lang="es-CO" sz="3200" kern="1200" dirty="0">
                <a:solidFill>
                  <a:srgbClr val="000099"/>
                </a:solidFill>
                <a:effectLst/>
                <a:latin typeface="Arial" panose="020B0604020202020204" pitchFamily="34" charset="0"/>
                <a:ea typeface="+mj-ea"/>
                <a:cs typeface="Arial" panose="020B0604020202020204" pitchFamily="34" charset="0"/>
              </a:rPr>
              <a:t>La audiencia de conciliación se constituye como un intento, por parte del juez de paz, de lograr una concertación entre las partes –bien sea que el conflicto tenga lugar entre particulares, o bien que afecte los intereses de una comunidad determinada–, y puede ser privada o pública. </a:t>
            </a:r>
            <a:endParaRPr lang="es-CO" dirty="0">
              <a:solidFill>
                <a:srgbClr val="000099"/>
              </a:solidFill>
            </a:endParaRPr>
          </a:p>
        </p:txBody>
      </p:sp>
    </p:spTree>
    <p:extLst>
      <p:ext uri="{BB962C8B-B14F-4D97-AF65-F5344CB8AC3E}">
        <p14:creationId xmlns:p14="http://schemas.microsoft.com/office/powerpoint/2010/main" val="4109324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609344" y="365125"/>
            <a:ext cx="9744456" cy="6242939"/>
          </a:xfrm>
        </p:spPr>
        <p:txBody>
          <a:bodyPr>
            <a:noAutofit/>
          </a:bodyPr>
          <a:lstStyle/>
          <a:p>
            <a:r>
              <a:rPr lang="es-CO" sz="3200" kern="1200" dirty="0">
                <a:solidFill>
                  <a:srgbClr val="000099"/>
                </a:solidFill>
                <a:effectLst/>
                <a:latin typeface="Arial" panose="020B0604020202020204" pitchFamily="34" charset="0"/>
                <a:ea typeface="+mj-ea"/>
                <a:cs typeface="Arial" panose="020B0604020202020204" pitchFamily="34" charset="0"/>
              </a:rPr>
              <a:t>Hay dudas doctrinales sobre la existencia de alguna figura que provea un uso de la equidad en su función sustitutiva… la forma más radical de la equidad,</a:t>
            </a:r>
            <a:endParaRPr lang="es-CO" sz="3200"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1938528" y="2596896"/>
            <a:ext cx="9566084" cy="3889248"/>
          </a:xfrm>
        </p:spPr>
        <p:txBody>
          <a:bodyPr>
            <a:normAutofit fontScale="92500" lnSpcReduction="20000"/>
          </a:bodyPr>
          <a:lstStyle/>
          <a:p>
            <a:pPr lvl="0" algn="r">
              <a:lnSpc>
                <a:spcPct val="150000"/>
              </a:lnSpc>
              <a:spcAft>
                <a:spcPts val="600"/>
              </a:spcAft>
            </a:pPr>
            <a:r>
              <a:rPr lang="es-CO" sz="3200" kern="1200" dirty="0">
                <a:solidFill>
                  <a:srgbClr val="000099"/>
                </a:solidFill>
                <a:effectLst/>
                <a:latin typeface="Arial" panose="020B0604020202020204" pitchFamily="34" charset="0"/>
                <a:ea typeface="+mj-ea"/>
                <a:cs typeface="Arial" panose="020B0604020202020204" pitchFamily="34" charset="0"/>
              </a:rPr>
              <a:t>Aun siendo la equidad particular o equidad en su segunda expresión (del concepto Aristotélico de </a:t>
            </a:r>
            <a:r>
              <a:rPr lang="es-CO" sz="3200" i="1" kern="1200" dirty="0" err="1">
                <a:solidFill>
                  <a:srgbClr val="000099"/>
                </a:solidFill>
                <a:effectLst/>
                <a:latin typeface="Arial" panose="020B0604020202020204" pitchFamily="34" charset="0"/>
                <a:ea typeface="+mj-ea"/>
                <a:cs typeface="Arial" panose="020B0604020202020204" pitchFamily="34" charset="0"/>
              </a:rPr>
              <a:t>epieikeia</a:t>
            </a:r>
            <a:r>
              <a:rPr lang="es-CO" sz="3200" i="1" kern="1200" dirty="0">
                <a:solidFill>
                  <a:srgbClr val="000099"/>
                </a:solidFill>
                <a:effectLst/>
                <a:latin typeface="Arial" panose="020B0604020202020204" pitchFamily="34" charset="0"/>
                <a:ea typeface="+mj-ea"/>
                <a:cs typeface="Arial" panose="020B0604020202020204" pitchFamily="34" charset="0"/>
              </a:rPr>
              <a:t>)</a:t>
            </a:r>
            <a:r>
              <a:rPr lang="es-CO" sz="3200" kern="1200" dirty="0">
                <a:solidFill>
                  <a:srgbClr val="000099"/>
                </a:solidFill>
                <a:effectLst/>
                <a:latin typeface="Arial" panose="020B0604020202020204" pitchFamily="34" charset="0"/>
                <a:ea typeface="+mj-ea"/>
                <a:cs typeface="Arial" panose="020B0604020202020204" pitchFamily="34" charset="0"/>
              </a:rPr>
              <a:t> </a:t>
            </a:r>
          </a:p>
          <a:p>
            <a:pPr lvl="0" algn="r">
              <a:lnSpc>
                <a:spcPct val="150000"/>
              </a:lnSpc>
              <a:spcAft>
                <a:spcPts val="600"/>
              </a:spcAft>
            </a:pPr>
            <a:r>
              <a:rPr lang="es-CO" sz="3200" kern="1200" dirty="0">
                <a:solidFill>
                  <a:srgbClr val="000099"/>
                </a:solidFill>
                <a:effectLst/>
                <a:latin typeface="Arial" panose="020B0604020202020204" pitchFamily="34" charset="0"/>
                <a:ea typeface="+mj-ea"/>
                <a:cs typeface="Arial" panose="020B0604020202020204" pitchFamily="34" charset="0"/>
              </a:rPr>
              <a:t>y que intervendría ante la imposibilidad  que la Ley prevea exhaustivamente cada caso concreto que la realidad presente.</a:t>
            </a:r>
            <a:endParaRPr lang="es-CO" dirty="0"/>
          </a:p>
        </p:txBody>
      </p:sp>
    </p:spTree>
    <p:extLst>
      <p:ext uri="{BB962C8B-B14F-4D97-AF65-F5344CB8AC3E}">
        <p14:creationId xmlns:p14="http://schemas.microsoft.com/office/powerpoint/2010/main" val="31991252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67635"/>
            <a:ext cx="10515600" cy="944972"/>
          </a:xfrm>
        </p:spPr>
        <p:txBody>
          <a:bodyPr>
            <a:normAutofit/>
          </a:bodyPr>
          <a:lstStyle/>
          <a:p>
            <a:r>
              <a:rPr lang="es-CO" sz="2400" b="1" kern="1200" dirty="0">
                <a:solidFill>
                  <a:srgbClr val="000099"/>
                </a:solidFill>
                <a:effectLst/>
                <a:latin typeface="Arial" panose="020B0604020202020204" pitchFamily="34" charset="0"/>
                <a:ea typeface="+mj-ea"/>
                <a:cs typeface="Arial" panose="020B0604020202020204" pitchFamily="34" charset="0"/>
              </a:rPr>
              <a:t>PARA ALCANZAR EL PROPÓSITO DESEADO, EL JUEZ DE PAZ DEBERÁ</a:t>
            </a:r>
            <a:r>
              <a:rPr lang="es-CO" sz="3200" kern="1200" dirty="0">
                <a:solidFill>
                  <a:srgbClr val="000099"/>
                </a:solidFill>
                <a:effectLst/>
                <a:latin typeface="Arial" panose="020B0604020202020204" pitchFamily="34" charset="0"/>
                <a:ea typeface="+mj-ea"/>
                <a:cs typeface="Arial" panose="020B0604020202020204" pitchFamily="34" charset="0"/>
              </a:rPr>
              <a:t>: </a:t>
            </a:r>
            <a:endParaRPr lang="es-CO" sz="3200"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48580" y="1622323"/>
            <a:ext cx="9798869" cy="4896464"/>
          </a:xfrm>
        </p:spPr>
        <p:txBody>
          <a:bodyPr>
            <a:normAutofit fontScale="77500" lnSpcReduction="20000"/>
          </a:bodyPr>
          <a:lstStyle/>
          <a:p>
            <a:pPr marL="457200" lvl="0" indent="-457200">
              <a:lnSpc>
                <a:spcPct val="150000"/>
              </a:lnSpc>
              <a:spcAft>
                <a:spcPts val="600"/>
              </a:spcAft>
              <a:buFont typeface="Courier New" panose="02070309020205020404" pitchFamily="49" charset="0"/>
              <a:buChar char="o"/>
            </a:pPr>
            <a:r>
              <a:rPr lang="es-CO" sz="3200" kern="1200" dirty="0">
                <a:solidFill>
                  <a:srgbClr val="000099"/>
                </a:solidFill>
                <a:effectLst/>
                <a:latin typeface="Arial" panose="020B0604020202020204" pitchFamily="34" charset="0"/>
                <a:ea typeface="+mj-ea"/>
                <a:cs typeface="Arial" panose="020B0604020202020204" pitchFamily="34" charset="0"/>
              </a:rPr>
              <a:t>Crear un ambiente de confianza y diálogo. </a:t>
            </a:r>
          </a:p>
          <a:p>
            <a:pPr marL="457200" lvl="0" indent="-457200">
              <a:lnSpc>
                <a:spcPct val="150000"/>
              </a:lnSpc>
              <a:spcAft>
                <a:spcPts val="600"/>
              </a:spcAft>
              <a:buFont typeface="Courier New" panose="02070309020205020404" pitchFamily="49" charset="0"/>
              <a:buChar char="o"/>
            </a:pPr>
            <a:r>
              <a:rPr lang="es-CO" sz="3200" kern="1200" dirty="0">
                <a:solidFill>
                  <a:srgbClr val="000099"/>
                </a:solidFill>
                <a:effectLst/>
                <a:latin typeface="Arial" panose="020B0604020202020204" pitchFamily="34" charset="0"/>
                <a:ea typeface="+mj-ea"/>
                <a:cs typeface="Arial" panose="020B0604020202020204" pitchFamily="34" charset="0"/>
              </a:rPr>
              <a:t>Presentar los objetivos de la audiencia. </a:t>
            </a:r>
          </a:p>
          <a:p>
            <a:pPr marL="457200" lvl="0" indent="-457200">
              <a:lnSpc>
                <a:spcPct val="150000"/>
              </a:lnSpc>
              <a:spcAft>
                <a:spcPts val="600"/>
              </a:spcAft>
              <a:buFont typeface="Courier New" panose="02070309020205020404" pitchFamily="49" charset="0"/>
              <a:buChar char="o"/>
            </a:pPr>
            <a:r>
              <a:rPr lang="es-CO" sz="3200" kern="1200" dirty="0">
                <a:solidFill>
                  <a:srgbClr val="000099"/>
                </a:solidFill>
                <a:effectLst/>
                <a:latin typeface="Arial" panose="020B0604020202020204" pitchFamily="34" charset="0"/>
                <a:ea typeface="+mj-ea"/>
                <a:cs typeface="Arial" panose="020B0604020202020204" pitchFamily="34" charset="0"/>
              </a:rPr>
              <a:t>Resaltar la conveniencia de una solución concertada. </a:t>
            </a:r>
          </a:p>
          <a:p>
            <a:pPr marL="457200" lvl="0" indent="-457200">
              <a:lnSpc>
                <a:spcPct val="150000"/>
              </a:lnSpc>
              <a:spcAft>
                <a:spcPts val="600"/>
              </a:spcAft>
              <a:buFont typeface="Courier New" panose="02070309020205020404" pitchFamily="49" charset="0"/>
              <a:buChar char="o"/>
            </a:pPr>
            <a:r>
              <a:rPr lang="es-CO" sz="3200" kern="1200" dirty="0">
                <a:solidFill>
                  <a:srgbClr val="000099"/>
                </a:solidFill>
                <a:effectLst/>
                <a:latin typeface="Arial" panose="020B0604020202020204" pitchFamily="34" charset="0"/>
                <a:ea typeface="+mj-ea"/>
                <a:cs typeface="Arial" panose="020B0604020202020204" pitchFamily="34" charset="0"/>
              </a:rPr>
              <a:t>Proponer las reglas de juego (tiempo de intervención de los participantes; delimitación del asunto a tratar, entre otras) y los compromisos mínimos pactados. </a:t>
            </a:r>
          </a:p>
          <a:p>
            <a:pPr marL="457200" lvl="0" indent="-457200">
              <a:lnSpc>
                <a:spcPct val="150000"/>
              </a:lnSpc>
              <a:spcAft>
                <a:spcPts val="600"/>
              </a:spcAft>
              <a:buFont typeface="Courier New" panose="02070309020205020404" pitchFamily="49" charset="0"/>
              <a:buChar char="o"/>
            </a:pPr>
            <a:r>
              <a:rPr lang="es-CO" sz="3200" kern="1200" dirty="0">
                <a:solidFill>
                  <a:srgbClr val="000099"/>
                </a:solidFill>
                <a:effectLst/>
                <a:latin typeface="Arial" panose="020B0604020202020204" pitchFamily="34" charset="0"/>
                <a:ea typeface="+mj-ea"/>
                <a:cs typeface="Arial" panose="020B0604020202020204" pitchFamily="34" charset="0"/>
              </a:rPr>
              <a:t>Actuar como moderador (aclarar o resumir los diferentes puntos de vista y los avances logrados). </a:t>
            </a:r>
          </a:p>
        </p:txBody>
      </p:sp>
    </p:spTree>
    <p:extLst>
      <p:ext uri="{BB962C8B-B14F-4D97-AF65-F5344CB8AC3E}">
        <p14:creationId xmlns:p14="http://schemas.microsoft.com/office/powerpoint/2010/main" val="36033092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26630"/>
            <a:ext cx="10515600" cy="753241"/>
          </a:xfrm>
        </p:spPr>
        <p:txBody>
          <a:bodyPr>
            <a:normAutofit fontScale="90000"/>
          </a:bodyPr>
          <a:lstStyle/>
          <a:p>
            <a:pPr algn="ctr"/>
            <a:r>
              <a:rPr lang="es-CO" sz="4800" b="1" kern="1200" dirty="0">
                <a:solidFill>
                  <a:srgbClr val="000099"/>
                </a:solidFill>
                <a:effectLst/>
              </a:rPr>
              <a:t>EL JUEZ DE PAZ TAMBIEN DEBERÁ</a:t>
            </a:r>
            <a:endParaRPr lang="es-CO" sz="4800" b="1" dirty="0">
              <a:solidFill>
                <a:srgbClr val="000099"/>
              </a:solidFill>
            </a:endParaRPr>
          </a:p>
        </p:txBody>
      </p:sp>
      <p:sp>
        <p:nvSpPr>
          <p:cNvPr id="3" name="Marcador de texto 2"/>
          <p:cNvSpPr>
            <a:spLocks noGrp="1"/>
          </p:cNvSpPr>
          <p:nvPr>
            <p:ph type="body" idx="1"/>
          </p:nvPr>
        </p:nvSpPr>
        <p:spPr>
          <a:xfrm>
            <a:off x="1563328" y="1415845"/>
            <a:ext cx="9784121" cy="5102943"/>
          </a:xfrm>
        </p:spPr>
        <p:txBody>
          <a:bodyPr>
            <a:noAutofit/>
          </a:bodyPr>
          <a:lstStyle/>
          <a:p>
            <a:pPr marL="457200" lvl="0" indent="-457200">
              <a:lnSpc>
                <a:spcPct val="170000"/>
              </a:lnSpc>
              <a:spcAft>
                <a:spcPts val="600"/>
              </a:spcAft>
              <a:buFont typeface="Wingdings" panose="05000000000000000000" pitchFamily="2" charset="2"/>
              <a:buChar char="ü"/>
            </a:pPr>
            <a:r>
              <a:rPr lang="es-CO" sz="2000" kern="1200" dirty="0">
                <a:solidFill>
                  <a:srgbClr val="000099"/>
                </a:solidFill>
                <a:effectLst/>
                <a:latin typeface="Arial" panose="020B0604020202020204" pitchFamily="34" charset="0"/>
                <a:ea typeface="+mj-ea"/>
                <a:cs typeface="Arial" panose="020B0604020202020204" pitchFamily="34" charset="0"/>
              </a:rPr>
              <a:t>Estimular a los participantes a buscar datos e información que enriquezcan la audiencia </a:t>
            </a:r>
          </a:p>
          <a:p>
            <a:pPr marL="457200" indent="-457200">
              <a:lnSpc>
                <a:spcPct val="170000"/>
              </a:lnSpc>
              <a:spcAft>
                <a:spcPts val="600"/>
              </a:spcAft>
              <a:buFont typeface="Wingdings" panose="05000000000000000000" pitchFamily="2" charset="2"/>
              <a:buChar char="ü"/>
            </a:pPr>
            <a:r>
              <a:rPr lang="es-CO" sz="2000" dirty="0">
                <a:solidFill>
                  <a:srgbClr val="000099"/>
                </a:solidFill>
                <a:latin typeface="Arial" panose="020B0604020202020204" pitchFamily="34" charset="0"/>
                <a:cs typeface="Arial" panose="020B0604020202020204" pitchFamily="34" charset="0"/>
              </a:rPr>
              <a:t>S</a:t>
            </a:r>
            <a:r>
              <a:rPr lang="es-CO" sz="2000" kern="1200" dirty="0">
                <a:solidFill>
                  <a:srgbClr val="000099"/>
                </a:solidFill>
                <a:effectLst/>
                <a:latin typeface="Arial" panose="020B0604020202020204" pitchFamily="34" charset="0"/>
                <a:ea typeface="+mj-ea"/>
                <a:cs typeface="Arial" panose="020B0604020202020204" pitchFamily="34" charset="0"/>
              </a:rPr>
              <a:t>olicitar, cuando así se requiera, la intervención de peritos o personas conocedoras para que realicen aportes conceptuales y técnicos que contribuyan a una mejor comprensión del conflicto. </a:t>
            </a:r>
          </a:p>
          <a:p>
            <a:pPr marL="457200" indent="-457200">
              <a:lnSpc>
                <a:spcPct val="170000"/>
              </a:lnSpc>
              <a:spcAft>
                <a:spcPts val="600"/>
              </a:spcAft>
              <a:buFont typeface="Wingdings" panose="05000000000000000000" pitchFamily="2" charset="2"/>
              <a:buChar char="ü"/>
            </a:pPr>
            <a:r>
              <a:rPr lang="es-CO" sz="2000" kern="1200" dirty="0">
                <a:solidFill>
                  <a:srgbClr val="000099"/>
                </a:solidFill>
                <a:effectLst/>
                <a:latin typeface="Arial" panose="020B0604020202020204" pitchFamily="34" charset="0"/>
                <a:ea typeface="+mj-ea"/>
                <a:cs typeface="Arial" panose="020B0604020202020204" pitchFamily="34" charset="0"/>
              </a:rPr>
              <a:t>Asegurarse que tanto las reglas de juego acordadas para actuar en la audiencia de conciliación, como los compromisos mínimos convenidos, sean registrados en documentos sencillos, con su firma y la de los actores involucrados en el conflicto, consignando la fecha y el lugar en que se suscriben. </a:t>
            </a:r>
            <a:endParaRPr lang="es-CO" sz="1400" dirty="0">
              <a:solidFill>
                <a:srgbClr val="000099"/>
              </a:solidFill>
            </a:endParaRPr>
          </a:p>
        </p:txBody>
      </p:sp>
    </p:spTree>
    <p:extLst>
      <p:ext uri="{BB962C8B-B14F-4D97-AF65-F5344CB8AC3E}">
        <p14:creationId xmlns:p14="http://schemas.microsoft.com/office/powerpoint/2010/main" val="29899754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85622"/>
            <a:ext cx="10515600" cy="797488"/>
          </a:xfrm>
        </p:spPr>
        <p:txBody>
          <a:bodyPr>
            <a:normAutofit/>
          </a:bodyPr>
          <a:lstStyle/>
          <a:p>
            <a:pPr algn="ctr"/>
            <a:r>
              <a:rPr lang="es-CO" sz="3200" b="1" kern="1200" dirty="0">
                <a:solidFill>
                  <a:srgbClr val="000099"/>
                </a:solidFill>
                <a:effectLst/>
                <a:latin typeface="Arial" panose="020B0604020202020204" pitchFamily="34" charset="0"/>
                <a:ea typeface="+mj-ea"/>
                <a:cs typeface="Arial" panose="020B0604020202020204" pitchFamily="34" charset="0"/>
              </a:rPr>
              <a:t>LOS INTERVINIENTES EN LA AUDIENCIA DEBEN</a:t>
            </a:r>
            <a:r>
              <a:rPr lang="es-CO" sz="3200" kern="1200" dirty="0">
                <a:solidFill>
                  <a:srgbClr val="000099"/>
                </a:solidFill>
                <a:effectLst/>
                <a:latin typeface="Arial" panose="020B0604020202020204" pitchFamily="34" charset="0"/>
                <a:ea typeface="+mj-ea"/>
                <a:cs typeface="Arial" panose="020B0604020202020204" pitchFamily="34" charset="0"/>
              </a:rPr>
              <a:t>: </a:t>
            </a:r>
            <a:endParaRPr lang="es-CO" sz="3200"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19084" y="1548581"/>
            <a:ext cx="9828366" cy="4955458"/>
          </a:xfrm>
        </p:spPr>
        <p:txBody>
          <a:bodyPr>
            <a:noAutofit/>
          </a:bodyPr>
          <a:lstStyle/>
          <a:p>
            <a:pPr marL="457200" lvl="0" indent="-457200">
              <a:lnSpc>
                <a:spcPct val="100000"/>
              </a:lnSpc>
              <a:spcBef>
                <a:spcPts val="0"/>
              </a:spcBef>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Asistir con puntualidad a las citaciones como manifestación de consideración por el tiempo de los demás.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Respetar a los participantes y tener buena disposición para llegar a acuerdos que beneficien a todos.</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Escuchar el punto de vista de los otros y respetar el uso de la palabra.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Aceptar las reglas de juego propuestas por el Juez de Paz para el buen desarrollo de la audiencia. </a:t>
            </a:r>
          </a:p>
          <a:p>
            <a:pPr marL="457200" lvl="0" indent="-457200">
              <a:lnSpc>
                <a:spcPct val="100000"/>
              </a:lnSpc>
              <a:spcBef>
                <a:spcPts val="0"/>
              </a:spcBef>
              <a:spcAft>
                <a:spcPts val="600"/>
              </a:spcAft>
              <a:buFont typeface="Arial" panose="020B0604020202020204" pitchFamily="34" charset="0"/>
              <a:buChar char="•"/>
            </a:pPr>
            <a:r>
              <a:rPr lang="es-CO" sz="2000" kern="1200" dirty="0">
                <a:solidFill>
                  <a:srgbClr val="000099"/>
                </a:solidFill>
                <a:effectLst/>
                <a:latin typeface="Arial" panose="020B0604020202020204" pitchFamily="34" charset="0"/>
                <a:ea typeface="+mj-ea"/>
                <a:cs typeface="Arial" panose="020B0604020202020204" pitchFamily="34" charset="0"/>
              </a:rPr>
              <a:t>Limitar el diálogo</a:t>
            </a:r>
          </a:p>
          <a:p>
            <a:pPr marL="914400" lvl="1" indent="-457200">
              <a:lnSpc>
                <a:spcPct val="100000"/>
              </a:lnSpc>
              <a:spcBef>
                <a:spcPts val="0"/>
              </a:spcBef>
              <a:spcAft>
                <a:spcPts val="600"/>
              </a:spcAft>
              <a:buFont typeface="Arial" panose="020B0604020202020204" pitchFamily="34" charset="0"/>
              <a:buChar char="•"/>
            </a:pPr>
            <a:r>
              <a:rPr lang="es-CO" sz="1800" dirty="0">
                <a:solidFill>
                  <a:srgbClr val="000099"/>
                </a:solidFill>
                <a:latin typeface="Arial" panose="020B0604020202020204" pitchFamily="34" charset="0"/>
                <a:ea typeface="+mj-ea"/>
                <a:cs typeface="Arial" panose="020B0604020202020204" pitchFamily="34" charset="0"/>
              </a:rPr>
              <a:t>A</a:t>
            </a:r>
            <a:r>
              <a:rPr lang="es-CO" sz="1800" kern="1200" dirty="0">
                <a:solidFill>
                  <a:srgbClr val="000099"/>
                </a:solidFill>
                <a:effectLst/>
                <a:latin typeface="Arial" panose="020B0604020202020204" pitchFamily="34" charset="0"/>
                <a:ea typeface="+mj-ea"/>
                <a:cs typeface="Arial" panose="020B0604020202020204" pitchFamily="34" charset="0"/>
              </a:rPr>
              <a:t>l problema,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rgbClr val="000099"/>
                </a:solidFill>
                <a:effectLst/>
                <a:latin typeface="Arial" panose="020B0604020202020204" pitchFamily="34" charset="0"/>
                <a:ea typeface="+mj-ea"/>
                <a:cs typeface="Arial" panose="020B0604020202020204" pitchFamily="34" charset="0"/>
              </a:rPr>
              <a:t>a sus causas,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rgbClr val="000099"/>
                </a:solidFill>
                <a:effectLst/>
                <a:latin typeface="Arial" panose="020B0604020202020204" pitchFamily="34" charset="0"/>
                <a:ea typeface="+mj-ea"/>
                <a:cs typeface="Arial" panose="020B0604020202020204" pitchFamily="34" charset="0"/>
              </a:rPr>
              <a:t>a los intereses en juego y </a:t>
            </a:r>
          </a:p>
          <a:p>
            <a:pPr marL="914400" lvl="1" indent="-457200">
              <a:lnSpc>
                <a:spcPct val="100000"/>
              </a:lnSpc>
              <a:spcBef>
                <a:spcPts val="0"/>
              </a:spcBef>
              <a:spcAft>
                <a:spcPts val="600"/>
              </a:spcAft>
              <a:buFont typeface="Arial" panose="020B0604020202020204" pitchFamily="34" charset="0"/>
              <a:buChar char="•"/>
            </a:pPr>
            <a:r>
              <a:rPr lang="es-CO" sz="1800" kern="1200" dirty="0">
                <a:solidFill>
                  <a:srgbClr val="000099"/>
                </a:solidFill>
                <a:effectLst/>
                <a:latin typeface="Arial" panose="020B0604020202020204" pitchFamily="34" charset="0"/>
                <a:ea typeface="+mj-ea"/>
                <a:cs typeface="Arial" panose="020B0604020202020204" pitchFamily="34" charset="0"/>
              </a:rPr>
              <a:t>a las propuestas de solución, sin hacer generalizaciones, acusar, descalificar, ni agredir a las personas en forma gestual o hablada. </a:t>
            </a:r>
            <a:endParaRPr lang="es-CO" sz="1400" dirty="0">
              <a:solidFill>
                <a:srgbClr val="000099"/>
              </a:solidFill>
            </a:endParaRPr>
          </a:p>
        </p:txBody>
      </p:sp>
    </p:spTree>
    <p:extLst>
      <p:ext uri="{BB962C8B-B14F-4D97-AF65-F5344CB8AC3E}">
        <p14:creationId xmlns:p14="http://schemas.microsoft.com/office/powerpoint/2010/main" val="20058584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97133"/>
            <a:ext cx="10515600" cy="650004"/>
          </a:xfrm>
        </p:spPr>
        <p:txBody>
          <a:bodyPr>
            <a:normAutofit/>
          </a:bodyPr>
          <a:lstStyle/>
          <a:p>
            <a:pPr lvl="0"/>
            <a:r>
              <a:rPr lang="es-CO" sz="3200" kern="1200" dirty="0">
                <a:solidFill>
                  <a:srgbClr val="000099"/>
                </a:solidFill>
                <a:effectLst/>
                <a:latin typeface="Arial" panose="020B0604020202020204" pitchFamily="34" charset="0"/>
                <a:ea typeface="+mj-ea"/>
                <a:cs typeface="Arial" panose="020B0604020202020204" pitchFamily="34" charset="0"/>
              </a:rPr>
              <a:t>LOS INTERVINIENTES TAMBIÉN DEBEN:</a:t>
            </a:r>
            <a:endParaRPr lang="es-CO" sz="3200"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1386348"/>
            <a:ext cx="9813618" cy="5324167"/>
          </a:xfrm>
        </p:spPr>
        <p:txBody>
          <a:bodyPr>
            <a:normAutofit fontScale="70000" lnSpcReduction="20000"/>
          </a:bodyPr>
          <a:lstStyle/>
          <a:p>
            <a:pPr marL="457200" lvl="0" indent="-457200">
              <a:lnSpc>
                <a:spcPct val="160000"/>
              </a:lnSpc>
              <a:buFont typeface="Wingdings" panose="05000000000000000000" pitchFamily="2" charset="2"/>
              <a:buChar char="ü"/>
            </a:pPr>
            <a:r>
              <a:rPr lang="es-CO" sz="3200" kern="1200" dirty="0">
                <a:solidFill>
                  <a:srgbClr val="000099"/>
                </a:solidFill>
                <a:effectLst/>
                <a:latin typeface="Arial" panose="020B0604020202020204" pitchFamily="34" charset="0"/>
                <a:ea typeface="+mj-ea"/>
                <a:cs typeface="Arial" panose="020B0604020202020204" pitchFamily="34" charset="0"/>
              </a:rPr>
              <a:t>Participar a lo largo de todo el proceso de construcción del acta de conciliación. </a:t>
            </a:r>
          </a:p>
          <a:p>
            <a:pPr marL="457200" indent="-457200">
              <a:lnSpc>
                <a:spcPct val="160000"/>
              </a:lnSpc>
              <a:buFont typeface="Wingdings" panose="05000000000000000000" pitchFamily="2" charset="2"/>
              <a:buChar char="ü"/>
            </a:pPr>
            <a:r>
              <a:rPr lang="es-CO" sz="3200" kern="1200" dirty="0">
                <a:solidFill>
                  <a:srgbClr val="000099"/>
                </a:solidFill>
                <a:effectLst/>
                <a:latin typeface="Arial" panose="020B0604020202020204" pitchFamily="34" charset="0"/>
                <a:ea typeface="+mj-ea"/>
                <a:cs typeface="Arial" panose="020B0604020202020204" pitchFamily="34" charset="0"/>
              </a:rPr>
              <a:t>Cumplir con los acuerdos y compromisos adquiridos y colaborar con su seguimiento y evaluación. El Art. 37° / Ley 497 faculta al juez para:</a:t>
            </a:r>
          </a:p>
          <a:p>
            <a:pPr marL="914400" lvl="1" indent="-457200">
              <a:lnSpc>
                <a:spcPct val="160000"/>
              </a:lnSpc>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Sancionar a quienes incumplan lo pactado mediante amonestación privada o pública, </a:t>
            </a:r>
          </a:p>
          <a:p>
            <a:pPr marL="914400" lvl="1" indent="-457200">
              <a:lnSpc>
                <a:spcPct val="160000"/>
              </a:lnSpc>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Multas hasta por 15 salarios </a:t>
            </a:r>
            <a:r>
              <a:rPr lang="es-CO" sz="2800" kern="1200" dirty="0" err="1">
                <a:solidFill>
                  <a:srgbClr val="000099"/>
                </a:solidFill>
                <a:effectLst/>
                <a:latin typeface="Arial" panose="020B0604020202020204" pitchFamily="34" charset="0"/>
                <a:ea typeface="+mj-ea"/>
                <a:cs typeface="Arial" panose="020B0604020202020204" pitchFamily="34" charset="0"/>
              </a:rPr>
              <a:t>mlmv</a:t>
            </a:r>
            <a:r>
              <a:rPr lang="es-CO" sz="2800" kern="1200" dirty="0">
                <a:solidFill>
                  <a:srgbClr val="000099"/>
                </a:solidFill>
                <a:effectLst/>
                <a:latin typeface="Arial" panose="020B0604020202020204" pitchFamily="34" charset="0"/>
                <a:ea typeface="+mj-ea"/>
                <a:cs typeface="Arial" panose="020B0604020202020204" pitchFamily="34" charset="0"/>
              </a:rPr>
              <a:t> y</a:t>
            </a:r>
          </a:p>
          <a:p>
            <a:pPr marL="914400" lvl="1" indent="-457200">
              <a:lnSpc>
                <a:spcPct val="160000"/>
              </a:lnSpc>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Actividades comunitarias no superiores a 2 meses,</a:t>
            </a:r>
          </a:p>
          <a:p>
            <a:pPr marL="914400" lvl="1" indent="-457200">
              <a:lnSpc>
                <a:spcPct val="160000"/>
              </a:lnSpc>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Nunca con privación de la libertad, ni con trabajos degradantes de la condición humana o violatorios de los derechos humanos). </a:t>
            </a:r>
            <a:endParaRPr lang="es-CO" dirty="0">
              <a:solidFill>
                <a:srgbClr val="000099"/>
              </a:solidFill>
            </a:endParaRPr>
          </a:p>
        </p:txBody>
      </p:sp>
    </p:spTree>
    <p:extLst>
      <p:ext uri="{BB962C8B-B14F-4D97-AF65-F5344CB8AC3E}">
        <p14:creationId xmlns:p14="http://schemas.microsoft.com/office/powerpoint/2010/main" val="14949260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397131"/>
            <a:ext cx="10515600" cy="1225191"/>
          </a:xfrm>
        </p:spPr>
        <p:txBody>
          <a:bodyPr>
            <a:noAutofit/>
          </a:bodyPr>
          <a:lstStyle/>
          <a:p>
            <a:pPr algn="ctr"/>
            <a:r>
              <a:rPr lang="es-CO" sz="2800" b="1" kern="1200" dirty="0">
                <a:solidFill>
                  <a:srgbClr val="000099"/>
                </a:solidFill>
                <a:effectLst/>
                <a:latin typeface="Arial" panose="020B0604020202020204" pitchFamily="34" charset="0"/>
                <a:cs typeface="Arial" panose="020B0604020202020204" pitchFamily="34" charset="0"/>
              </a:rPr>
              <a:t>DE ESTA AUDIENCIA SE DEJA CONSTANCIA EN UN ACTA QUE EL JUEZ DE PAZ DEBE CONSERVAR EN UN ARCHIVO PÚBLICO Y QUE CONTIENE: </a:t>
            </a:r>
            <a:endParaRPr lang="es-CO" sz="28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33832" y="1828801"/>
            <a:ext cx="9813618" cy="4763728"/>
          </a:xfrm>
        </p:spPr>
        <p:txBody>
          <a:bodyPr>
            <a:noAutofit/>
          </a:bodyPr>
          <a:lstStyle/>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Fecha y lugar de la audiencia.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El nombre del juez de paz.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El nombre de las partes en conflicto.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El asunto de que trata la audiencia.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Los objetivos y metas a lograr.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El arreglo establecido por las partes.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Las responsabilidades de cada actor involucrado y la manera de cumplir lo acordado. </a:t>
            </a:r>
          </a:p>
          <a:p>
            <a:pPr marL="457200" lvl="0" indent="-457200">
              <a:lnSpc>
                <a:spcPct val="100000"/>
              </a:lnSpc>
              <a:spcBef>
                <a:spcPts val="0"/>
              </a:spcBef>
              <a:spcAft>
                <a:spcPts val="600"/>
              </a:spcAft>
              <a:buFont typeface="Wingdings" panose="05000000000000000000" pitchFamily="2" charset="2"/>
              <a:buChar char="ü"/>
            </a:pPr>
            <a:r>
              <a:rPr lang="es-CO" sz="2800" kern="1200" dirty="0">
                <a:solidFill>
                  <a:srgbClr val="000099"/>
                </a:solidFill>
                <a:effectLst/>
                <a:latin typeface="Arial" panose="020B0604020202020204" pitchFamily="34" charset="0"/>
                <a:ea typeface="+mj-ea"/>
                <a:cs typeface="Arial" panose="020B0604020202020204" pitchFamily="34" charset="0"/>
              </a:rPr>
              <a:t>Las pautas que posibilitan hacer el seguimiento de los compromisos adquiridos. </a:t>
            </a:r>
            <a:endParaRPr lang="es-CO" sz="1800" dirty="0">
              <a:solidFill>
                <a:srgbClr val="000099"/>
              </a:solidFill>
            </a:endParaRPr>
          </a:p>
        </p:txBody>
      </p:sp>
    </p:spTree>
    <p:extLst>
      <p:ext uri="{BB962C8B-B14F-4D97-AF65-F5344CB8AC3E}">
        <p14:creationId xmlns:p14="http://schemas.microsoft.com/office/powerpoint/2010/main" val="33838813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607574" y="585216"/>
            <a:ext cx="9739876" cy="5697597"/>
          </a:xfrm>
        </p:spPr>
        <p:txBody>
          <a:bodyPr>
            <a:noAutofit/>
          </a:bodyPr>
          <a:lstStyle/>
          <a:p>
            <a:pPr lvl="0">
              <a:lnSpc>
                <a:spcPct val="150000"/>
              </a:lnSpc>
              <a:spcBef>
                <a:spcPts val="600"/>
              </a:spcBef>
              <a:spcAft>
                <a:spcPts val="600"/>
              </a:spcAft>
            </a:pPr>
            <a:r>
              <a:rPr lang="es-CO" sz="3600" kern="1200" dirty="0">
                <a:solidFill>
                  <a:srgbClr val="000099"/>
                </a:solidFill>
                <a:effectLst/>
                <a:latin typeface="Arial" panose="020B0604020202020204" pitchFamily="34" charset="0"/>
                <a:cs typeface="Arial" panose="020B0604020202020204" pitchFamily="34" charset="0"/>
              </a:rPr>
              <a:t>Efectos del acta, sea de cosa juzgada o de mérito ejecutivo. </a:t>
            </a:r>
            <a:br>
              <a:rPr lang="es-CO" sz="3600" kern="1200" dirty="0">
                <a:solidFill>
                  <a:srgbClr val="000099"/>
                </a:solidFill>
                <a:effectLst/>
                <a:latin typeface="Arial" panose="020B0604020202020204" pitchFamily="34" charset="0"/>
                <a:cs typeface="Arial" panose="020B0604020202020204" pitchFamily="34" charset="0"/>
              </a:rPr>
            </a:br>
            <a:br>
              <a:rPr lang="es-CO" sz="3600" kern="1200" dirty="0">
                <a:solidFill>
                  <a:srgbClr val="000099"/>
                </a:solidFill>
                <a:effectLst/>
                <a:latin typeface="Arial" panose="020B0604020202020204" pitchFamily="34" charset="0"/>
                <a:cs typeface="Arial" panose="020B0604020202020204" pitchFamily="34" charset="0"/>
              </a:rPr>
            </a:br>
            <a:r>
              <a:rPr lang="es-CO" sz="3600" kern="1200" dirty="0">
                <a:solidFill>
                  <a:srgbClr val="000099"/>
                </a:solidFill>
                <a:effectLst/>
                <a:latin typeface="Arial" panose="020B0604020202020204" pitchFamily="34" charset="0"/>
                <a:cs typeface="Arial" panose="020B0604020202020204" pitchFamily="34" charset="0"/>
              </a:rPr>
              <a:t>Como es obvio, en los procesos de concertación intervienen factores de poder, por lo que es necesario saber reconocer su complejidad. </a:t>
            </a:r>
            <a:endParaRPr lang="es-CO" sz="3600" dirty="0">
              <a:solidFill>
                <a:srgbClr val="00009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82400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293894"/>
            <a:ext cx="10515600" cy="664752"/>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VENTAJAS DE LA JUSTICIA DE PAZ</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78076" y="1253612"/>
            <a:ext cx="9769373" cy="5058697"/>
          </a:xfrm>
        </p:spPr>
        <p:txBody>
          <a:bodyPr>
            <a:noAutofit/>
          </a:bodyPr>
          <a:lstStyle/>
          <a:p>
            <a:pPr marL="457200" lvl="0" indent="-457200">
              <a:lnSpc>
                <a:spcPct val="150000"/>
              </a:lnSpc>
              <a:spcBef>
                <a:spcPts val="1200"/>
              </a:spcBef>
              <a:spcAft>
                <a:spcPts val="600"/>
              </a:spcAft>
              <a:buFont typeface="Wingdings" panose="05000000000000000000" pitchFamily="2" charset="2"/>
              <a:buChar char="ü"/>
            </a:pPr>
            <a:r>
              <a:rPr lang="es-CO" sz="2600" kern="1200" dirty="0">
                <a:solidFill>
                  <a:srgbClr val="000099"/>
                </a:solidFill>
                <a:effectLst/>
                <a:latin typeface="Arial" panose="020B0604020202020204" pitchFamily="34" charset="0"/>
                <a:ea typeface="+mj-ea"/>
                <a:cs typeface="Arial" panose="020B0604020202020204" pitchFamily="34" charset="0"/>
              </a:rPr>
              <a:t>En la solución concertada no hay ganadores ni perdedores,</a:t>
            </a:r>
          </a:p>
          <a:p>
            <a:pPr marL="457200" lvl="0" indent="-457200">
              <a:lnSpc>
                <a:spcPct val="150000"/>
              </a:lnSpc>
              <a:spcBef>
                <a:spcPts val="1200"/>
              </a:spcBef>
              <a:spcAft>
                <a:spcPts val="600"/>
              </a:spcAft>
              <a:buFont typeface="Wingdings" panose="05000000000000000000" pitchFamily="2" charset="2"/>
              <a:buChar char="ü"/>
            </a:pPr>
            <a:r>
              <a:rPr lang="es-CO" sz="2600" dirty="0">
                <a:solidFill>
                  <a:srgbClr val="000099"/>
                </a:solidFill>
                <a:latin typeface="Arial" panose="020B0604020202020204" pitchFamily="34" charset="0"/>
                <a:ea typeface="+mj-ea"/>
                <a:cs typeface="Arial" panose="020B0604020202020204" pitchFamily="34" charset="0"/>
              </a:rPr>
              <a:t>M</a:t>
            </a:r>
            <a:r>
              <a:rPr lang="es-CO" sz="2600" kern="1200" dirty="0">
                <a:solidFill>
                  <a:srgbClr val="000099"/>
                </a:solidFill>
                <a:effectLst/>
                <a:latin typeface="Arial" panose="020B0604020202020204" pitchFamily="34" charset="0"/>
                <a:ea typeface="+mj-ea"/>
                <a:cs typeface="Arial" panose="020B0604020202020204" pitchFamily="34" charset="0"/>
              </a:rPr>
              <a:t>ediante el acuerdo conciliatorio, las partes involucradas aprecian las ventajas de construir, de manera conjunta, una solución a sus conflictos y </a:t>
            </a:r>
          </a:p>
          <a:p>
            <a:pPr marL="457200" lvl="0" indent="-457200">
              <a:lnSpc>
                <a:spcPct val="150000"/>
              </a:lnSpc>
              <a:spcBef>
                <a:spcPts val="1200"/>
              </a:spcBef>
              <a:spcAft>
                <a:spcPts val="600"/>
              </a:spcAft>
              <a:buFont typeface="Wingdings" panose="05000000000000000000" pitchFamily="2" charset="2"/>
              <a:buChar char="ü"/>
            </a:pPr>
            <a:r>
              <a:rPr lang="es-CO" sz="2600" kern="1200" dirty="0">
                <a:solidFill>
                  <a:srgbClr val="000099"/>
                </a:solidFill>
                <a:effectLst/>
                <a:latin typeface="Arial" panose="020B0604020202020204" pitchFamily="34" charset="0"/>
                <a:ea typeface="+mj-ea"/>
                <a:cs typeface="Arial" panose="020B0604020202020204" pitchFamily="34" charset="0"/>
              </a:rPr>
              <a:t>El uso de un mecanismo alterno a los procedimientos administrativos o judiciales conlleva al ahorro de tiempo y dinero. </a:t>
            </a:r>
            <a:endParaRPr lang="es-CO" sz="2600" dirty="0">
              <a:solidFill>
                <a:srgbClr val="000099"/>
              </a:solidFill>
            </a:endParaRPr>
          </a:p>
        </p:txBody>
      </p:sp>
    </p:spTree>
    <p:extLst>
      <p:ext uri="{BB962C8B-B14F-4D97-AF65-F5344CB8AC3E}">
        <p14:creationId xmlns:p14="http://schemas.microsoft.com/office/powerpoint/2010/main" val="10724416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1850" y="467535"/>
            <a:ext cx="10515600" cy="826428"/>
          </a:xfrm>
        </p:spPr>
        <p:txBody>
          <a:bodyPr>
            <a:normAutofit/>
          </a:bodyPr>
          <a:lstStyle/>
          <a:p>
            <a:pPr algn="ctr"/>
            <a:r>
              <a:rPr lang="es-CO" sz="3200" b="1" kern="1200" dirty="0">
                <a:solidFill>
                  <a:srgbClr val="000099"/>
                </a:solidFill>
                <a:effectLst/>
                <a:latin typeface="Arial" panose="020B0604020202020204" pitchFamily="34" charset="0"/>
                <a:cs typeface="Arial" panose="020B0604020202020204" pitchFamily="34" charset="0"/>
              </a:rPr>
              <a:t>COMO AFIRMA SEPÚLVEDA</a:t>
            </a:r>
            <a:endParaRPr lang="es-CO" sz="3200" b="1" dirty="0">
              <a:solidFill>
                <a:srgbClr val="000099"/>
              </a:solidFill>
              <a:latin typeface="Arial" panose="020B0604020202020204" pitchFamily="34" charset="0"/>
              <a:cs typeface="Arial" panose="020B0604020202020204" pitchFamily="34" charset="0"/>
            </a:endParaRPr>
          </a:p>
        </p:txBody>
      </p:sp>
      <p:sp>
        <p:nvSpPr>
          <p:cNvPr id="4" name="Marcador de texto 3"/>
          <p:cNvSpPr>
            <a:spLocks noGrp="1"/>
          </p:cNvSpPr>
          <p:nvPr>
            <p:ph type="body" idx="1"/>
          </p:nvPr>
        </p:nvSpPr>
        <p:spPr>
          <a:xfrm>
            <a:off x="1578077" y="1587261"/>
            <a:ext cx="5604388" cy="4502390"/>
          </a:xfrm>
        </p:spPr>
        <p:txBody>
          <a:bodyPr>
            <a:normAutofit fontScale="92500" lnSpcReduction="20000"/>
          </a:bodyPr>
          <a:lstStyle/>
          <a:p>
            <a:pPr lvl="0">
              <a:lnSpc>
                <a:spcPct val="150000"/>
              </a:lnSpc>
              <a:spcBef>
                <a:spcPts val="1200"/>
              </a:spcBef>
              <a:spcAft>
                <a:spcPts val="600"/>
              </a:spcAft>
            </a:pPr>
            <a:r>
              <a:rPr lang="es-CO" sz="3200" kern="1200" dirty="0">
                <a:solidFill>
                  <a:srgbClr val="000099"/>
                </a:solidFill>
                <a:effectLst/>
                <a:latin typeface="Arial" panose="020B0604020202020204" pitchFamily="34" charset="0"/>
                <a:ea typeface="+mj-ea"/>
                <a:cs typeface="Arial" panose="020B0604020202020204" pitchFamily="34" charset="0"/>
              </a:rPr>
              <a:t>“El Acuerdo Conciliatorio es a la vez un proceso y un resultado por cuanto supone convenir una agenda de trabajo, unos procedimientos y unas reglas de juego, para alcanzar las soluciones pactadas.”</a:t>
            </a:r>
            <a:endParaRPr lang="es-CO" dirty="0">
              <a:solidFill>
                <a:srgbClr val="000099"/>
              </a:solidFill>
            </a:endParaRPr>
          </a:p>
        </p:txBody>
      </p:sp>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56725" y="2502040"/>
            <a:ext cx="4786254" cy="3190836"/>
          </a:xfrm>
          <a:prstGeom prst="rect">
            <a:avLst/>
          </a:prstGeom>
        </p:spPr>
      </p:pic>
    </p:spTree>
    <p:extLst>
      <p:ext uri="{BB962C8B-B14F-4D97-AF65-F5344CB8AC3E}">
        <p14:creationId xmlns:p14="http://schemas.microsoft.com/office/powerpoint/2010/main" val="247999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572768" y="414528"/>
            <a:ext cx="9805416" cy="1048512"/>
          </a:xfrm>
        </p:spPr>
        <p:txBody>
          <a:bodyPr>
            <a:noAutofit/>
          </a:bodyPr>
          <a:lstStyle/>
          <a:p>
            <a:pPr algn="ctr"/>
            <a:r>
              <a:rPr lang="es-CO" sz="2800" b="1" dirty="0">
                <a:solidFill>
                  <a:srgbClr val="000099"/>
                </a:solidFill>
                <a:latin typeface="Arial" panose="020B0604020202020204" pitchFamily="34" charset="0"/>
                <a:cs typeface="Arial" panose="020B0604020202020204" pitchFamily="34" charset="0"/>
              </a:rPr>
              <a:t>E</a:t>
            </a:r>
            <a:r>
              <a:rPr lang="es-CO" sz="2800" b="1" kern="1200" dirty="0">
                <a:solidFill>
                  <a:srgbClr val="000099"/>
                </a:solidFill>
                <a:effectLst/>
                <a:latin typeface="Arial" panose="020B0604020202020204" pitchFamily="34" charset="0"/>
                <a:cs typeface="Arial" panose="020B0604020202020204" pitchFamily="34" charset="0"/>
              </a:rPr>
              <a:t>s importante EXPLICITAR la forma en que se llegó a la conclusión:</a:t>
            </a:r>
            <a:endParaRPr lang="es-CO" sz="2800" b="1"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1804416" y="1804416"/>
            <a:ext cx="9700196" cy="4742688"/>
          </a:xfrm>
        </p:spPr>
        <p:txBody>
          <a:bodyPr>
            <a:normAutofit fontScale="92500" lnSpcReduction="20000"/>
          </a:bodyPr>
          <a:lstStyle/>
          <a:p>
            <a:pPr lvl="0">
              <a:lnSpc>
                <a:spcPct val="150000"/>
              </a:lnSpc>
            </a:pPr>
            <a:r>
              <a:rPr lang="es-CO" sz="2800" kern="1200" dirty="0">
                <a:solidFill>
                  <a:srgbClr val="000099"/>
                </a:solidFill>
                <a:effectLst/>
                <a:latin typeface="Arial" panose="020B0604020202020204" pitchFamily="34" charset="0"/>
                <a:cs typeface="Arial" panose="020B0604020202020204" pitchFamily="34" charset="0"/>
              </a:rPr>
              <a:t>En el Juicio de equidad deben valorarse también normas positivas (ej. en juicio preliminar de Derecho)</a:t>
            </a:r>
          </a:p>
          <a:p>
            <a:pPr lvl="0">
              <a:lnSpc>
                <a:spcPct val="150000"/>
              </a:lnSpc>
            </a:pPr>
            <a:r>
              <a:rPr lang="es-CO" sz="2800" dirty="0">
                <a:solidFill>
                  <a:srgbClr val="000099"/>
                </a:solidFill>
                <a:latin typeface="Arial" panose="020B0604020202020204" pitchFamily="34" charset="0"/>
                <a:cs typeface="Arial" panose="020B0604020202020204" pitchFamily="34" charset="0"/>
              </a:rPr>
              <a:t>L</a:t>
            </a:r>
            <a:r>
              <a:rPr lang="es-CO" sz="2800" kern="1200" dirty="0">
                <a:solidFill>
                  <a:srgbClr val="000099"/>
                </a:solidFill>
                <a:effectLst/>
                <a:latin typeface="Arial" panose="020B0604020202020204" pitchFamily="34" charset="0"/>
                <a:cs typeface="Arial" panose="020B0604020202020204" pitchFamily="34" charset="0"/>
              </a:rPr>
              <a:t>o contrario podría significar la vulneración tanto de la tutela judicial efectiva como de la necesidad de motivación de las sentencias. </a:t>
            </a:r>
          </a:p>
          <a:p>
            <a:pPr lvl="0">
              <a:lnSpc>
                <a:spcPct val="150000"/>
              </a:lnSpc>
            </a:pPr>
            <a:r>
              <a:rPr lang="es-CO" sz="2800" kern="1200" dirty="0">
                <a:solidFill>
                  <a:srgbClr val="000099"/>
                </a:solidFill>
                <a:effectLst/>
                <a:latin typeface="Arial" panose="020B0604020202020204" pitchFamily="34" charset="0"/>
                <a:cs typeface="Arial" panose="020B0604020202020204" pitchFamily="34" charset="0"/>
              </a:rPr>
              <a:t>Así, motivar una resolución no es otra cosa que:</a:t>
            </a:r>
          </a:p>
          <a:p>
            <a:pPr lvl="0">
              <a:lnSpc>
                <a:spcPct val="150000"/>
              </a:lnSpc>
            </a:pPr>
            <a:r>
              <a:rPr lang="es-CO" sz="2800" i="1" kern="1200" dirty="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Exponer con claridad las razones, no necesariamente de índole jurídica, que han llevado a dictarla. </a:t>
            </a:r>
            <a:endParaRPr lang="es-CO"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50275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560576" y="365125"/>
            <a:ext cx="9793224" cy="1853819"/>
          </a:xfrm>
        </p:spPr>
        <p:txBody>
          <a:bodyPr>
            <a:normAutofit fontScale="90000"/>
          </a:bodyPr>
          <a:lstStyle/>
          <a:p>
            <a:pPr algn="ctr">
              <a:lnSpc>
                <a:spcPct val="150000"/>
              </a:lnSpc>
              <a:spcAft>
                <a:spcPts val="600"/>
              </a:spcAft>
            </a:pPr>
            <a:r>
              <a:rPr lang="es-CO" sz="4000" b="1" kern="1200" dirty="0">
                <a:solidFill>
                  <a:srgbClr val="000099"/>
                </a:solidFill>
                <a:effectLst/>
                <a:latin typeface="Arial" panose="020B0604020202020204" pitchFamily="34" charset="0"/>
                <a:cs typeface="Arial" panose="020B0604020202020204" pitchFamily="34" charset="0"/>
              </a:rPr>
              <a:t>Un análisis preciso deberá asumir el carácter mixto de juicio de equidad </a:t>
            </a:r>
            <a:endParaRPr lang="es-CO" sz="4000" b="1"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1975104" y="2779776"/>
            <a:ext cx="9529508" cy="3499104"/>
          </a:xfrm>
        </p:spPr>
        <p:txBody>
          <a:bodyPr>
            <a:normAutofit fontScale="77500" lnSpcReduction="20000"/>
          </a:bodyPr>
          <a:lstStyle/>
          <a:p>
            <a:pPr lvl="0">
              <a:lnSpc>
                <a:spcPct val="150000"/>
              </a:lnSpc>
              <a:spcAft>
                <a:spcPts val="600"/>
              </a:spcAft>
            </a:pPr>
            <a:r>
              <a:rPr lang="es-CO" sz="4000" kern="1200" dirty="0">
                <a:solidFill>
                  <a:srgbClr val="000099"/>
                </a:solidFill>
                <a:effectLst/>
                <a:latin typeface="Arial" panose="020B0604020202020204" pitchFamily="34" charset="0"/>
                <a:cs typeface="Arial" panose="020B0604020202020204" pitchFamily="34" charset="0"/>
              </a:rPr>
              <a:t>Al que bastará definir como un juicio donde el juzgador está facultado por una amplia carga discrecional, </a:t>
            </a:r>
          </a:p>
          <a:p>
            <a:pPr lvl="0">
              <a:lnSpc>
                <a:spcPct val="150000"/>
              </a:lnSpc>
              <a:spcAft>
                <a:spcPts val="600"/>
              </a:spcAft>
            </a:pPr>
            <a:r>
              <a:rPr lang="es-CO" sz="4000" kern="1200" dirty="0">
                <a:solidFill>
                  <a:srgbClr val="000099"/>
                </a:solidFill>
                <a:effectLst/>
                <a:latin typeface="Arial" panose="020B0604020202020204" pitchFamily="34" charset="0"/>
                <a:cs typeface="Arial" panose="020B0604020202020204" pitchFamily="34" charset="0"/>
              </a:rPr>
              <a:t>Considerablemente mayor de la que tendría en un juicio de Derecho Ordinario.</a:t>
            </a:r>
            <a:endParaRPr lang="es-CO" dirty="0"/>
          </a:p>
        </p:txBody>
      </p:sp>
    </p:spTree>
    <p:extLst>
      <p:ext uri="{BB962C8B-B14F-4D97-AF65-F5344CB8AC3E}">
        <p14:creationId xmlns:p14="http://schemas.microsoft.com/office/powerpoint/2010/main" val="2929652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706880" y="365125"/>
            <a:ext cx="9646920" cy="1146683"/>
          </a:xfrm>
        </p:spPr>
        <p:txBody>
          <a:bodyPr>
            <a:normAutofit/>
          </a:bodyPr>
          <a:lstStyle/>
          <a:p>
            <a:pPr algn="ctr">
              <a:lnSpc>
                <a:spcPct val="150000"/>
              </a:lnSpc>
              <a:spcAft>
                <a:spcPts val="600"/>
              </a:spcAft>
            </a:pPr>
            <a:r>
              <a:rPr lang="es-CO" sz="4000" b="1" kern="1200" dirty="0">
                <a:solidFill>
                  <a:srgbClr val="000099"/>
                </a:solidFill>
                <a:effectLst/>
                <a:latin typeface="Arial" panose="020B0604020202020204" pitchFamily="34" charset="0"/>
                <a:cs typeface="Arial" panose="020B0604020202020204" pitchFamily="34" charset="0"/>
              </a:rPr>
              <a:t>Si el resultado arroja la certeza que:</a:t>
            </a:r>
            <a:endParaRPr lang="es-CO" sz="4000" b="1"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2084832" y="1755648"/>
            <a:ext cx="9419780" cy="4718304"/>
          </a:xfrm>
        </p:spPr>
        <p:txBody>
          <a:bodyPr>
            <a:normAutofit lnSpcReduction="10000"/>
          </a:bodyPr>
          <a:lstStyle/>
          <a:p>
            <a:pPr lvl="0">
              <a:lnSpc>
                <a:spcPct val="150000"/>
              </a:lnSpc>
              <a:spcAft>
                <a:spcPts val="600"/>
              </a:spcAft>
            </a:pPr>
            <a:r>
              <a:rPr lang="es-CO" sz="3200" kern="1200" dirty="0">
                <a:solidFill>
                  <a:srgbClr val="000099"/>
                </a:solidFill>
                <a:effectLst/>
                <a:latin typeface="Arial" panose="020B0604020202020204" pitchFamily="34" charset="0"/>
                <a:cs typeface="Arial" panose="020B0604020202020204" pitchFamily="34" charset="0"/>
              </a:rPr>
              <a:t>No es el juicio de Derecho el apropiado para alcanzar una determinada solución jurídica y, </a:t>
            </a:r>
          </a:p>
          <a:p>
            <a:pPr>
              <a:lnSpc>
                <a:spcPct val="150000"/>
              </a:lnSpc>
              <a:spcAft>
                <a:spcPts val="600"/>
              </a:spcAft>
            </a:pPr>
            <a:r>
              <a:rPr lang="es-CO" sz="3200" kern="1200" dirty="0">
                <a:solidFill>
                  <a:srgbClr val="000099"/>
                </a:solidFill>
                <a:effectLst/>
                <a:latin typeface="Arial" panose="020B0604020202020204" pitchFamily="34" charset="0"/>
                <a:cs typeface="Arial" panose="020B0604020202020204" pitchFamily="34" charset="0"/>
              </a:rPr>
              <a:t>sin embargo, sí lo es el pronunciamiento equitativo, </a:t>
            </a:r>
          </a:p>
          <a:p>
            <a:pPr>
              <a:lnSpc>
                <a:spcPct val="150000"/>
              </a:lnSpc>
              <a:spcAft>
                <a:spcPts val="600"/>
              </a:spcAft>
            </a:pPr>
            <a:r>
              <a:rPr lang="es-CO" sz="3200" b="1" i="1" kern="1200" dirty="0">
                <a:solidFill>
                  <a:srgbClr val="000099"/>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será entonces cuando el juicio de equidad propiamente dicho se revele pertinente.</a:t>
            </a:r>
            <a:endParaRPr lang="es-CO" sz="32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445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645920" y="365125"/>
            <a:ext cx="9707880" cy="1463675"/>
          </a:xfrm>
        </p:spPr>
        <p:txBody>
          <a:bodyPr>
            <a:noAutofit/>
          </a:bodyPr>
          <a:lstStyle/>
          <a:p>
            <a:pPr algn="ctr">
              <a:lnSpc>
                <a:spcPct val="150000"/>
              </a:lnSpc>
              <a:spcAft>
                <a:spcPts val="600"/>
              </a:spcAft>
            </a:pPr>
            <a:r>
              <a:rPr lang="es-CO" sz="3200" b="1" kern="1200" dirty="0">
                <a:solidFill>
                  <a:srgbClr val="000099"/>
                </a:solidFill>
                <a:effectLst/>
                <a:latin typeface="Arial" panose="020B0604020202020204" pitchFamily="34" charset="0"/>
                <a:cs typeface="Arial" panose="020B0604020202020204" pitchFamily="34" charset="0"/>
              </a:rPr>
              <a:t>Dentro del juicio de equidad en esta concepción lata, coexisten varios juicios particulares: </a:t>
            </a:r>
            <a:endParaRPr lang="es-CO" sz="3200" b="1"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1901952" y="2450592"/>
            <a:ext cx="9602660" cy="4011168"/>
          </a:xfrm>
        </p:spPr>
        <p:txBody>
          <a:bodyPr>
            <a:normAutofit fontScale="85000" lnSpcReduction="10000"/>
          </a:bodyPr>
          <a:lstStyle/>
          <a:p>
            <a:pPr lvl="0">
              <a:lnSpc>
                <a:spcPct val="150000"/>
              </a:lnSpc>
            </a:pPr>
            <a:r>
              <a:rPr lang="es-CO" sz="3600" kern="1200" dirty="0">
                <a:solidFill>
                  <a:srgbClr val="000099"/>
                </a:solidFill>
                <a:effectLst/>
                <a:latin typeface="Arial" panose="020B0604020202020204" pitchFamily="34" charset="0"/>
                <a:cs typeface="Arial" panose="020B0604020202020204" pitchFamily="34" charset="0"/>
              </a:rPr>
              <a:t>Del mismo modo que se dan en el juicio de Derecho (aunque con particularidades internas): </a:t>
            </a:r>
          </a:p>
          <a:p>
            <a:pPr lvl="1">
              <a:lnSpc>
                <a:spcPct val="150000"/>
              </a:lnSpc>
            </a:pPr>
            <a:r>
              <a:rPr lang="es-CO" sz="3500" kern="1200" dirty="0">
                <a:solidFill>
                  <a:srgbClr val="000099"/>
                </a:solidFill>
                <a:effectLst/>
                <a:latin typeface="Arial" panose="020B0604020202020204" pitchFamily="34" charset="0"/>
                <a:cs typeface="Arial" panose="020B0604020202020204" pitchFamily="34" charset="0"/>
              </a:rPr>
              <a:t>Juicios preliminares de Derecho, </a:t>
            </a:r>
          </a:p>
          <a:p>
            <a:pPr lvl="1">
              <a:lnSpc>
                <a:spcPct val="150000"/>
              </a:lnSpc>
            </a:pPr>
            <a:r>
              <a:rPr lang="es-CO" sz="3500" kern="1200" dirty="0">
                <a:solidFill>
                  <a:srgbClr val="000099"/>
                </a:solidFill>
                <a:effectLst/>
                <a:latin typeface="Arial" panose="020B0604020202020204" pitchFamily="34" charset="0"/>
                <a:cs typeface="Arial" panose="020B0604020202020204" pitchFamily="34" charset="0"/>
              </a:rPr>
              <a:t>juicios históricos y, por fin, </a:t>
            </a:r>
          </a:p>
          <a:p>
            <a:pPr lvl="1">
              <a:lnSpc>
                <a:spcPct val="150000"/>
              </a:lnSpc>
            </a:pPr>
            <a:r>
              <a:rPr lang="es-CO" sz="3500" kern="1200" dirty="0">
                <a:solidFill>
                  <a:srgbClr val="000099"/>
                </a:solidFill>
                <a:effectLst/>
                <a:latin typeface="Arial" panose="020B0604020202020204" pitchFamily="34" charset="0"/>
                <a:cs typeface="Arial" panose="020B0604020202020204" pitchFamily="34" charset="0"/>
              </a:rPr>
              <a:t>Juicios de valor o equitativos en sentido estricto.</a:t>
            </a:r>
            <a:endParaRPr lang="es-CO" sz="3500" dirty="0"/>
          </a:p>
        </p:txBody>
      </p:sp>
    </p:spTree>
    <p:extLst>
      <p:ext uri="{BB962C8B-B14F-4D97-AF65-F5344CB8AC3E}">
        <p14:creationId xmlns:p14="http://schemas.microsoft.com/office/powerpoint/2010/main" val="216698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597152" y="365125"/>
            <a:ext cx="9756648" cy="1975739"/>
          </a:xfrm>
        </p:spPr>
        <p:txBody>
          <a:bodyPr>
            <a:noAutofit/>
          </a:bodyPr>
          <a:lstStyle/>
          <a:p>
            <a:pPr algn="ctr">
              <a:lnSpc>
                <a:spcPct val="150000"/>
              </a:lnSpc>
              <a:spcAft>
                <a:spcPts val="600"/>
              </a:spcAft>
            </a:pPr>
            <a:r>
              <a:rPr lang="es-CO" sz="4400" b="1" kern="1200" dirty="0">
                <a:solidFill>
                  <a:srgbClr val="000099"/>
                </a:solidFill>
                <a:effectLst/>
                <a:latin typeface="Arial" panose="020B0604020202020204" pitchFamily="34" charset="0"/>
                <a:cs typeface="Arial" panose="020B0604020202020204" pitchFamily="34" charset="0"/>
              </a:rPr>
              <a:t>El juicio de equidad inserto en un juicio de derecho principal:</a:t>
            </a:r>
            <a:endParaRPr lang="es-CO" sz="4400" b="1" dirty="0">
              <a:solidFill>
                <a:srgbClr val="000099"/>
              </a:solidFill>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a:xfrm>
            <a:off x="2109216" y="2718816"/>
            <a:ext cx="9395396" cy="3877056"/>
          </a:xfrm>
        </p:spPr>
        <p:txBody>
          <a:bodyPr>
            <a:normAutofit fontScale="92500" lnSpcReduction="10000"/>
          </a:bodyPr>
          <a:lstStyle/>
          <a:p>
            <a:pPr lvl="0">
              <a:lnSpc>
                <a:spcPct val="150000"/>
              </a:lnSpc>
              <a:spcBef>
                <a:spcPts val="600"/>
              </a:spcBef>
              <a:spcAft>
                <a:spcPts val="600"/>
              </a:spcAft>
            </a:pPr>
            <a:r>
              <a:rPr lang="es-CO" sz="4400" kern="1200" dirty="0">
                <a:solidFill>
                  <a:srgbClr val="000099"/>
                </a:solidFill>
                <a:effectLst/>
                <a:latin typeface="Arial" panose="020B0604020202020204" pitchFamily="34" charset="0"/>
                <a:cs typeface="Arial" panose="020B0604020202020204" pitchFamily="34" charset="0"/>
              </a:rPr>
              <a:t>Es propio de las funciones integradora e interpretativa, </a:t>
            </a:r>
          </a:p>
          <a:p>
            <a:pPr lvl="0">
              <a:lnSpc>
                <a:spcPct val="150000"/>
              </a:lnSpc>
              <a:spcBef>
                <a:spcPts val="600"/>
              </a:spcBef>
              <a:spcAft>
                <a:spcPts val="600"/>
              </a:spcAft>
            </a:pPr>
            <a:r>
              <a:rPr lang="es-CO" sz="4400" kern="1200" dirty="0">
                <a:solidFill>
                  <a:srgbClr val="000099"/>
                </a:solidFill>
                <a:effectLst/>
                <a:latin typeface="Arial" panose="020B0604020202020204" pitchFamily="34" charset="0"/>
                <a:cs typeface="Arial" panose="020B0604020202020204" pitchFamily="34" charset="0"/>
              </a:rPr>
              <a:t>que siempre actúan en el seno de la aplicación de la norma.</a:t>
            </a:r>
            <a:endParaRPr lang="es-CO" dirty="0"/>
          </a:p>
        </p:txBody>
      </p:sp>
    </p:spTree>
    <p:extLst>
      <p:ext uri="{BB962C8B-B14F-4D97-AF65-F5344CB8AC3E}">
        <p14:creationId xmlns:p14="http://schemas.microsoft.com/office/powerpoint/2010/main" val="2046129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1633728" y="195073"/>
            <a:ext cx="9720072" cy="2304287"/>
          </a:xfrm>
        </p:spPr>
        <p:txBody>
          <a:bodyPr>
            <a:normAutofit/>
          </a:bodyPr>
          <a:lstStyle/>
          <a:p>
            <a:pPr algn="ctr">
              <a:lnSpc>
                <a:spcPct val="150000"/>
              </a:lnSpc>
              <a:spcAft>
                <a:spcPts val="600"/>
              </a:spcAft>
            </a:pPr>
            <a:r>
              <a:rPr lang="es-CO" sz="3200" b="1" kern="1200" dirty="0">
                <a:solidFill>
                  <a:srgbClr val="000099"/>
                </a:solidFill>
                <a:effectLst/>
                <a:latin typeface="Arial" panose="020B0604020202020204" pitchFamily="34" charset="0"/>
                <a:cs typeface="Arial" panose="020B0604020202020204" pitchFamily="34" charset="0"/>
              </a:rPr>
              <a:t>En la tradición prevalece la idea que el juicio de equidad es un juicio instantáneo, indivisible y sin apenas estructura articulada: </a:t>
            </a:r>
          </a:p>
        </p:txBody>
      </p:sp>
      <p:sp>
        <p:nvSpPr>
          <p:cNvPr id="3" name="Marcador de contenido 2"/>
          <p:cNvSpPr>
            <a:spLocks noGrp="1"/>
          </p:cNvSpPr>
          <p:nvPr>
            <p:ph idx="1"/>
          </p:nvPr>
        </p:nvSpPr>
        <p:spPr>
          <a:xfrm>
            <a:off x="1828800" y="3011423"/>
            <a:ext cx="9675812" cy="3340609"/>
          </a:xfrm>
        </p:spPr>
        <p:txBody>
          <a:bodyPr>
            <a:normAutofit fontScale="92500" lnSpcReduction="20000"/>
          </a:bodyPr>
          <a:lstStyle/>
          <a:p>
            <a:pPr lvl="0" algn="just">
              <a:lnSpc>
                <a:spcPct val="150000"/>
              </a:lnSpc>
              <a:spcAft>
                <a:spcPts val="600"/>
              </a:spcAft>
            </a:pPr>
            <a:r>
              <a:rPr lang="es-CO" sz="3200" kern="1200" dirty="0">
                <a:solidFill>
                  <a:srgbClr val="000099"/>
                </a:solidFill>
                <a:effectLst/>
                <a:latin typeface="Arial" panose="020B0604020202020204" pitchFamily="34" charset="0"/>
                <a:cs typeface="Arial" panose="020B0604020202020204" pitchFamily="34" charset="0"/>
              </a:rPr>
              <a:t>Trascendiendo esta concepción simplista, se concluye que el juicio de equidad, en cuanto poseedor de una clara naturaleza jurisdiccional, </a:t>
            </a:r>
          </a:p>
          <a:p>
            <a:pPr lvl="0" algn="just">
              <a:lnSpc>
                <a:spcPct val="150000"/>
              </a:lnSpc>
              <a:spcAft>
                <a:spcPts val="600"/>
              </a:spcAft>
            </a:pPr>
            <a:r>
              <a:rPr lang="es-CO" sz="3200" kern="1200" dirty="0">
                <a:solidFill>
                  <a:srgbClr val="000099"/>
                </a:solidFill>
                <a:effectLst/>
                <a:latin typeface="Arial" panose="020B0604020202020204" pitchFamily="34" charset="0"/>
                <a:cs typeface="Arial" panose="020B0604020202020204" pitchFamily="34" charset="0"/>
              </a:rPr>
              <a:t>No es solo el concreto momento en que se resuelve el “juicio”</a:t>
            </a:r>
            <a:endParaRPr lang="es-CO" dirty="0"/>
          </a:p>
        </p:txBody>
      </p:sp>
    </p:spTree>
    <p:extLst>
      <p:ext uri="{BB962C8B-B14F-4D97-AF65-F5344CB8AC3E}">
        <p14:creationId xmlns:p14="http://schemas.microsoft.com/office/powerpoint/2010/main" val="3967353119"/>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183</TotalTime>
  <Words>2847</Words>
  <Application>Microsoft Office PowerPoint</Application>
  <PresentationFormat>Panorámica</PresentationFormat>
  <Paragraphs>178</Paragraphs>
  <Slides>37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37</vt:i4>
      </vt:variant>
    </vt:vector>
  </HeadingPairs>
  <TitlesOfParts>
    <vt:vector size="43" baseType="lpstr">
      <vt:lpstr>Arial</vt:lpstr>
      <vt:lpstr>Century Gothic</vt:lpstr>
      <vt:lpstr>Courier New</vt:lpstr>
      <vt:lpstr>Wingdings</vt:lpstr>
      <vt:lpstr>Wingdings 3</vt:lpstr>
      <vt:lpstr>Espiral</vt:lpstr>
      <vt:lpstr>Conversatorio Nacional de Jueces, Juezas de Paz y de Reconsideración</vt:lpstr>
      <vt:lpstr>La esencia principal del juicio de equidad es creadora…</vt:lpstr>
      <vt:lpstr>Hay dudas doctrinales sobre la existencia de alguna figura que provea un uso de la equidad en su función sustitutiva… la forma más radical de la equidad,</vt:lpstr>
      <vt:lpstr>Es importante EXPLICITAR la forma en que se llegó a la conclusión:</vt:lpstr>
      <vt:lpstr>Un análisis preciso deberá asumir el carácter mixto de juicio de equidad </vt:lpstr>
      <vt:lpstr>Si el resultado arroja la certeza que:</vt:lpstr>
      <vt:lpstr>Dentro del juicio de equidad en esta concepción lata, coexisten varios juicios particulares: </vt:lpstr>
      <vt:lpstr>El juicio de equidad inserto en un juicio de derecho principal:</vt:lpstr>
      <vt:lpstr>En la tradición prevalece la idea que el juicio de equidad es un juicio instantáneo, indivisible y sin apenas estructura articulada: </vt:lpstr>
      <vt:lpstr>JUSTICIA INFORMAL JUSTICIA ESTATAL FORMAL</vt:lpstr>
      <vt:lpstr>EL ÚLTIMO GRAN RETO PARA POTENCIAR LAS VIRTUDES DEMOCRÁTICAS DE LA JUSTICIA COMUNITARIA CONSISTE EN: </vt:lpstr>
      <vt:lpstr>ES POSIBLE AFIRMAR QUE: </vt:lpstr>
      <vt:lpstr>PAZ Y DEMOCRACIA: </vt:lpstr>
      <vt:lpstr>YA LAS ALTAS CORTES HAN SEÑALADO QUE:</vt:lpstr>
      <vt:lpstr>¿QUÉ ES LA JUSTICIA DE PAZ? (LEY 497 DE 1999)</vt:lpstr>
      <vt:lpstr>¿QUIÉN Y CÓMO PUEDE LLEGAR A SER JUEZ DE PAZ?</vt:lpstr>
      <vt:lpstr>¿COMO SE HA MODIFICADO LA LEY 270 De 1996? </vt:lpstr>
      <vt:lpstr>PRINCIPIOS DE LA JUSTICIA DE PAZ</vt:lpstr>
      <vt:lpstr>¿CUÁLES SON LAS COMPETENCIAS DE LOS JUECES DE PAZ?</vt:lpstr>
      <vt:lpstr>ADMINISTRATIVOS Y DISCIPLINARIOS</vt:lpstr>
      <vt:lpstr>TRIBUTARIOS Asuntos sometido a solemnidades tales como:</vt:lpstr>
      <vt:lpstr>CONTROL DISCIPLINARIO</vt:lpstr>
      <vt:lpstr>PODRÁ CUMPLIRSE EL REQUISITO DE PROCEDIBILIDAD MEDIANTE LA CONCILIACIÓN EN EQUIDAD LEY 1395 ART, 52. </vt:lpstr>
      <vt:lpstr>¿QUÉ CONFLICTOS ATIENDE Y CÓMO ACUDIR AL JUEZ DE PAZ? </vt:lpstr>
      <vt:lpstr>DESDE EL PUNTO MATERIAL</vt:lpstr>
      <vt:lpstr>ETAPAS EN LA JUSTICIA DE PAZ</vt:lpstr>
      <vt:lpstr>PRIMERA ETAPA: LA AUDIENCIA DE CONCILIACIÓN </vt:lpstr>
      <vt:lpstr>2. ESTUDIO DEL CASO Y CITACIÓN A AUDIENCIA DE CONCILIACIÓN </vt:lpstr>
      <vt:lpstr>3. AUDIENCIA DE CONCILIACIÓN </vt:lpstr>
      <vt:lpstr>PARA ALCANZAR EL PROPÓSITO DESEADO, EL JUEZ DE PAZ DEBERÁ: </vt:lpstr>
      <vt:lpstr>EL JUEZ DE PAZ TAMBIEN DEBERÁ</vt:lpstr>
      <vt:lpstr>LOS INTERVINIENTES EN LA AUDIENCIA DEBEN: </vt:lpstr>
      <vt:lpstr>LOS INTERVINIENTES TAMBIÉN DEBEN:</vt:lpstr>
      <vt:lpstr>DE ESTA AUDIENCIA SE DEJA CONSTANCIA EN UN ACTA QUE EL JUEZ DE PAZ DEBE CONSERVAR EN UN ARCHIVO PÚBLICO Y QUE CONTIENE: </vt:lpstr>
      <vt:lpstr>Efectos del acta, sea de cosa juzgada o de mérito ejecutivo.   Como es obvio, en los procesos de concertación intervienen factores de poder, por lo que es necesario saber reconocer su complejidad. </vt:lpstr>
      <vt:lpstr>VENTAJAS DE LA JUSTICIA DE PAZ</vt:lpstr>
      <vt:lpstr>COMO AFIRMA SEPÚLVEDA</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JUSTICIA INFORMAL – JUSTICIA ESTATAL FORMAL La Justicia Informal no es sustituta sino como complementaria de Estatal Formal, por ello no conviene esperar la reconstrucción del aparato judicial formal, aunque se recomienda articular estrategias de reforma en ambos campos.</dc:title>
  <dc:creator>Solutec-3</dc:creator>
  <cp:lastModifiedBy>Ronald Fabian Villalba Mayorga</cp:lastModifiedBy>
  <cp:revision>30</cp:revision>
  <dcterms:created xsi:type="dcterms:W3CDTF">2022-03-08T22:29:03Z</dcterms:created>
  <dcterms:modified xsi:type="dcterms:W3CDTF">2022-06-08T13:27:44Z</dcterms:modified>
</cp:coreProperties>
</file>