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94" r:id="rId2"/>
    <p:sldId id="256" r:id="rId3"/>
    <p:sldId id="257" r:id="rId4"/>
    <p:sldId id="258" r:id="rId5"/>
    <p:sldId id="259" r:id="rId6"/>
    <p:sldId id="260" r:id="rId7"/>
    <p:sldId id="262" r:id="rId8"/>
    <p:sldId id="263" r:id="rId9"/>
    <p:sldId id="264" r:id="rId10"/>
    <p:sldId id="266" r:id="rId11"/>
    <p:sldId id="267" r:id="rId12"/>
    <p:sldId id="268" r:id="rId13"/>
    <p:sldId id="269" r:id="rId14"/>
    <p:sldId id="270" r:id="rId15"/>
    <p:sldId id="271" r:id="rId16"/>
    <p:sldId id="272" r:id="rId17"/>
    <p:sldId id="289" r:id="rId18"/>
    <p:sldId id="276" r:id="rId19"/>
    <p:sldId id="292" r:id="rId20"/>
    <p:sldId id="278" r:id="rId21"/>
    <p:sldId id="279" r:id="rId22"/>
    <p:sldId id="280" r:id="rId23"/>
    <p:sldId id="291" r:id="rId24"/>
    <p:sldId id="282" r:id="rId25"/>
    <p:sldId id="283" r:id="rId26"/>
    <p:sldId id="284" r:id="rId27"/>
    <p:sldId id="285" r:id="rId28"/>
    <p:sldId id="286" r:id="rId29"/>
    <p:sldId id="287" r:id="rId30"/>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9252" autoAdjust="0"/>
    <p:restoredTop sz="86384" autoAdjust="0"/>
  </p:normalViewPr>
  <p:slideViewPr>
    <p:cSldViewPr snapToGrid="0">
      <p:cViewPr varScale="1">
        <p:scale>
          <a:sx n="98" d="100"/>
          <a:sy n="98" d="100"/>
        </p:scale>
        <p:origin x="276" y="90"/>
      </p:cViewPr>
      <p:guideLst/>
    </p:cSldViewPr>
  </p:slideViewPr>
  <p:outlineViewPr>
    <p:cViewPr>
      <p:scale>
        <a:sx n="33" d="100"/>
        <a:sy n="33" d="100"/>
      </p:scale>
      <p:origin x="0" y="-224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F3A032-7388-441B-BEC8-FDD8B2B76B46}" type="datetimeFigureOut">
              <a:rPr lang="es-CO" smtClean="0"/>
              <a:t>10/03/2022</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4018CB-FBEE-4977-BED7-78189DC6638A}" type="slidenum">
              <a:rPr lang="es-CO" smtClean="0"/>
              <a:t>‹Nº›</a:t>
            </a:fld>
            <a:endParaRPr lang="es-CO"/>
          </a:p>
        </p:txBody>
      </p:sp>
    </p:spTree>
    <p:extLst>
      <p:ext uri="{BB962C8B-B14F-4D97-AF65-F5344CB8AC3E}">
        <p14:creationId xmlns:p14="http://schemas.microsoft.com/office/powerpoint/2010/main" val="1248229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9F4018CB-FBEE-4977-BED7-78189DC6638A}" type="slidenum">
              <a:rPr lang="es-CO" smtClean="0"/>
              <a:t>9</a:t>
            </a:fld>
            <a:endParaRPr lang="es-CO"/>
          </a:p>
        </p:txBody>
      </p:sp>
    </p:spTree>
    <p:extLst>
      <p:ext uri="{BB962C8B-B14F-4D97-AF65-F5344CB8AC3E}">
        <p14:creationId xmlns:p14="http://schemas.microsoft.com/office/powerpoint/2010/main" val="2781403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9F4018CB-FBEE-4977-BED7-78189DC6638A}" type="slidenum">
              <a:rPr lang="es-CO" smtClean="0"/>
              <a:t>14</a:t>
            </a:fld>
            <a:endParaRPr lang="es-CO"/>
          </a:p>
        </p:txBody>
      </p:sp>
    </p:spTree>
    <p:extLst>
      <p:ext uri="{BB962C8B-B14F-4D97-AF65-F5344CB8AC3E}">
        <p14:creationId xmlns:p14="http://schemas.microsoft.com/office/powerpoint/2010/main" val="2319603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10/03/2022</a:t>
            </a:fld>
            <a:endParaRPr lang="es-CO"/>
          </a:p>
        </p:txBody>
      </p:sp>
      <p:sp>
        <p:nvSpPr>
          <p:cNvPr id="5" name="Footer Placeholder 4"/>
          <p:cNvSpPr>
            <a:spLocks noGrp="1"/>
          </p:cNvSpPr>
          <p:nvPr>
            <p:ph type="ftr" sz="quarter" idx="11"/>
          </p:nvPr>
        </p:nvSpPr>
        <p:spPr/>
        <p:txBody>
          <a:bodyPr/>
          <a:lstStyle/>
          <a:p>
            <a:endParaRPr lang="es-CO"/>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4282610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7C0F9A1-7145-4525-80CF-D3270DC2DB7C}" type="datetimeFigureOut">
              <a:rPr lang="es-CO" smtClean="0"/>
              <a:t>10/03/2022</a:t>
            </a:fld>
            <a:endParaRPr lang="es-CO"/>
          </a:p>
        </p:txBody>
      </p:sp>
      <p:sp>
        <p:nvSpPr>
          <p:cNvPr id="5" name="Footer Placeholder 4"/>
          <p:cNvSpPr>
            <a:spLocks noGrp="1"/>
          </p:cNvSpPr>
          <p:nvPr>
            <p:ph type="ftr" sz="quarter" idx="11"/>
          </p:nvPr>
        </p:nvSpPr>
        <p:spPr/>
        <p:txBody>
          <a:bodyPr/>
          <a:lstStyle/>
          <a:p>
            <a:endParaRPr lang="es-C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494808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7C0F9A1-7145-4525-80CF-D3270DC2DB7C}" type="datetimeFigureOut">
              <a:rPr lang="es-CO" smtClean="0"/>
              <a:t>10/03/2022</a:t>
            </a:fld>
            <a:endParaRPr lang="es-CO"/>
          </a:p>
        </p:txBody>
      </p:sp>
      <p:sp>
        <p:nvSpPr>
          <p:cNvPr id="5" name="Footer Placeholder 4"/>
          <p:cNvSpPr>
            <a:spLocks noGrp="1"/>
          </p:cNvSpPr>
          <p:nvPr>
            <p:ph type="ftr" sz="quarter" idx="11"/>
          </p:nvPr>
        </p:nvSpPr>
        <p:spPr/>
        <p:txBody>
          <a:bodyPr/>
          <a:lstStyle/>
          <a:p>
            <a:endParaRPr lang="es-CO"/>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5AD9E4-E12E-4C5E-9B41-312F49DD1BE9}" type="slidenum">
              <a:rPr lang="es-CO" smtClean="0"/>
              <a:t>‹Nº›</a:t>
            </a:fld>
            <a:endParaRPr lang="es-CO"/>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0988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10/03/2022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076418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10/03/2022</a:t>
            </a:fld>
            <a:endParaRPr lang="es-CO"/>
          </a:p>
        </p:txBody>
      </p:sp>
      <p:sp>
        <p:nvSpPr>
          <p:cNvPr id="6" name="Footer Placeholder 5"/>
          <p:cNvSpPr>
            <a:spLocks noGrp="1"/>
          </p:cNvSpPr>
          <p:nvPr>
            <p:ph type="ftr" sz="quarter" idx="11"/>
          </p:nvPr>
        </p:nvSpPr>
        <p:spPr/>
        <p:txBody>
          <a:bodyPr/>
          <a:lstStyle/>
          <a:p>
            <a:endParaRPr lang="es-CO"/>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49092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10/03/2022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868635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10/03/2022</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827329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10/03/2022</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42496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10/03/2022</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481251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7C0F9A1-7145-4525-80CF-D3270DC2DB7C}" type="datetimeFigureOut">
              <a:rPr lang="es-CO" smtClean="0"/>
              <a:t>10/03/2022</a:t>
            </a:fld>
            <a:endParaRPr lang="es-CO"/>
          </a:p>
        </p:txBody>
      </p:sp>
      <p:sp>
        <p:nvSpPr>
          <p:cNvPr id="5" name="Footer Placeholder 4"/>
          <p:cNvSpPr>
            <a:spLocks noGrp="1"/>
          </p:cNvSpPr>
          <p:nvPr>
            <p:ph type="ftr" sz="quarter" idx="11"/>
          </p:nvPr>
        </p:nvSpPr>
        <p:spPr/>
        <p:txBody>
          <a:bodyPr/>
          <a:lstStyle/>
          <a:p>
            <a:endParaRPr lang="es-C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711202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7C0F9A1-7145-4525-80CF-D3270DC2DB7C}" type="datetimeFigureOut">
              <a:rPr lang="es-CO" smtClean="0"/>
              <a:t>10/03/2022</a:t>
            </a:fld>
            <a:endParaRPr lang="es-CO"/>
          </a:p>
        </p:txBody>
      </p:sp>
      <p:sp>
        <p:nvSpPr>
          <p:cNvPr id="6" name="Footer Placeholder 5"/>
          <p:cNvSpPr>
            <a:spLocks noGrp="1"/>
          </p:cNvSpPr>
          <p:nvPr>
            <p:ph type="ftr" sz="quarter" idx="11"/>
          </p:nvPr>
        </p:nvSpPr>
        <p:spPr/>
        <p:txBody>
          <a:bodyPr/>
          <a:lstStyle/>
          <a:p>
            <a:endParaRPr lang="es-CO"/>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2836037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7C0F9A1-7145-4525-80CF-D3270DC2DB7C}" type="datetimeFigureOut">
              <a:rPr lang="es-CO" smtClean="0"/>
              <a:t>10/03/2022</a:t>
            </a:fld>
            <a:endParaRPr lang="es-CO"/>
          </a:p>
        </p:txBody>
      </p:sp>
      <p:sp>
        <p:nvSpPr>
          <p:cNvPr id="8" name="Footer Placeholder 7"/>
          <p:cNvSpPr>
            <a:spLocks noGrp="1"/>
          </p:cNvSpPr>
          <p:nvPr>
            <p:ph type="ftr" sz="quarter" idx="11"/>
          </p:nvPr>
        </p:nvSpPr>
        <p:spPr/>
        <p:txBody>
          <a:bodyPr/>
          <a:lstStyle/>
          <a:p>
            <a:endParaRPr lang="es-CO"/>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090551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7C0F9A1-7145-4525-80CF-D3270DC2DB7C}" type="datetimeFigureOut">
              <a:rPr lang="es-CO" smtClean="0"/>
              <a:t>10/03/2022</a:t>
            </a:fld>
            <a:endParaRPr lang="es-CO"/>
          </a:p>
        </p:txBody>
      </p:sp>
      <p:sp>
        <p:nvSpPr>
          <p:cNvPr id="4" name="Footer Placeholder 3"/>
          <p:cNvSpPr>
            <a:spLocks noGrp="1"/>
          </p:cNvSpPr>
          <p:nvPr>
            <p:ph type="ftr" sz="quarter" idx="11"/>
          </p:nvPr>
        </p:nvSpPr>
        <p:spPr/>
        <p:txBody>
          <a:bodyPr/>
          <a:lstStyle/>
          <a:p>
            <a:endParaRPr lang="es-CO"/>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420091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C0F9A1-7145-4525-80CF-D3270DC2DB7C}" type="datetimeFigureOut">
              <a:rPr lang="es-CO" smtClean="0"/>
              <a:t>10/03/2022</a:t>
            </a:fld>
            <a:endParaRPr lang="es-CO"/>
          </a:p>
        </p:txBody>
      </p:sp>
      <p:sp>
        <p:nvSpPr>
          <p:cNvPr id="3" name="Footer Placeholder 2"/>
          <p:cNvSpPr>
            <a:spLocks noGrp="1"/>
          </p:cNvSpPr>
          <p:nvPr>
            <p:ph type="ftr" sz="quarter" idx="11"/>
          </p:nvPr>
        </p:nvSpPr>
        <p:spPr/>
        <p:txBody>
          <a:bodyPr/>
          <a:lstStyle/>
          <a:p>
            <a:endParaRPr lang="es-CO"/>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848150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10/03/2022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908698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10/03/2022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2461735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7C0F9A1-7145-4525-80CF-D3270DC2DB7C}" type="datetimeFigureOut">
              <a:rPr lang="es-CO" smtClean="0"/>
              <a:t>10/03/2022</a:t>
            </a:fld>
            <a:endParaRPr lang="es-CO"/>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B5AD9E4-E12E-4C5E-9B41-312F49DD1BE9}" type="slidenum">
              <a:rPr lang="es-CO" smtClean="0"/>
              <a:t>‹Nº›</a:t>
            </a:fld>
            <a:endParaRPr lang="es-CO"/>
          </a:p>
        </p:txBody>
      </p:sp>
    </p:spTree>
    <p:extLst>
      <p:ext uri="{BB962C8B-B14F-4D97-AF65-F5344CB8AC3E}">
        <p14:creationId xmlns:p14="http://schemas.microsoft.com/office/powerpoint/2010/main" val="1532047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652375-6FA3-49E6-86FE-35D88A2D00F3}"/>
              </a:ext>
            </a:extLst>
          </p:cNvPr>
          <p:cNvSpPr>
            <a:spLocks noGrp="1"/>
          </p:cNvSpPr>
          <p:nvPr>
            <p:ph type="title"/>
          </p:nvPr>
        </p:nvSpPr>
        <p:spPr>
          <a:xfrm>
            <a:off x="2003896" y="1621195"/>
            <a:ext cx="9747115" cy="1468800"/>
          </a:xfrm>
        </p:spPr>
        <p:txBody>
          <a:bodyPr>
            <a:normAutofit/>
          </a:bodyPr>
          <a:lstStyle/>
          <a:p>
            <a:pPr algn="ctr"/>
            <a:r>
              <a:rPr lang="es-MX" b="1" dirty="0">
                <a:solidFill>
                  <a:schemeClr val="tx1"/>
                </a:solidFill>
              </a:rPr>
              <a:t>CONSEJO SUPERIOR DE LA JUDICATURA</a:t>
            </a:r>
            <a:endParaRPr lang="es-CO" b="1" dirty="0">
              <a:solidFill>
                <a:schemeClr val="tx1"/>
              </a:solidFill>
            </a:endParaRPr>
          </a:p>
        </p:txBody>
      </p:sp>
      <p:sp>
        <p:nvSpPr>
          <p:cNvPr id="3" name="Marcador de texto 2">
            <a:extLst>
              <a:ext uri="{FF2B5EF4-FFF2-40B4-BE49-F238E27FC236}">
                <a16:creationId xmlns:a16="http://schemas.microsoft.com/office/drawing/2014/main" id="{E7173EEB-6434-4E01-9126-28067EC5769B}"/>
              </a:ext>
            </a:extLst>
          </p:cNvPr>
          <p:cNvSpPr>
            <a:spLocks noGrp="1"/>
          </p:cNvSpPr>
          <p:nvPr>
            <p:ph type="body" idx="1"/>
          </p:nvPr>
        </p:nvSpPr>
        <p:spPr>
          <a:xfrm>
            <a:off x="2341934" y="3228409"/>
            <a:ext cx="8915399" cy="860400"/>
          </a:xfrm>
        </p:spPr>
        <p:txBody>
          <a:bodyPr>
            <a:normAutofit/>
          </a:bodyPr>
          <a:lstStyle/>
          <a:p>
            <a:pPr algn="ctr"/>
            <a:r>
              <a:rPr lang="es-MX" sz="3600" b="1" dirty="0">
                <a:solidFill>
                  <a:schemeClr val="tx1"/>
                </a:solidFill>
              </a:rPr>
              <a:t>Escuela Judicial “Rodrigo Lara Bonilla”</a:t>
            </a:r>
            <a:endParaRPr lang="es-CO" sz="3600" b="1" dirty="0">
              <a:solidFill>
                <a:schemeClr val="tx1"/>
              </a:solidFill>
            </a:endParaRPr>
          </a:p>
        </p:txBody>
      </p:sp>
      <p:sp>
        <p:nvSpPr>
          <p:cNvPr id="6" name="Marcador de texto 2">
            <a:extLst>
              <a:ext uri="{FF2B5EF4-FFF2-40B4-BE49-F238E27FC236}">
                <a16:creationId xmlns:a16="http://schemas.microsoft.com/office/drawing/2014/main" id="{ED5C097C-5E1D-4152-92C3-7996ABA9B990}"/>
              </a:ext>
            </a:extLst>
          </p:cNvPr>
          <p:cNvSpPr txBox="1">
            <a:spLocks/>
          </p:cNvSpPr>
          <p:nvPr/>
        </p:nvSpPr>
        <p:spPr>
          <a:xfrm>
            <a:off x="2859932" y="4561975"/>
            <a:ext cx="6848272" cy="860400"/>
          </a:xfrm>
          <a:prstGeom prst="rect">
            <a:avLst/>
          </a:prstGeom>
        </p:spPr>
        <p:txBody>
          <a:bodyPr vert="horz" lIns="91440" tIns="45720" rIns="91440" bIns="45720" rtlCol="0" anchor="ctr">
            <a:normAutofit lnSpcReduction="10000"/>
          </a:bodyPr>
          <a:lstStyle>
            <a:lvl1pPr marL="0" indent="0" algn="l" defTabSz="457200" rtl="0" eaLnBrk="1" latinLnBrk="0" hangingPunct="1">
              <a:spcBef>
                <a:spcPts val="1000"/>
              </a:spcBef>
              <a:spcAft>
                <a:spcPts val="0"/>
              </a:spcAft>
              <a:buClr>
                <a:schemeClr val="accent1"/>
              </a:buClr>
              <a:buFont typeface="Wingdings 3" charset="2"/>
              <a:buNone/>
              <a:defRPr sz="20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pPr>
              <a:lnSpc>
                <a:spcPct val="90000"/>
              </a:lnSpc>
            </a:pPr>
            <a:r>
              <a:rPr lang="en-US" sz="2400" b="1" dirty="0">
                <a:solidFill>
                  <a:schemeClr val="tx1"/>
                </a:solidFill>
              </a:rPr>
              <a:t>Formador: </a:t>
            </a:r>
          </a:p>
          <a:p>
            <a:pPr>
              <a:lnSpc>
                <a:spcPct val="90000"/>
              </a:lnSpc>
            </a:pPr>
            <a:r>
              <a:rPr lang="en-US" sz="2400" b="1" dirty="0">
                <a:solidFill>
                  <a:schemeClr val="tx1"/>
                </a:solidFill>
              </a:rPr>
              <a:t>Dr. HECTOR ENRIQUE PEÑA SALGADO </a:t>
            </a:r>
          </a:p>
        </p:txBody>
      </p:sp>
      <p:pic>
        <p:nvPicPr>
          <p:cNvPr id="7" name="Imagen 6" descr="Dibujo animado de un personaje con la boca abierta&#10;&#10;Descripción generada automáticamente con confianza baja">
            <a:extLst>
              <a:ext uri="{FF2B5EF4-FFF2-40B4-BE49-F238E27FC236}">
                <a16:creationId xmlns:a16="http://schemas.microsoft.com/office/drawing/2014/main" id="{5030D52E-45B8-4110-92BD-DF513D64E5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603" y="150293"/>
            <a:ext cx="2070597" cy="2037414"/>
          </a:xfrm>
          <a:prstGeom prst="rect">
            <a:avLst/>
          </a:prstGeom>
        </p:spPr>
      </p:pic>
    </p:spTree>
    <p:extLst>
      <p:ext uri="{BB962C8B-B14F-4D97-AF65-F5344CB8AC3E}">
        <p14:creationId xmlns:p14="http://schemas.microsoft.com/office/powerpoint/2010/main" val="4212345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2857" y="297856"/>
            <a:ext cx="10515600" cy="624029"/>
          </a:xfrm>
        </p:spPr>
        <p:txBody>
          <a:bodyPr>
            <a:normAutofit/>
          </a:bodyPr>
          <a:lstStyle/>
          <a:p>
            <a:pPr algn="ctr"/>
            <a:r>
              <a:rPr lang="es-CO" sz="3200" b="1" kern="1200" dirty="0">
                <a:solidFill>
                  <a:schemeClr val="tx1"/>
                </a:solidFill>
                <a:effectLst/>
                <a:latin typeface="Arial" panose="020B0604020202020204" pitchFamily="34" charset="0"/>
                <a:ea typeface="+mj-ea"/>
                <a:cs typeface="Arial" panose="020B0604020202020204" pitchFamily="34" charset="0"/>
              </a:rPr>
              <a:t>PRINCIPIOS DE LA JUSTICIA DE PAZ</a:t>
            </a:r>
          </a:p>
        </p:txBody>
      </p:sp>
      <p:sp>
        <p:nvSpPr>
          <p:cNvPr id="4" name="Marcador de texto 3"/>
          <p:cNvSpPr>
            <a:spLocks noGrp="1"/>
          </p:cNvSpPr>
          <p:nvPr>
            <p:ph type="body" idx="1"/>
          </p:nvPr>
        </p:nvSpPr>
        <p:spPr>
          <a:xfrm>
            <a:off x="1897277" y="1268361"/>
            <a:ext cx="5309419" cy="5309420"/>
          </a:xfrm>
        </p:spPr>
        <p:txBody>
          <a:bodyPr>
            <a:noAutofit/>
          </a:bodyPr>
          <a:lstStyle/>
          <a:p>
            <a:pPr lvl="0">
              <a:lnSpc>
                <a:spcPct val="150000"/>
              </a:lnSpc>
              <a:spcBef>
                <a:spcPts val="60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Tratamiento integral y pacífico de los conflictos</a:t>
            </a:r>
          </a:p>
          <a:p>
            <a:pPr lvl="0">
              <a:lnSpc>
                <a:spcPct val="150000"/>
              </a:lnSpc>
              <a:spcBef>
                <a:spcPts val="60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Equidad</a:t>
            </a:r>
          </a:p>
          <a:p>
            <a:pPr lvl="0">
              <a:lnSpc>
                <a:spcPct val="150000"/>
              </a:lnSpc>
              <a:spcBef>
                <a:spcPts val="60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Eficiencia</a:t>
            </a:r>
          </a:p>
          <a:p>
            <a:pPr lvl="0">
              <a:lnSpc>
                <a:spcPct val="150000"/>
              </a:lnSpc>
              <a:spcBef>
                <a:spcPts val="60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Oralidad</a:t>
            </a:r>
          </a:p>
          <a:p>
            <a:pPr lvl="0">
              <a:lnSpc>
                <a:spcPct val="150000"/>
              </a:lnSpc>
              <a:spcBef>
                <a:spcPts val="60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Autonomía e independencia</a:t>
            </a:r>
          </a:p>
          <a:p>
            <a:pPr lvl="0">
              <a:lnSpc>
                <a:spcPct val="150000"/>
              </a:lnSpc>
              <a:spcBef>
                <a:spcPts val="60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Gratuidad</a:t>
            </a:r>
          </a:p>
          <a:p>
            <a:pPr lvl="0">
              <a:lnSpc>
                <a:spcPct val="150000"/>
              </a:lnSpc>
              <a:spcBef>
                <a:spcPts val="60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Garantía de los derechos</a:t>
            </a:r>
            <a:endParaRPr lang="es-CO" sz="1400" dirty="0">
              <a:solidFill>
                <a:schemeClr val="tx1"/>
              </a:solidFill>
            </a:endParaRPr>
          </a:p>
        </p:txBody>
      </p:sp>
      <p:sp>
        <p:nvSpPr>
          <p:cNvPr id="5" name="AutoShape 2" descr="La justicia de paz está en el ojo de la tormenta | La Prensa Panamá"/>
          <p:cNvSpPr>
            <a:spLocks noChangeAspect="1" noChangeArrowheads="1"/>
          </p:cNvSpPr>
          <p:nvPr/>
        </p:nvSpPr>
        <p:spPr bwMode="auto">
          <a:xfrm>
            <a:off x="8016465" y="2595716"/>
            <a:ext cx="3982052" cy="398206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6" name="Imagen 5"/>
          <p:cNvPicPr>
            <a:picLocks noChangeAspect="1"/>
          </p:cNvPicPr>
          <p:nvPr/>
        </p:nvPicPr>
        <p:blipFill>
          <a:blip r:embed="rId2"/>
          <a:stretch>
            <a:fillRect/>
          </a:stretch>
        </p:blipFill>
        <p:spPr>
          <a:xfrm>
            <a:off x="6096000" y="2392925"/>
            <a:ext cx="5798297" cy="3460751"/>
          </a:xfrm>
          <a:prstGeom prst="rect">
            <a:avLst/>
          </a:prstGeom>
        </p:spPr>
      </p:pic>
      <p:pic>
        <p:nvPicPr>
          <p:cNvPr id="7" name="Imagen 6" descr="Dibujo animado de un personaje con la boca abierta&#10;&#10;Descripción generada automáticamente con confianza baja">
            <a:extLst>
              <a:ext uri="{FF2B5EF4-FFF2-40B4-BE49-F238E27FC236}">
                <a16:creationId xmlns:a16="http://schemas.microsoft.com/office/drawing/2014/main" id="{6F586286-A52B-4539-8A97-74CC1D0C56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2576438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9905" y="481439"/>
            <a:ext cx="9372599" cy="697655"/>
          </a:xfrm>
        </p:spPr>
        <p:txBody>
          <a:bodyPr>
            <a:normAutofit fontScale="90000"/>
          </a:bodyPr>
          <a:lstStyle/>
          <a:p>
            <a:pPr algn="ctr"/>
            <a:r>
              <a:rPr lang="es-CO" sz="2400" b="1" kern="1200" dirty="0">
                <a:solidFill>
                  <a:schemeClr val="tx1"/>
                </a:solidFill>
                <a:effectLst/>
                <a:latin typeface="Arial" panose="020B0604020202020204" pitchFamily="34" charset="0"/>
                <a:ea typeface="+mj-ea"/>
                <a:cs typeface="Arial" panose="020B0604020202020204" pitchFamily="34" charset="0"/>
              </a:rPr>
              <a:t>¿CUÁLES SON LAS COMPETENCIAS DE LOS JUECES DE PAZ?</a:t>
            </a:r>
          </a:p>
        </p:txBody>
      </p:sp>
      <p:sp>
        <p:nvSpPr>
          <p:cNvPr id="4" name="Marcador de texto 3"/>
          <p:cNvSpPr>
            <a:spLocks noGrp="1"/>
          </p:cNvSpPr>
          <p:nvPr>
            <p:ph type="body" idx="1"/>
          </p:nvPr>
        </p:nvSpPr>
        <p:spPr>
          <a:xfrm>
            <a:off x="831850" y="1525974"/>
            <a:ext cx="10515600" cy="5037057"/>
          </a:xfrm>
        </p:spPr>
        <p:txBody>
          <a:bodyPr>
            <a:noAutofit/>
          </a:bodyPr>
          <a:lstStyle/>
          <a:p>
            <a:pPr lvl="0">
              <a:lnSpc>
                <a:spcPct val="150000"/>
              </a:lnSpc>
              <a:spcBef>
                <a:spcPts val="600"/>
              </a:spcBef>
              <a:spcAft>
                <a:spcPts val="600"/>
              </a:spcAft>
            </a:pPr>
            <a:r>
              <a:rPr lang="es-CO" sz="1900" kern="1200" dirty="0">
                <a:solidFill>
                  <a:schemeClr val="tx1"/>
                </a:solidFill>
                <a:effectLst/>
                <a:latin typeface="Arial" panose="020B0604020202020204" pitchFamily="34" charset="0"/>
                <a:ea typeface="+mj-ea"/>
                <a:cs typeface="Arial" panose="020B0604020202020204" pitchFamily="34" charset="0"/>
              </a:rPr>
              <a:t>• Los asuntos: </a:t>
            </a:r>
          </a:p>
          <a:p>
            <a:pPr marL="914400" lvl="1" indent="-457200">
              <a:lnSpc>
                <a:spcPct val="150000"/>
              </a:lnSpc>
              <a:spcBef>
                <a:spcPts val="600"/>
              </a:spcBef>
              <a:spcAft>
                <a:spcPts val="600"/>
              </a:spcAft>
              <a:buFont typeface="Wingdings" panose="05000000000000000000" pitchFamily="2" charset="2"/>
              <a:buChar char="Ø"/>
            </a:pPr>
            <a:r>
              <a:rPr lang="es-CO" sz="1900" dirty="0">
                <a:solidFill>
                  <a:schemeClr val="tx1"/>
                </a:solidFill>
                <a:latin typeface="Arial" panose="020B0604020202020204" pitchFamily="34" charset="0"/>
                <a:ea typeface="+mj-ea"/>
                <a:cs typeface="Arial" panose="020B0604020202020204" pitchFamily="34" charset="0"/>
              </a:rPr>
              <a:t>S</a:t>
            </a:r>
            <a:r>
              <a:rPr lang="es-CO" sz="1900" kern="1200" dirty="0">
                <a:solidFill>
                  <a:schemeClr val="tx1"/>
                </a:solidFill>
                <a:effectLst/>
                <a:latin typeface="Arial" panose="020B0604020202020204" pitchFamily="34" charset="0"/>
                <a:ea typeface="+mj-ea"/>
                <a:cs typeface="Arial" panose="020B0604020202020204" pitchFamily="34" charset="0"/>
              </a:rPr>
              <a:t>usceptibles de transacción, conciliación o desistimiento.</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chemeClr val="tx1"/>
                </a:solidFill>
                <a:effectLst/>
                <a:latin typeface="Arial" panose="020B0604020202020204" pitchFamily="34" charset="0"/>
                <a:ea typeface="+mj-ea"/>
                <a:cs typeface="Arial" panose="020B0604020202020204" pitchFamily="34" charset="0"/>
              </a:rPr>
              <a:t>Los que no sean sujetos a solemnidades de acuerdo con la ley.</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chemeClr val="tx1"/>
                </a:solidFill>
                <a:effectLst/>
                <a:latin typeface="Arial" panose="020B0604020202020204" pitchFamily="34" charset="0"/>
                <a:ea typeface="+mj-ea"/>
                <a:cs typeface="Arial" panose="020B0604020202020204" pitchFamily="34" charset="0"/>
              </a:rPr>
              <a:t>Cuya cuantía no supere a los cien (100) salarios mínimos legales mensuales vigentes.</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chemeClr val="tx1"/>
                </a:solidFill>
                <a:effectLst/>
                <a:latin typeface="Arial" panose="020B0604020202020204" pitchFamily="34" charset="0"/>
                <a:ea typeface="+mj-ea"/>
                <a:cs typeface="Arial" panose="020B0604020202020204" pitchFamily="34" charset="0"/>
              </a:rPr>
              <a:t>Comunitarios que se genere en la comunidad, y pretendan el beneficio de la misma.</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chemeClr val="tx1"/>
                </a:solidFill>
                <a:effectLst/>
                <a:latin typeface="Arial" panose="020B0604020202020204" pitchFamily="34" charset="0"/>
                <a:ea typeface="+mj-ea"/>
                <a:cs typeface="Arial" panose="020B0604020202020204" pitchFamily="34" charset="0"/>
              </a:rPr>
              <a:t>Particulares de orden vecinal y familiar, entre personas de la misma comunidad.</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chemeClr val="tx1"/>
                </a:solidFill>
                <a:effectLst/>
                <a:latin typeface="Arial" panose="020B0604020202020204" pitchFamily="34" charset="0"/>
                <a:ea typeface="+mj-ea"/>
                <a:cs typeface="Arial" panose="020B0604020202020204" pitchFamily="34" charset="0"/>
              </a:rPr>
              <a:t>Penales: delitos </a:t>
            </a:r>
            <a:r>
              <a:rPr lang="es-CO" sz="1900" kern="1200" dirty="0" err="1">
                <a:solidFill>
                  <a:schemeClr val="tx1"/>
                </a:solidFill>
                <a:effectLst/>
                <a:latin typeface="Arial" panose="020B0604020202020204" pitchFamily="34" charset="0"/>
                <a:ea typeface="+mj-ea"/>
                <a:cs typeface="Arial" panose="020B0604020202020204" pitchFamily="34" charset="0"/>
              </a:rPr>
              <a:t>querellables</a:t>
            </a:r>
            <a:r>
              <a:rPr lang="es-CO" sz="1900" kern="1200" dirty="0">
                <a:solidFill>
                  <a:schemeClr val="tx1"/>
                </a:solidFill>
                <a:effectLst/>
                <a:latin typeface="Arial" panose="020B0604020202020204" pitchFamily="34" charset="0"/>
                <a:ea typeface="+mj-ea"/>
                <a:cs typeface="Arial" panose="020B0604020202020204" pitchFamily="34" charset="0"/>
              </a:rPr>
              <a:t> (transigibles, </a:t>
            </a:r>
            <a:r>
              <a:rPr lang="es-CO" sz="1900" kern="1200" dirty="0" err="1">
                <a:solidFill>
                  <a:schemeClr val="tx1"/>
                </a:solidFill>
                <a:effectLst/>
                <a:latin typeface="Arial" panose="020B0604020202020204" pitchFamily="34" charset="0"/>
                <a:ea typeface="+mj-ea"/>
                <a:cs typeface="Arial" panose="020B0604020202020204" pitchFamily="34" charset="0"/>
              </a:rPr>
              <a:t>desistibles</a:t>
            </a:r>
            <a:r>
              <a:rPr lang="es-CO" sz="1900" kern="1200" dirty="0">
                <a:solidFill>
                  <a:schemeClr val="tx1"/>
                </a:solidFill>
                <a:effectLst/>
                <a:latin typeface="Arial" panose="020B0604020202020204" pitchFamily="34" charset="0"/>
                <a:ea typeface="+mj-ea"/>
                <a:cs typeface="Arial" panose="020B0604020202020204" pitchFamily="34" charset="0"/>
              </a:rPr>
              <a:t> o conciliables).</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chemeClr val="tx1"/>
                </a:solidFill>
                <a:effectLst/>
                <a:latin typeface="Arial" panose="020B0604020202020204" pitchFamily="34" charset="0"/>
                <a:ea typeface="+mj-ea"/>
                <a:cs typeface="Arial" panose="020B0604020202020204" pitchFamily="34" charset="0"/>
              </a:rPr>
              <a:t>Civiles, de familia, laborales y comerciales (Excepto los que requieran solemnidades de ley).</a:t>
            </a:r>
            <a:endParaRPr lang="es-CO" sz="19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A0AAB6F0-03F1-4611-BE35-65266B95DC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313135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6400" y="278613"/>
            <a:ext cx="10515600" cy="801450"/>
          </a:xfrm>
        </p:spPr>
        <p:txBody>
          <a:bodyPr>
            <a:norm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ADMINISTRATIVOS Y DISCIPLINARIOS</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874921" y="1481054"/>
            <a:ext cx="10118558" cy="4848024"/>
          </a:xfrm>
        </p:spPr>
        <p:txBody>
          <a:bodyPr>
            <a:noAutofit/>
          </a:bodyPr>
          <a:lstStyle/>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Acciones civiles que versen sobre la capacidad y el estado civil de las personas.</a:t>
            </a:r>
          </a:p>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Penales: hechos punibles, no susceptibles de transacción y desistimiento.</a:t>
            </a:r>
          </a:p>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Policivos y fiscales.</a:t>
            </a:r>
          </a:p>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Derechos humanos.</a:t>
            </a:r>
          </a:p>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Derechos fundamentales (garantizados en la Constitución Política).</a:t>
            </a:r>
          </a:p>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Constitucional: Derechos fundamentales (acciones de tutela y habeas corpus).</a:t>
            </a:r>
          </a:p>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Derechos colectivos o de interés público (acciones populares y de grupo).</a:t>
            </a:r>
          </a:p>
          <a:p>
            <a:pPr lvl="0">
              <a:lnSpc>
                <a:spcPct val="10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a:t>
            </a:r>
            <a:r>
              <a:rPr lang="es-CO" sz="2400" dirty="0">
                <a:solidFill>
                  <a:schemeClr val="tx1"/>
                </a:solidFill>
                <a:latin typeface="Arial" panose="020B0604020202020204" pitchFamily="34" charset="0"/>
                <a:ea typeface="+mj-ea"/>
                <a:cs typeface="Arial" panose="020B0604020202020204" pitchFamily="34" charset="0"/>
              </a:rPr>
              <a:t>Derechos Tributarios</a:t>
            </a:r>
            <a:endParaRPr lang="es-CO" sz="2400" kern="1200" dirty="0">
              <a:solidFill>
                <a:schemeClr val="tx1"/>
              </a:solidFill>
              <a:effectLst/>
              <a:latin typeface="Arial" panose="020B0604020202020204" pitchFamily="34" charset="0"/>
              <a:ea typeface="+mj-ea"/>
              <a:cs typeface="Arial" panose="020B0604020202020204" pitchFamily="34" charset="0"/>
            </a:endParaRPr>
          </a:p>
          <a:p>
            <a:pPr lvl="0">
              <a:lnSpc>
                <a:spcPct val="100000"/>
              </a:lnSpc>
              <a:spcBef>
                <a:spcPts val="0"/>
              </a:spcBef>
              <a:spcAft>
                <a:spcPts val="600"/>
              </a:spcAft>
            </a:pPr>
            <a:endParaRPr lang="es-CO" sz="26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685F8194-2A87-4433-9D25-8D48E0F35A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425283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6400" y="410474"/>
            <a:ext cx="10515600" cy="989218"/>
          </a:xfrm>
        </p:spPr>
        <p:txBody>
          <a:bodyPr>
            <a:normAutofit/>
          </a:bodyPr>
          <a:lstStyle/>
          <a:p>
            <a:pPr lvl="0" algn="ctr"/>
            <a:r>
              <a:rPr lang="es-CO" sz="3200" b="1" dirty="0">
                <a:solidFill>
                  <a:schemeClr val="tx1"/>
                </a:solidFill>
                <a:latin typeface="Arial" panose="020B0604020202020204" pitchFamily="34" charset="0"/>
                <a:cs typeface="Arial" panose="020B0604020202020204" pitchFamily="34" charset="0"/>
              </a:rPr>
              <a:t>Asuntos sometido a solemnidades tales como:</a:t>
            </a:r>
          </a:p>
        </p:txBody>
      </p:sp>
      <p:sp>
        <p:nvSpPr>
          <p:cNvPr id="4" name="Marcador de texto 3"/>
          <p:cNvSpPr>
            <a:spLocks noGrp="1"/>
          </p:cNvSpPr>
          <p:nvPr>
            <p:ph type="body" idx="1"/>
          </p:nvPr>
        </p:nvSpPr>
        <p:spPr>
          <a:xfrm>
            <a:off x="1500444" y="1675607"/>
            <a:ext cx="4595556" cy="4660491"/>
          </a:xfrm>
        </p:spPr>
        <p:txBody>
          <a:bodyPr>
            <a:noAutofit/>
          </a:bodyPr>
          <a:lstStyle/>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Contrato de matrimonio, </a:t>
            </a:r>
          </a:p>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Matrimonio civil, </a:t>
            </a:r>
          </a:p>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Unión marital de hecho, </a:t>
            </a:r>
          </a:p>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Contrato de afectación de vivienda familiar, </a:t>
            </a:r>
          </a:p>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Patrimonio de familia, </a:t>
            </a:r>
          </a:p>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Propiedad horizontal,</a:t>
            </a:r>
          </a:p>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Inventario solemne de bienes, </a:t>
            </a:r>
          </a:p>
          <a:p>
            <a:pPr marL="457200" lvl="0" indent="-457200">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Contrato de compraventa de inmueble, hipoteca, </a:t>
            </a:r>
            <a:r>
              <a:rPr lang="es-CO" sz="2000" dirty="0">
                <a:solidFill>
                  <a:schemeClr val="tx1"/>
                </a:solidFill>
                <a:latin typeface="Arial" panose="020B0604020202020204" pitchFamily="34" charset="0"/>
                <a:cs typeface="Arial" panose="020B0604020202020204" pitchFamily="34" charset="0"/>
              </a:rPr>
              <a:t>renta vitalicia,</a:t>
            </a:r>
          </a:p>
        </p:txBody>
      </p:sp>
      <p:sp>
        <p:nvSpPr>
          <p:cNvPr id="6" name="Marcador de texto 3"/>
          <p:cNvSpPr txBox="1">
            <a:spLocks/>
          </p:cNvSpPr>
          <p:nvPr/>
        </p:nvSpPr>
        <p:spPr>
          <a:xfrm>
            <a:off x="6404673" y="1754981"/>
            <a:ext cx="5226869" cy="450174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Contratos de fiducia, </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Testamentos abiertos y cerrados, </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Donación de inmueble, </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Donaciones a título universal, </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Capitulaciones matrimoniales, </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Venta de derechos gerenciales,</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Liquidación de sociedad conyugal, </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Constitución de sociedades comerciales, </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Reforma de contrato de sociedad, y</a:t>
            </a:r>
          </a:p>
          <a:p>
            <a:pPr marL="457200" indent="-457200">
              <a:lnSpc>
                <a:spcPct val="100000"/>
              </a:lnSpc>
              <a:spcBef>
                <a:spcPts val="600"/>
              </a:spcBef>
              <a:buFont typeface="Arial" panose="020B0604020202020204" pitchFamily="34" charset="0"/>
              <a:buChar char="•"/>
            </a:pPr>
            <a:r>
              <a:rPr lang="es-CO" sz="2000" dirty="0">
                <a:solidFill>
                  <a:schemeClr val="tx1"/>
                </a:solidFill>
                <a:latin typeface="Arial" panose="020B0604020202020204" pitchFamily="34" charset="0"/>
                <a:ea typeface="+mj-ea"/>
                <a:cs typeface="Arial" panose="020B0604020202020204" pitchFamily="34" charset="0"/>
              </a:rPr>
              <a:t>Otorgamiento de poder general; entre otros.</a:t>
            </a:r>
            <a:endParaRPr lang="es-CO" sz="16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A907E83F-CAEB-4B40-8BA8-62314FC3C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4172068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515119"/>
            <a:ext cx="10515600" cy="620507"/>
          </a:xfrm>
        </p:spPr>
        <p:txBody>
          <a:bodyPr>
            <a:norm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CONTROL DISCIPLINARIO</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906618" y="1396390"/>
            <a:ext cx="9784121" cy="5058697"/>
          </a:xfrm>
        </p:spPr>
        <p:txBody>
          <a:bodyPr>
            <a:noAutofit/>
          </a:bodyPr>
          <a:lstStyle/>
          <a:p>
            <a:pPr marL="457200" lvl="0" indent="-457200">
              <a:lnSpc>
                <a:spcPct val="170000"/>
              </a:lnSpc>
              <a:spcBef>
                <a:spcPts val="0"/>
              </a:spcBef>
              <a:buFont typeface="Wingdings" panose="05000000000000000000" pitchFamily="2" charset="2"/>
              <a:buChar char="q"/>
            </a:pPr>
            <a:r>
              <a:rPr lang="es-MX" kern="1200" dirty="0">
                <a:solidFill>
                  <a:schemeClr val="tx1"/>
                </a:solidFill>
                <a:effectLst/>
                <a:latin typeface="Arial" panose="020B0604020202020204" pitchFamily="34" charset="0"/>
                <a:ea typeface="+mj-ea"/>
                <a:cs typeface="Arial" panose="020B0604020202020204" pitchFamily="34" charset="0"/>
              </a:rPr>
              <a:t>Ley 734 de 2002 hasta el 29 de este mes, en concordancia con la Ley 497 de 1999. El 30 de marzo de 2022 entra en vigencia la ley 1952, Código </a:t>
            </a:r>
            <a:r>
              <a:rPr lang="es-MX" dirty="0">
                <a:solidFill>
                  <a:schemeClr val="tx1"/>
                </a:solidFill>
                <a:latin typeface="Arial" panose="020B0604020202020204" pitchFamily="34" charset="0"/>
                <a:ea typeface="+mj-ea"/>
                <a:cs typeface="Arial" panose="020B0604020202020204" pitchFamily="34" charset="0"/>
              </a:rPr>
              <a:t>G</a:t>
            </a:r>
            <a:r>
              <a:rPr lang="es-MX" kern="1200" dirty="0">
                <a:solidFill>
                  <a:schemeClr val="tx1"/>
                </a:solidFill>
                <a:effectLst/>
                <a:latin typeface="Arial" panose="020B0604020202020204" pitchFamily="34" charset="0"/>
                <a:ea typeface="+mj-ea"/>
                <a:cs typeface="Arial" panose="020B0604020202020204" pitchFamily="34" charset="0"/>
              </a:rPr>
              <a:t>eneral </a:t>
            </a:r>
            <a:r>
              <a:rPr lang="es-MX" dirty="0">
                <a:solidFill>
                  <a:schemeClr val="tx1"/>
                </a:solidFill>
                <a:latin typeface="Arial" panose="020B0604020202020204" pitchFamily="34" charset="0"/>
                <a:ea typeface="+mj-ea"/>
                <a:cs typeface="Arial" panose="020B0604020202020204" pitchFamily="34" charset="0"/>
              </a:rPr>
              <a:t>D</a:t>
            </a:r>
            <a:r>
              <a:rPr lang="es-MX" kern="1200" dirty="0">
                <a:solidFill>
                  <a:schemeClr val="tx1"/>
                </a:solidFill>
                <a:effectLst/>
                <a:latin typeface="Arial" panose="020B0604020202020204" pitchFamily="34" charset="0"/>
                <a:ea typeface="+mj-ea"/>
                <a:cs typeface="Arial" panose="020B0604020202020204" pitchFamily="34" charset="0"/>
              </a:rPr>
              <a:t>isciplinario, modificado por la ley 2094 de 2021. </a:t>
            </a:r>
          </a:p>
          <a:p>
            <a:pPr marL="457200" lvl="0" indent="-457200">
              <a:lnSpc>
                <a:spcPct val="170000"/>
              </a:lnSpc>
              <a:spcBef>
                <a:spcPts val="0"/>
              </a:spcBef>
              <a:buFont typeface="Wingdings" panose="05000000000000000000" pitchFamily="2" charset="2"/>
              <a:buChar char="q"/>
            </a:pPr>
            <a:r>
              <a:rPr lang="es-CO" kern="1200" dirty="0">
                <a:solidFill>
                  <a:schemeClr val="tx1"/>
                </a:solidFill>
                <a:effectLst/>
                <a:latin typeface="Arial" panose="020B0604020202020204" pitchFamily="34" charset="0"/>
                <a:ea typeface="+mj-ea"/>
                <a:cs typeface="Arial" panose="020B0604020202020204" pitchFamily="34" charset="0"/>
              </a:rPr>
              <a:t>En todo momento los Jueces de Paz y Reconsideración podrán ser removidos de su cargo por la Comisión de Disciplina del CSJ, cuando se compruebe que en el ejercicio de sus funciones ha atentado contra las garantías y derechos fundamentales u observado una conducta censurable que afecte la dignidad del cargo.</a:t>
            </a:r>
          </a:p>
          <a:p>
            <a:pPr marL="457200" lvl="0" indent="-457200">
              <a:lnSpc>
                <a:spcPct val="170000"/>
              </a:lnSpc>
              <a:spcBef>
                <a:spcPts val="0"/>
              </a:spcBef>
              <a:buFont typeface="Wingdings" panose="05000000000000000000" pitchFamily="2" charset="2"/>
              <a:buChar char="q"/>
            </a:pPr>
            <a:r>
              <a:rPr lang="es-CO" kern="1200" dirty="0">
                <a:solidFill>
                  <a:schemeClr val="tx1"/>
                </a:solidFill>
                <a:effectLst/>
                <a:latin typeface="Arial" panose="020B0604020202020204" pitchFamily="34" charset="0"/>
                <a:ea typeface="+mj-ea"/>
                <a:cs typeface="Arial" panose="020B0604020202020204" pitchFamily="34" charset="0"/>
              </a:rPr>
              <a:t>La ciudadanía se debe dirigir al Comisión Seccional de Disciplina Judicial de Bogotá (Calle 85 N° 11 -96 Piso 1).</a:t>
            </a:r>
            <a:endParaRPr lang="es-CO" sz="18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8DF7E528-E657-456C-BD5D-B2AE1460A3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856420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41620" y="529868"/>
            <a:ext cx="9843115" cy="797488"/>
          </a:xfrm>
        </p:spPr>
        <p:txBody>
          <a:bodyPr>
            <a:noAutofit/>
          </a:bodyPr>
          <a:lstStyle/>
          <a:p>
            <a:pPr algn="ctr"/>
            <a:r>
              <a:rPr lang="es-CO" sz="2400" b="1" kern="1200" dirty="0">
                <a:solidFill>
                  <a:schemeClr val="tx1"/>
                </a:solidFill>
                <a:effectLst/>
                <a:latin typeface="Arial" panose="020B0604020202020204" pitchFamily="34" charset="0"/>
                <a:cs typeface="Arial" panose="020B0604020202020204" pitchFamily="34" charset="0"/>
              </a:rPr>
              <a:t>PODRÁ CUMPLIRSE EL REQUISITO DE PROCEDIBILIDAD MEDIANTE LA CONCILIACIÓN EN EQUIDAD LEY 1395 ART, 52. </a:t>
            </a:r>
            <a:endParaRPr lang="es-CO" sz="24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04334" y="1563329"/>
            <a:ext cx="9843115" cy="4970206"/>
          </a:xfrm>
        </p:spPr>
        <p:txBody>
          <a:bodyPr>
            <a:noAutofit/>
          </a:bodyPr>
          <a:lstStyle/>
          <a:p>
            <a:pPr marL="457200" lvl="0" indent="-457200">
              <a:lnSpc>
                <a:spcPct val="170000"/>
              </a:lnSpc>
              <a:spcBef>
                <a:spcPts val="600"/>
              </a:spcBef>
              <a:buFont typeface="Wingdings" panose="05000000000000000000" pitchFamily="2" charset="2"/>
              <a:buChar char="v"/>
            </a:pPr>
            <a:r>
              <a:rPr lang="es-CO" sz="2400" kern="1200" dirty="0">
                <a:solidFill>
                  <a:schemeClr val="tx1"/>
                </a:solidFill>
                <a:effectLst/>
                <a:latin typeface="Arial" panose="020B0604020202020204" pitchFamily="34" charset="0"/>
                <a:ea typeface="+mj-ea"/>
                <a:cs typeface="Arial" panose="020B0604020202020204" pitchFamily="34" charset="0"/>
              </a:rPr>
              <a:t>Artículo 52. El artículo 35 de la Ley 640 de 2001 quedará así:</a:t>
            </a:r>
          </a:p>
          <a:p>
            <a:pPr marL="457200" indent="-457200">
              <a:lnSpc>
                <a:spcPct val="170000"/>
              </a:lnSpc>
              <a:spcBef>
                <a:spcPts val="600"/>
              </a:spcBef>
              <a:buFont typeface="Wingdings" panose="05000000000000000000" pitchFamily="2" charset="2"/>
              <a:buChar char="v"/>
            </a:pPr>
            <a:r>
              <a:rPr lang="es-CO" sz="2400" kern="1200" dirty="0">
                <a:solidFill>
                  <a:schemeClr val="tx1"/>
                </a:solidFill>
                <a:effectLst/>
                <a:latin typeface="Arial" panose="020B0604020202020204" pitchFamily="34" charset="0"/>
                <a:ea typeface="+mj-ea"/>
                <a:cs typeface="Arial" panose="020B0604020202020204" pitchFamily="34" charset="0"/>
              </a:rPr>
              <a:t>Artículo35. Requisito de </a:t>
            </a:r>
            <a:r>
              <a:rPr lang="es-CO" sz="2400" kern="1200" dirty="0" err="1">
                <a:solidFill>
                  <a:schemeClr val="tx1"/>
                </a:solidFill>
                <a:effectLst/>
                <a:latin typeface="Arial" panose="020B0604020202020204" pitchFamily="34" charset="0"/>
                <a:ea typeface="+mj-ea"/>
                <a:cs typeface="Arial" panose="020B0604020202020204" pitchFamily="34" charset="0"/>
              </a:rPr>
              <a:t>procedibilidad</a:t>
            </a:r>
            <a:r>
              <a:rPr lang="es-CO" sz="2400" kern="1200" dirty="0">
                <a:solidFill>
                  <a:schemeClr val="tx1"/>
                </a:solidFill>
                <a:effectLst/>
                <a:latin typeface="Arial" panose="020B0604020202020204" pitchFamily="34" charset="0"/>
                <a:ea typeface="+mj-ea"/>
                <a:cs typeface="Arial" panose="020B0604020202020204" pitchFamily="34" charset="0"/>
              </a:rPr>
              <a:t>. En los asuntos susceptibles de conciliación, la conciliación extrajudicial en derecho es requisito de </a:t>
            </a:r>
            <a:r>
              <a:rPr lang="es-CO" sz="2400" kern="1200" dirty="0" err="1">
                <a:solidFill>
                  <a:schemeClr val="tx1"/>
                </a:solidFill>
                <a:effectLst/>
                <a:latin typeface="Arial" panose="020B0604020202020204" pitchFamily="34" charset="0"/>
                <a:ea typeface="+mj-ea"/>
                <a:cs typeface="Arial" panose="020B0604020202020204" pitchFamily="34" charset="0"/>
              </a:rPr>
              <a:t>procedibilidad</a:t>
            </a:r>
            <a:r>
              <a:rPr lang="es-CO" sz="2400" kern="1200" dirty="0">
                <a:solidFill>
                  <a:schemeClr val="tx1"/>
                </a:solidFill>
                <a:effectLst/>
                <a:latin typeface="Arial" panose="020B0604020202020204" pitchFamily="34" charset="0"/>
                <a:ea typeface="+mj-ea"/>
                <a:cs typeface="Arial" panose="020B0604020202020204" pitchFamily="34" charset="0"/>
              </a:rPr>
              <a:t> para acudir ante las jurisdicciones civil, de familia y contencioso administrativa, de conformidad con lo previsto en la presente ley para cada una de estas áreas. En los asuntos civiles y de familia podrá cumplirse el requisito de </a:t>
            </a:r>
            <a:r>
              <a:rPr lang="es-CO" sz="2400" kern="1200" dirty="0" err="1">
                <a:solidFill>
                  <a:schemeClr val="tx1"/>
                </a:solidFill>
                <a:effectLst/>
                <a:latin typeface="Arial" panose="020B0604020202020204" pitchFamily="34" charset="0"/>
                <a:ea typeface="+mj-ea"/>
                <a:cs typeface="Arial" panose="020B0604020202020204" pitchFamily="34" charset="0"/>
              </a:rPr>
              <a:t>procedibilidad</a:t>
            </a:r>
            <a:r>
              <a:rPr lang="es-CO" sz="2400" kern="1200" dirty="0">
                <a:solidFill>
                  <a:schemeClr val="tx1"/>
                </a:solidFill>
                <a:effectLst/>
                <a:latin typeface="Arial" panose="020B0604020202020204" pitchFamily="34" charset="0"/>
                <a:ea typeface="+mj-ea"/>
                <a:cs typeface="Arial" panose="020B0604020202020204" pitchFamily="34" charset="0"/>
              </a:rPr>
              <a:t> mediante la conciliación en equidad.</a:t>
            </a:r>
            <a:endParaRPr lang="es-CO" sz="16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D80C1FBA-F80A-4FB0-BC15-28B0B67503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4026731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53652" y="382384"/>
            <a:ext cx="9193797" cy="1121952"/>
          </a:xfrm>
        </p:spPr>
        <p:txBody>
          <a:bodyPr>
            <a:norm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¿QUÉ CONFLICTOS ATIENDE Y CÓMO ACUDIR AL JUEZ DE PAZ? </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371600" y="1828801"/>
            <a:ext cx="9975850" cy="4896464"/>
          </a:xfrm>
        </p:spPr>
        <p:txBody>
          <a:bodyPr>
            <a:noAutofit/>
          </a:bodyPr>
          <a:lstStyle/>
          <a:p>
            <a:pPr marL="457200" lvl="0" indent="-457200">
              <a:lnSpc>
                <a:spcPct val="170000"/>
              </a:lnSpc>
              <a:spcBef>
                <a:spcPts val="600"/>
              </a:spcBef>
              <a:spcAft>
                <a:spcPts val="600"/>
              </a:spcAft>
              <a:buFont typeface="Arial" panose="020B0604020202020204" pitchFamily="34" charset="0"/>
              <a:buChar char="•"/>
            </a:pPr>
            <a:r>
              <a:rPr lang="es-CO" sz="1900" kern="1200" dirty="0">
                <a:solidFill>
                  <a:schemeClr val="tx1"/>
                </a:solidFill>
                <a:effectLst/>
                <a:latin typeface="Arial" panose="020B0604020202020204" pitchFamily="34" charset="0"/>
                <a:ea typeface="+mj-ea"/>
                <a:cs typeface="Arial" panose="020B0604020202020204" pitchFamily="34" charset="0"/>
              </a:rPr>
              <a:t>Según el artículo 9º de la Ley 497 de 1999, los jueces de paz pueden conocer los conflictos “que versen sobre asuntos susceptibles de transacción, conciliación o desistimiento y que no sean sujetos a solemnidades de acuerdo con la Ley”, siempre y cuando no superen los cien (100) salarios mínimos legales vigentes. </a:t>
            </a:r>
          </a:p>
          <a:p>
            <a:pPr marL="457200" lvl="0" indent="-457200">
              <a:lnSpc>
                <a:spcPct val="170000"/>
              </a:lnSpc>
              <a:spcBef>
                <a:spcPts val="600"/>
              </a:spcBef>
              <a:spcAft>
                <a:spcPts val="600"/>
              </a:spcAft>
              <a:buFont typeface="Arial" panose="020B0604020202020204" pitchFamily="34" charset="0"/>
              <a:buChar char="•"/>
            </a:pPr>
            <a:r>
              <a:rPr lang="es-CO" sz="1900" kern="1200" dirty="0">
                <a:solidFill>
                  <a:schemeClr val="tx1"/>
                </a:solidFill>
                <a:effectLst/>
                <a:latin typeface="Arial" panose="020B0604020202020204" pitchFamily="34" charset="0"/>
                <a:ea typeface="+mj-ea"/>
                <a:cs typeface="Arial" panose="020B0604020202020204" pitchFamily="34" charset="0"/>
              </a:rPr>
              <a:t>Para acudir al juez de paz es suficiente el acuerdo de las partes en litigio, y su fallo cuenta con una segunda instancia de apelación o revisión ante los jueces de reconsideración (también ciudadanos del común con arraigo en una comunidad). </a:t>
            </a:r>
          </a:p>
          <a:p>
            <a:pPr marL="457200" lvl="0" indent="-457200">
              <a:lnSpc>
                <a:spcPct val="170000"/>
              </a:lnSpc>
              <a:spcBef>
                <a:spcPts val="600"/>
              </a:spcBef>
              <a:spcAft>
                <a:spcPts val="600"/>
              </a:spcAft>
              <a:buFont typeface="Arial" panose="020B0604020202020204" pitchFamily="34" charset="0"/>
              <a:buChar char="•"/>
            </a:pPr>
            <a:r>
              <a:rPr lang="es-CO" sz="1900" kern="1200" dirty="0">
                <a:solidFill>
                  <a:schemeClr val="tx1"/>
                </a:solidFill>
                <a:effectLst/>
                <a:latin typeface="Arial" panose="020B0604020202020204" pitchFamily="34" charset="0"/>
                <a:ea typeface="+mj-ea"/>
                <a:cs typeface="Arial" panose="020B0604020202020204" pitchFamily="34" charset="0"/>
              </a:rPr>
              <a:t>Por último, los litigantes pueden acudir al juez de paz del lugar en que residan, al del lugar donde ocurrieron los hechos o al que las partes designen de común acuerdo. </a:t>
            </a:r>
            <a:endParaRPr lang="es-CO" sz="19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C8F56F8E-A973-4CC7-B6C4-0578961C9A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2633427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470873"/>
            <a:ext cx="10515600" cy="694249"/>
          </a:xfrm>
        </p:spPr>
        <p:txBody>
          <a:bodyPr>
            <a:norm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DESDE EL PUNTO MATERIAL</a:t>
            </a:r>
            <a:endParaRPr lang="es-CO" b="1" dirty="0">
              <a:solidFill>
                <a:schemeClr val="tx1"/>
              </a:solidFill>
            </a:endParaRPr>
          </a:p>
        </p:txBody>
      </p:sp>
      <p:sp>
        <p:nvSpPr>
          <p:cNvPr id="4" name="Marcador de texto 3"/>
          <p:cNvSpPr>
            <a:spLocks noGrp="1"/>
          </p:cNvSpPr>
          <p:nvPr>
            <p:ph type="body" idx="1"/>
          </p:nvPr>
        </p:nvSpPr>
        <p:spPr>
          <a:xfrm>
            <a:off x="1584674" y="1675607"/>
            <a:ext cx="10102645" cy="5132438"/>
          </a:xfrm>
        </p:spPr>
        <p:txBody>
          <a:bodyPr>
            <a:noAutofit/>
          </a:bodyPr>
          <a:lstStyle/>
          <a:p>
            <a:pPr marL="457200" lvl="0" indent="-457200">
              <a:lnSpc>
                <a:spcPct val="100000"/>
              </a:lnSpc>
              <a:spcBef>
                <a:spcPts val="600"/>
              </a:spcBef>
              <a:spcAft>
                <a:spcPts val="600"/>
              </a:spcAft>
              <a:buFont typeface="Arial" panose="020B0604020202020204" pitchFamily="34" charset="0"/>
              <a:buChar char="•"/>
            </a:pPr>
            <a:r>
              <a:rPr lang="es-CO" sz="2200" kern="1200" dirty="0">
                <a:solidFill>
                  <a:schemeClr val="tx1"/>
                </a:solidFill>
                <a:effectLst/>
                <a:latin typeface="Arial" panose="020B0604020202020204" pitchFamily="34" charset="0"/>
                <a:ea typeface="+mj-ea"/>
                <a:cs typeface="Arial" panose="020B0604020202020204" pitchFamily="34" charset="0"/>
              </a:rPr>
              <a:t>Toda conciliación es al tiempo en derecho y en equidad (debe satisfacer los intereses de las partes), dentro del marco del ordenamiento. </a:t>
            </a:r>
          </a:p>
          <a:p>
            <a:pPr marL="457200" lvl="0" indent="-457200">
              <a:lnSpc>
                <a:spcPct val="100000"/>
              </a:lnSpc>
              <a:spcBef>
                <a:spcPts val="600"/>
              </a:spcBef>
              <a:spcAft>
                <a:spcPts val="600"/>
              </a:spcAft>
              <a:buFont typeface="Arial" panose="020B0604020202020204" pitchFamily="34" charset="0"/>
              <a:buChar char="•"/>
            </a:pPr>
            <a:r>
              <a:rPr lang="es-CO" sz="2200" kern="1200" dirty="0">
                <a:solidFill>
                  <a:schemeClr val="tx1"/>
                </a:solidFill>
                <a:effectLst/>
                <a:latin typeface="Arial" panose="020B0604020202020204" pitchFamily="34" charset="0"/>
                <a:ea typeface="+mj-ea"/>
                <a:cs typeface="Arial" panose="020B0604020202020204" pitchFamily="34" charset="0"/>
              </a:rPr>
              <a:t>La diferencia entre la conciliación en derecho y en equidad es puramente orgánica (hace referencia a los requisitos que debe tener quien tiene la posibilidad de intervenir como conciliador en ese proceso). </a:t>
            </a:r>
          </a:p>
          <a:p>
            <a:pPr marL="457200" lvl="0" indent="-457200">
              <a:lnSpc>
                <a:spcPct val="100000"/>
              </a:lnSpc>
              <a:spcBef>
                <a:spcPts val="600"/>
              </a:spcBef>
              <a:spcAft>
                <a:spcPts val="600"/>
              </a:spcAft>
              <a:buFont typeface="Arial" panose="020B0604020202020204" pitchFamily="34" charset="0"/>
              <a:buChar char="•"/>
            </a:pPr>
            <a:r>
              <a:rPr lang="es-CO" sz="2200" kern="1200" dirty="0">
                <a:solidFill>
                  <a:schemeClr val="tx1"/>
                </a:solidFill>
                <a:effectLst/>
                <a:latin typeface="Arial" panose="020B0604020202020204" pitchFamily="34" charset="0"/>
                <a:ea typeface="+mj-ea"/>
                <a:cs typeface="Arial" panose="020B0604020202020204" pitchFamily="34" charset="0"/>
              </a:rPr>
              <a:t>Toda conciliación, incluso la hecha en equidad, debe hacerse dentro de los marcos que permite la Constitución y la ley. </a:t>
            </a:r>
          </a:p>
          <a:p>
            <a:pPr marL="457200" lvl="0" indent="-457200">
              <a:lnSpc>
                <a:spcPct val="100000"/>
              </a:lnSpc>
              <a:spcBef>
                <a:spcPts val="600"/>
              </a:spcBef>
              <a:spcAft>
                <a:spcPts val="600"/>
              </a:spcAft>
              <a:buFont typeface="Arial" panose="020B0604020202020204" pitchFamily="34" charset="0"/>
              <a:buChar char="•"/>
            </a:pPr>
            <a:r>
              <a:rPr lang="es-CO" sz="2200" kern="1200" dirty="0">
                <a:solidFill>
                  <a:schemeClr val="tx1"/>
                </a:solidFill>
                <a:effectLst/>
                <a:latin typeface="Arial" panose="020B0604020202020204" pitchFamily="34" charset="0"/>
                <a:ea typeface="+mj-ea"/>
                <a:cs typeface="Arial" panose="020B0604020202020204" pitchFamily="34" charset="0"/>
              </a:rPr>
              <a:t>La primera es adelantada ante centros de conciliación o autoridades públicas en desarrollo de funciones conciliatorias, mientras que la segunda es realizada por medio de conciliadores en equidad. En términos generales, el conciliador en equidad no debe reunir requisitos profesionales especiales, mientras que el conciliador en derecho debe ser abogado.</a:t>
            </a:r>
            <a:endParaRPr lang="es-CO" sz="22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707B1AA6-552E-4420-A0F5-1B3A483B8A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2123197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456125"/>
            <a:ext cx="10515600" cy="679501"/>
          </a:xfrm>
        </p:spPr>
        <p:txBody>
          <a:bodyPr>
            <a:normAutofit/>
          </a:bodyPr>
          <a:lstStyle/>
          <a:p>
            <a:pPr algn="ctr"/>
            <a:r>
              <a:rPr lang="es-CO" sz="3200" b="1" kern="1200" dirty="0">
                <a:solidFill>
                  <a:schemeClr val="tx1"/>
                </a:solidFill>
                <a:effectLst/>
                <a:latin typeface="Arial" panose="020B0604020202020204" pitchFamily="34" charset="0"/>
                <a:ea typeface="+mj-ea"/>
                <a:cs typeface="Arial" panose="020B0604020202020204" pitchFamily="34" charset="0"/>
              </a:rPr>
              <a:t>ETAPAS EN LA JUSTICIA DE PAZ</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04334" y="1710813"/>
            <a:ext cx="9843115" cy="4616245"/>
          </a:xfrm>
        </p:spPr>
        <p:txBody>
          <a:bodyPr>
            <a:normAutofit lnSpcReduction="10000"/>
          </a:bodyPr>
          <a:lstStyle/>
          <a:p>
            <a:pPr marL="457200" lvl="0" indent="-457200">
              <a:lnSpc>
                <a:spcPct val="150000"/>
              </a:lnSpc>
              <a:spcBef>
                <a:spcPts val="1200"/>
              </a:spcBef>
              <a:spcAft>
                <a:spcPts val="600"/>
              </a:spcAft>
              <a:buFont typeface="Arial" panose="020B0604020202020204" pitchFamily="34" charset="0"/>
              <a:buChar char="•"/>
            </a:pPr>
            <a:r>
              <a:rPr lang="es-CO" sz="3200" kern="1200" dirty="0">
                <a:solidFill>
                  <a:schemeClr val="tx1"/>
                </a:solidFill>
                <a:effectLst/>
                <a:latin typeface="Arial" panose="020B0604020202020204" pitchFamily="34" charset="0"/>
                <a:ea typeface="+mj-ea"/>
                <a:cs typeface="Arial" panose="020B0604020202020204" pitchFamily="34" charset="0"/>
              </a:rPr>
              <a:t>Las controversias y conflictos que voluntariamente las partes someten a la consideración de los jueces de paz se desarrollan en dos etapas: una previa de conciliación –auto-compositiva–, y una posterior de sentencia resolutiva. </a:t>
            </a:r>
          </a:p>
          <a:p>
            <a:pPr marL="457200" lvl="0" indent="-457200">
              <a:lnSpc>
                <a:spcPct val="150000"/>
              </a:lnSpc>
              <a:spcBef>
                <a:spcPts val="1200"/>
              </a:spcBef>
              <a:spcAft>
                <a:spcPts val="600"/>
              </a:spcAft>
              <a:buFont typeface="Arial" panose="020B0604020202020204" pitchFamily="34" charset="0"/>
              <a:buChar char="•"/>
            </a:pPr>
            <a:r>
              <a:rPr lang="es-CO" sz="3200" kern="1200" dirty="0">
                <a:solidFill>
                  <a:schemeClr val="tx1"/>
                </a:solidFill>
                <a:effectLst/>
                <a:latin typeface="Arial" panose="020B0604020202020204" pitchFamily="34" charset="0"/>
                <a:ea typeface="+mj-ea"/>
                <a:cs typeface="Arial" panose="020B0604020202020204" pitchFamily="34" charset="0"/>
              </a:rPr>
              <a:t>El proceso es el siguiente: </a:t>
            </a: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4755D86B-7A78-4030-BD50-D13674425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4230955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62726" y="516194"/>
            <a:ext cx="9312442" cy="737419"/>
          </a:xfrm>
        </p:spPr>
        <p:txBody>
          <a:bodyPr>
            <a:normAutofit fontScale="90000"/>
          </a:bodyPr>
          <a:lstStyle/>
          <a:p>
            <a:pPr lvl="0" algn="ctr"/>
            <a:r>
              <a:rPr lang="es-CO" sz="3200" b="1" kern="1200" dirty="0">
                <a:solidFill>
                  <a:schemeClr val="tx1"/>
                </a:solidFill>
                <a:effectLst/>
                <a:latin typeface="Arial" panose="020B0604020202020204" pitchFamily="34" charset="0"/>
                <a:cs typeface="Arial" panose="020B0604020202020204" pitchFamily="34" charset="0"/>
              </a:rPr>
              <a:t>PRIMERA ETAPA: LA AUDIENCIA DE CONCILIACIÓN </a:t>
            </a:r>
            <a:endParaRPr lang="es-CO" b="1" dirty="0">
              <a:solidFill>
                <a:schemeClr val="tx1"/>
              </a:solidFill>
            </a:endParaRPr>
          </a:p>
        </p:txBody>
      </p:sp>
      <p:sp>
        <p:nvSpPr>
          <p:cNvPr id="3" name="Marcador de texto 2"/>
          <p:cNvSpPr>
            <a:spLocks noGrp="1"/>
          </p:cNvSpPr>
          <p:nvPr>
            <p:ph type="body" idx="1"/>
          </p:nvPr>
        </p:nvSpPr>
        <p:spPr>
          <a:xfrm>
            <a:off x="831850" y="1607574"/>
            <a:ext cx="10515600" cy="5029200"/>
          </a:xfrm>
        </p:spPr>
        <p:txBody>
          <a:bodyPr>
            <a:normAutofit fontScale="62500" lnSpcReduction="20000"/>
          </a:bodyPr>
          <a:lstStyle/>
          <a:p>
            <a:pPr lvl="0">
              <a:lnSpc>
                <a:spcPct val="170000"/>
              </a:lnSpc>
              <a:spcBef>
                <a:spcPts val="600"/>
              </a:spcBef>
              <a:spcAft>
                <a:spcPts val="600"/>
              </a:spcAft>
            </a:pPr>
            <a:r>
              <a:rPr lang="es-CO" sz="3200" kern="1200" dirty="0">
                <a:solidFill>
                  <a:schemeClr val="tx1"/>
                </a:solidFill>
                <a:effectLst/>
                <a:latin typeface="Arial" panose="020B0604020202020204" pitchFamily="34" charset="0"/>
                <a:ea typeface="+mj-ea"/>
                <a:cs typeface="Arial" panose="020B0604020202020204" pitchFamily="34" charset="0"/>
              </a:rPr>
              <a:t>La primera etapa se desarrolla en tres pasos: </a:t>
            </a:r>
          </a:p>
          <a:p>
            <a:pPr marL="971550" lvl="1" indent="-514350">
              <a:lnSpc>
                <a:spcPct val="170000"/>
              </a:lnSpc>
              <a:spcBef>
                <a:spcPts val="600"/>
              </a:spcBef>
              <a:spcAft>
                <a:spcPts val="600"/>
              </a:spcAft>
              <a:buFont typeface="Arial" panose="020B0604020202020204" pitchFamily="34" charset="0"/>
              <a:buChar char="•"/>
            </a:pPr>
            <a:r>
              <a:rPr lang="es-CO" sz="2800" kern="1200" dirty="0">
                <a:solidFill>
                  <a:schemeClr val="tx1"/>
                </a:solidFill>
                <a:effectLst/>
                <a:latin typeface="Arial" panose="020B0604020202020204" pitchFamily="34" charset="0"/>
                <a:ea typeface="+mj-ea"/>
                <a:cs typeface="Arial" panose="020B0604020202020204" pitchFamily="34" charset="0"/>
              </a:rPr>
              <a:t>SOLICITUD ANTE EL JUEZ DE PAZ. </a:t>
            </a:r>
          </a:p>
          <a:p>
            <a:pPr marL="1428750" lvl="2" indent="-514350">
              <a:lnSpc>
                <a:spcPct val="170000"/>
              </a:lnSpc>
              <a:spcBef>
                <a:spcPts val="600"/>
              </a:spcBef>
              <a:spcAft>
                <a:spcPts val="600"/>
              </a:spcAft>
              <a:buFont typeface="Arial" panose="020B0604020202020204" pitchFamily="34" charset="0"/>
              <a:buChar char="•"/>
            </a:pPr>
            <a:r>
              <a:rPr lang="es-CO" sz="3000" kern="1200" dirty="0">
                <a:solidFill>
                  <a:schemeClr val="tx1"/>
                </a:solidFill>
                <a:effectLst/>
                <a:latin typeface="Arial" panose="020B0604020202020204" pitchFamily="34" charset="0"/>
                <a:ea typeface="+mj-ea"/>
                <a:cs typeface="Arial" panose="020B0604020202020204" pitchFamily="34" charset="0"/>
              </a:rPr>
              <a:t>El proceso se inicia con la solicitud que, de común acuerdo, realizan las partes ante la jurisdicción de paz. Esta solicitud puede hacerse por escrito u oral y, en este caso, el juez deberá levantar un acta en la que conste la identidad de los litigantes, el domicilio, la descripción de los hechos y la controversia, lugar, fecha y hora para la audiencia de conciliación y la firma de las partes. </a:t>
            </a:r>
          </a:p>
          <a:p>
            <a:pPr marL="1428750" lvl="2" indent="-514350">
              <a:lnSpc>
                <a:spcPct val="170000"/>
              </a:lnSpc>
              <a:spcBef>
                <a:spcPts val="600"/>
              </a:spcBef>
              <a:spcAft>
                <a:spcPts val="600"/>
              </a:spcAft>
              <a:buFont typeface="Arial" panose="020B0604020202020204" pitchFamily="34" charset="0"/>
              <a:buChar char="•"/>
            </a:pPr>
            <a:r>
              <a:rPr lang="es-CO" sz="3000" kern="1200" dirty="0">
                <a:solidFill>
                  <a:schemeClr val="tx1"/>
                </a:solidFill>
                <a:effectLst/>
                <a:latin typeface="Arial" panose="020B0604020202020204" pitchFamily="34" charset="0"/>
                <a:ea typeface="+mj-ea"/>
                <a:cs typeface="Arial" panose="020B0604020202020204" pitchFamily="34" charset="0"/>
              </a:rPr>
              <a:t>Una vez el juez de paz dé por recibida la solicitud, la comunicará por una vez a todos los interesados y a quienes puedan verse afectados, directa o indirectamente, por el acuerdo o la decisión que resulte. </a:t>
            </a:r>
            <a:endParaRPr lang="es-CO" dirty="0">
              <a:solidFill>
                <a:schemeClr val="tx1"/>
              </a:solidFill>
            </a:endParaRPr>
          </a:p>
        </p:txBody>
      </p:sp>
      <p:pic>
        <p:nvPicPr>
          <p:cNvPr id="4" name="Imagen 3" descr="Dibujo animado de un personaje con la boca abierta&#10;&#10;Descripción generada automáticamente con confianza baja">
            <a:extLst>
              <a:ext uri="{FF2B5EF4-FFF2-40B4-BE49-F238E27FC236}">
                <a16:creationId xmlns:a16="http://schemas.microsoft.com/office/drawing/2014/main" id="{F0B49C09-C4ED-4B77-9339-4858FBFB55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687071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495088"/>
            <a:ext cx="10515600" cy="1238178"/>
          </a:xfrm>
        </p:spPr>
        <p:txBody>
          <a:bodyPr>
            <a:no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JUSTICIA INFORMAL</a:t>
            </a:r>
            <a:br>
              <a:rPr lang="es-CO" sz="3200" b="1" kern="1200" dirty="0">
                <a:solidFill>
                  <a:schemeClr val="tx1"/>
                </a:solidFill>
                <a:effectLst/>
                <a:latin typeface="Arial" panose="020B0604020202020204" pitchFamily="34" charset="0"/>
                <a:cs typeface="Arial" panose="020B0604020202020204" pitchFamily="34" charset="0"/>
              </a:rPr>
            </a:br>
            <a:r>
              <a:rPr lang="es-CO" sz="3200" b="1" kern="1200" dirty="0">
                <a:solidFill>
                  <a:schemeClr val="tx1"/>
                </a:solidFill>
                <a:effectLst/>
                <a:latin typeface="Arial" panose="020B0604020202020204" pitchFamily="34" charset="0"/>
                <a:cs typeface="Arial" panose="020B0604020202020204" pitchFamily="34" charset="0"/>
              </a:rPr>
              <a:t>JUSTICIA ESTATAL FORMAL</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831850" y="2197290"/>
            <a:ext cx="10515600" cy="4258101"/>
          </a:xfrm>
        </p:spPr>
        <p:txBody>
          <a:bodyPr>
            <a:normAutofit fontScale="85000" lnSpcReduction="20000"/>
          </a:bodyPr>
          <a:lstStyle/>
          <a:p>
            <a:pPr marL="571500" lvl="0" indent="-571500" algn="just">
              <a:lnSpc>
                <a:spcPct val="150000"/>
              </a:lnSpc>
              <a:spcBef>
                <a:spcPts val="600"/>
              </a:spcBef>
              <a:spcAft>
                <a:spcPts val="600"/>
              </a:spcAft>
              <a:buFont typeface="Arial" panose="020B0604020202020204" pitchFamily="34" charset="0"/>
              <a:buChar char="•"/>
            </a:pPr>
            <a:r>
              <a:rPr lang="es-CO" sz="3600" kern="1200" dirty="0">
                <a:solidFill>
                  <a:schemeClr val="tx1"/>
                </a:solidFill>
                <a:effectLst/>
                <a:latin typeface="Arial" panose="020B0604020202020204" pitchFamily="34" charset="0"/>
                <a:ea typeface="+mj-ea"/>
                <a:cs typeface="Arial" panose="020B0604020202020204" pitchFamily="34" charset="0"/>
              </a:rPr>
              <a:t>La Justicia Informal no es sustituta sino complementaria de Estatal Formal. </a:t>
            </a:r>
          </a:p>
          <a:p>
            <a:pPr marL="571500" lvl="0" indent="-571500" algn="just">
              <a:lnSpc>
                <a:spcPct val="150000"/>
              </a:lnSpc>
              <a:spcBef>
                <a:spcPts val="600"/>
              </a:spcBef>
              <a:spcAft>
                <a:spcPts val="600"/>
              </a:spcAft>
              <a:buFont typeface="Arial" panose="020B0604020202020204" pitchFamily="34" charset="0"/>
              <a:buChar char="•"/>
            </a:pPr>
            <a:r>
              <a:rPr lang="es-CO" sz="3600" kern="1200" dirty="0">
                <a:solidFill>
                  <a:schemeClr val="tx1"/>
                </a:solidFill>
                <a:effectLst/>
                <a:latin typeface="Arial" panose="020B0604020202020204" pitchFamily="34" charset="0"/>
                <a:ea typeface="+mj-ea"/>
                <a:cs typeface="Arial" panose="020B0604020202020204" pitchFamily="34" charset="0"/>
              </a:rPr>
              <a:t>No conviene esperar la reconstrucción del aparato judicial formal.</a:t>
            </a:r>
          </a:p>
          <a:p>
            <a:pPr marL="571500" lvl="0" indent="-571500" algn="just">
              <a:lnSpc>
                <a:spcPct val="150000"/>
              </a:lnSpc>
              <a:spcBef>
                <a:spcPts val="600"/>
              </a:spcBef>
              <a:spcAft>
                <a:spcPts val="600"/>
              </a:spcAft>
              <a:buFont typeface="Arial" panose="020B0604020202020204" pitchFamily="34" charset="0"/>
              <a:buChar char="•"/>
            </a:pPr>
            <a:r>
              <a:rPr lang="es-CO" sz="3600" dirty="0">
                <a:solidFill>
                  <a:schemeClr val="tx1"/>
                </a:solidFill>
                <a:latin typeface="Arial" panose="020B0604020202020204" pitchFamily="34" charset="0"/>
                <a:ea typeface="+mj-ea"/>
                <a:cs typeface="Arial" panose="020B0604020202020204" pitchFamily="34" charset="0"/>
              </a:rPr>
              <a:t>A</a:t>
            </a:r>
            <a:r>
              <a:rPr lang="es-CO" sz="3600" kern="1200" dirty="0">
                <a:solidFill>
                  <a:schemeClr val="tx1"/>
                </a:solidFill>
                <a:effectLst/>
                <a:latin typeface="Arial" panose="020B0604020202020204" pitchFamily="34" charset="0"/>
                <a:ea typeface="+mj-ea"/>
                <a:cs typeface="Arial" panose="020B0604020202020204" pitchFamily="34" charset="0"/>
              </a:rPr>
              <a:t>unque se recomienda articular estrategias de reforma en ambos campos. </a:t>
            </a:r>
            <a:endParaRPr lang="es-CO" sz="3600" dirty="0">
              <a:solidFill>
                <a:schemeClr val="tx1"/>
              </a:solidFill>
              <a:latin typeface="Arial" panose="020B0604020202020204" pitchFamily="34" charset="0"/>
              <a:cs typeface="Arial" panose="020B0604020202020204" pitchFamily="34" charset="0"/>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6E1C7CA1-6D74-49FC-A398-5C7B2D1DFB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850" y="100845"/>
            <a:ext cx="1659008" cy="1632421"/>
          </a:xfrm>
          <a:prstGeom prst="rect">
            <a:avLst/>
          </a:prstGeom>
        </p:spPr>
      </p:pic>
    </p:spTree>
    <p:extLst>
      <p:ext uri="{BB962C8B-B14F-4D97-AF65-F5344CB8AC3E}">
        <p14:creationId xmlns:p14="http://schemas.microsoft.com/office/powerpoint/2010/main" val="542294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9906" y="373603"/>
            <a:ext cx="9673389" cy="1062959"/>
          </a:xfrm>
        </p:spPr>
        <p:txBody>
          <a:bodyPr>
            <a:normAutofit fontScale="90000"/>
          </a:bodyPr>
          <a:lstStyle/>
          <a:p>
            <a:pPr algn="ctr"/>
            <a:r>
              <a:rPr lang="es-CO" sz="3200" b="1" kern="1200" dirty="0">
                <a:solidFill>
                  <a:schemeClr val="tx1"/>
                </a:solidFill>
                <a:effectLst/>
                <a:latin typeface="Arial" panose="020B0604020202020204" pitchFamily="34" charset="0"/>
                <a:cs typeface="Arial" panose="020B0604020202020204" pitchFamily="34" charset="0"/>
              </a:rPr>
              <a:t>2. ESTUDIO DEL CASO Y CITACIÓN A AUDIENCIA DE CONCILIACIÓN </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474838" y="1828801"/>
            <a:ext cx="9872611" cy="4542502"/>
          </a:xfrm>
        </p:spPr>
        <p:txBody>
          <a:bodyPr>
            <a:noAutofit/>
          </a:bodyPr>
          <a:lstStyle/>
          <a:p>
            <a:pPr marL="457200" lvl="0" indent="-457200">
              <a:lnSpc>
                <a:spcPct val="150000"/>
              </a:lnSpc>
              <a:buFont typeface="Wingdings" panose="05000000000000000000" pitchFamily="2" charset="2"/>
              <a:buChar char="v"/>
            </a:pPr>
            <a:r>
              <a:rPr lang="es-CO" sz="2300" kern="1200" dirty="0">
                <a:solidFill>
                  <a:schemeClr val="tx1"/>
                </a:solidFill>
                <a:effectLst/>
                <a:latin typeface="Arial" panose="020B0604020202020204" pitchFamily="34" charset="0"/>
                <a:ea typeface="+mj-ea"/>
                <a:cs typeface="Arial" panose="020B0604020202020204" pitchFamily="34" charset="0"/>
              </a:rPr>
              <a:t>El juez de paz estudia el caso abierto por la solicitud para determinar si lo atiende o no: En caso positivo cita por escrito a las partes –en fecha, hora y lugar que determine– a una audiencia de conciliación; de ser negativa su decisión, remite el caso a otra instancia. </a:t>
            </a:r>
          </a:p>
          <a:p>
            <a:pPr marL="457200" indent="-457200">
              <a:lnSpc>
                <a:spcPct val="150000"/>
              </a:lnSpc>
              <a:buFont typeface="Wingdings" panose="05000000000000000000" pitchFamily="2" charset="2"/>
              <a:buChar char="v"/>
            </a:pPr>
            <a:r>
              <a:rPr lang="es-CO" sz="2300" kern="1200" dirty="0">
                <a:solidFill>
                  <a:schemeClr val="tx1"/>
                </a:solidFill>
                <a:effectLst/>
                <a:latin typeface="Arial" panose="020B0604020202020204" pitchFamily="34" charset="0"/>
                <a:ea typeface="+mj-ea"/>
                <a:cs typeface="Arial" panose="020B0604020202020204" pitchFamily="34" charset="0"/>
              </a:rPr>
              <a:t>Si una de las partes o ambas no responden a la citación, el juez de paz puede citar a una nueva audiencia, y si la ausencia persiste puede ordenar la continuación del trámite, dejando constancia de tal situación. </a:t>
            </a:r>
            <a:endParaRPr lang="es-CO" sz="23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B4DEA3E1-720B-4F56-A6B3-8B80F8FF8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388335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397133"/>
            <a:ext cx="10515600" cy="797488"/>
          </a:xfrm>
        </p:spPr>
        <p:txBody>
          <a:bodyPr>
            <a:norm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3. AUDIENCIA DE CONCILIACIÓN </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92826" y="1578077"/>
            <a:ext cx="9754624" cy="4807975"/>
          </a:xfrm>
        </p:spPr>
        <p:txBody>
          <a:bodyPr>
            <a:normAutofit/>
          </a:bodyPr>
          <a:lstStyle/>
          <a:p>
            <a:pPr lvl="0">
              <a:lnSpc>
                <a:spcPct val="150000"/>
              </a:lnSpc>
              <a:spcAft>
                <a:spcPts val="600"/>
              </a:spcAft>
            </a:pPr>
            <a:r>
              <a:rPr lang="es-CO" sz="3200" kern="1200" dirty="0">
                <a:solidFill>
                  <a:schemeClr val="tx1"/>
                </a:solidFill>
                <a:effectLst/>
                <a:latin typeface="Arial" panose="020B0604020202020204" pitchFamily="34" charset="0"/>
                <a:ea typeface="+mj-ea"/>
                <a:cs typeface="Arial" panose="020B0604020202020204" pitchFamily="34" charset="0"/>
              </a:rPr>
              <a:t>La audiencia de conciliación se constituye como un intento, por parte del juez de paz, de lograr una concertación entre las partes –bien sea que el conflicto tenga lugar entre particulares, o bien que afecte los intereses de una comunidad determinada–, y puede ser privada o pública. </a:t>
            </a:r>
            <a:endParaRPr lang="es-CO"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156E36B1-4E44-4622-BF40-F977124E5E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4109324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4599" y="367635"/>
            <a:ext cx="8993641" cy="944972"/>
          </a:xfrm>
        </p:spPr>
        <p:txBody>
          <a:bodyPr>
            <a:normAutofit/>
          </a:bodyPr>
          <a:lstStyle/>
          <a:p>
            <a:r>
              <a:rPr lang="es-CO" sz="2400" b="1" kern="1200" dirty="0">
                <a:solidFill>
                  <a:schemeClr val="tx1"/>
                </a:solidFill>
                <a:effectLst/>
                <a:latin typeface="Arial" panose="020B0604020202020204" pitchFamily="34" charset="0"/>
                <a:ea typeface="+mj-ea"/>
                <a:cs typeface="Arial" panose="020B0604020202020204" pitchFamily="34" charset="0"/>
              </a:rPr>
              <a:t>PARA ALCANZAR EL PROPÓSITO DESEADO, EL JUEZ DE PAZ DEBERÁ</a:t>
            </a:r>
            <a:r>
              <a:rPr lang="es-CO" sz="3200" kern="1200" dirty="0">
                <a:solidFill>
                  <a:schemeClr val="tx1"/>
                </a:solidFill>
                <a:effectLst/>
                <a:latin typeface="Arial" panose="020B0604020202020204" pitchFamily="34" charset="0"/>
                <a:ea typeface="+mj-ea"/>
                <a:cs typeface="Arial" panose="020B0604020202020204" pitchFamily="34" charset="0"/>
              </a:rPr>
              <a:t>: </a:t>
            </a:r>
            <a:endParaRPr lang="es-CO" sz="3200"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48580" y="1622323"/>
            <a:ext cx="9798869" cy="4896464"/>
          </a:xfrm>
        </p:spPr>
        <p:txBody>
          <a:bodyPr>
            <a:normAutofit fontScale="77500" lnSpcReduction="20000"/>
          </a:bodyPr>
          <a:lstStyle/>
          <a:p>
            <a:pPr marL="457200" lvl="0" indent="-457200">
              <a:lnSpc>
                <a:spcPct val="150000"/>
              </a:lnSpc>
              <a:spcAft>
                <a:spcPts val="600"/>
              </a:spcAft>
              <a:buFont typeface="Courier New" panose="02070309020205020404" pitchFamily="49" charset="0"/>
              <a:buChar char="o"/>
            </a:pPr>
            <a:r>
              <a:rPr lang="es-CO" sz="3200" kern="1200" dirty="0">
                <a:solidFill>
                  <a:schemeClr val="tx1"/>
                </a:solidFill>
                <a:effectLst/>
                <a:latin typeface="Arial" panose="020B0604020202020204" pitchFamily="34" charset="0"/>
                <a:ea typeface="+mj-ea"/>
                <a:cs typeface="Arial" panose="020B0604020202020204" pitchFamily="34" charset="0"/>
              </a:rPr>
              <a:t>Crear un ambiente de confianza y diálogo. </a:t>
            </a:r>
          </a:p>
          <a:p>
            <a:pPr marL="457200" lvl="0" indent="-457200">
              <a:lnSpc>
                <a:spcPct val="150000"/>
              </a:lnSpc>
              <a:spcAft>
                <a:spcPts val="600"/>
              </a:spcAft>
              <a:buFont typeface="Courier New" panose="02070309020205020404" pitchFamily="49" charset="0"/>
              <a:buChar char="o"/>
            </a:pPr>
            <a:r>
              <a:rPr lang="es-CO" sz="3200" kern="1200" dirty="0">
                <a:solidFill>
                  <a:schemeClr val="tx1"/>
                </a:solidFill>
                <a:effectLst/>
                <a:latin typeface="Arial" panose="020B0604020202020204" pitchFamily="34" charset="0"/>
                <a:ea typeface="+mj-ea"/>
                <a:cs typeface="Arial" panose="020B0604020202020204" pitchFamily="34" charset="0"/>
              </a:rPr>
              <a:t>Presentar los objetivos de la audiencia. </a:t>
            </a:r>
          </a:p>
          <a:p>
            <a:pPr marL="457200" lvl="0" indent="-457200">
              <a:lnSpc>
                <a:spcPct val="150000"/>
              </a:lnSpc>
              <a:spcAft>
                <a:spcPts val="600"/>
              </a:spcAft>
              <a:buFont typeface="Courier New" panose="02070309020205020404" pitchFamily="49" charset="0"/>
              <a:buChar char="o"/>
            </a:pPr>
            <a:r>
              <a:rPr lang="es-CO" sz="3200" kern="1200" dirty="0">
                <a:solidFill>
                  <a:schemeClr val="tx1"/>
                </a:solidFill>
                <a:effectLst/>
                <a:latin typeface="Arial" panose="020B0604020202020204" pitchFamily="34" charset="0"/>
                <a:ea typeface="+mj-ea"/>
                <a:cs typeface="Arial" panose="020B0604020202020204" pitchFamily="34" charset="0"/>
              </a:rPr>
              <a:t>Resaltar la conveniencia de una solución concertada. </a:t>
            </a:r>
          </a:p>
          <a:p>
            <a:pPr marL="457200" lvl="0" indent="-457200">
              <a:lnSpc>
                <a:spcPct val="150000"/>
              </a:lnSpc>
              <a:spcAft>
                <a:spcPts val="600"/>
              </a:spcAft>
              <a:buFont typeface="Courier New" panose="02070309020205020404" pitchFamily="49" charset="0"/>
              <a:buChar char="o"/>
            </a:pPr>
            <a:r>
              <a:rPr lang="es-CO" sz="3200" kern="1200" dirty="0">
                <a:solidFill>
                  <a:schemeClr val="tx1"/>
                </a:solidFill>
                <a:effectLst/>
                <a:latin typeface="Arial" panose="020B0604020202020204" pitchFamily="34" charset="0"/>
                <a:ea typeface="+mj-ea"/>
                <a:cs typeface="Arial" panose="020B0604020202020204" pitchFamily="34" charset="0"/>
              </a:rPr>
              <a:t>Proponer las reglas de juego (tiempo de intervención de los participantes; delimitación del asunto a tratar, entre otras) y los compromisos mínimos pactados. </a:t>
            </a:r>
          </a:p>
          <a:p>
            <a:pPr marL="457200" lvl="0" indent="-457200">
              <a:lnSpc>
                <a:spcPct val="150000"/>
              </a:lnSpc>
              <a:spcAft>
                <a:spcPts val="600"/>
              </a:spcAft>
              <a:buFont typeface="Courier New" panose="02070309020205020404" pitchFamily="49" charset="0"/>
              <a:buChar char="o"/>
            </a:pPr>
            <a:r>
              <a:rPr lang="es-CO" sz="3200" kern="1200" dirty="0">
                <a:solidFill>
                  <a:schemeClr val="tx1"/>
                </a:solidFill>
                <a:effectLst/>
                <a:latin typeface="Arial" panose="020B0604020202020204" pitchFamily="34" charset="0"/>
                <a:ea typeface="+mj-ea"/>
                <a:cs typeface="Arial" panose="020B0604020202020204" pitchFamily="34" charset="0"/>
              </a:rPr>
              <a:t>Actuar como moderador (aclarar o resumir los diferentes puntos de vista y los avances logrados). </a:t>
            </a: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1F19088E-71FB-4264-AD53-3AB686E4E4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3603309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65684" y="426630"/>
            <a:ext cx="9181766" cy="753241"/>
          </a:xfrm>
        </p:spPr>
        <p:txBody>
          <a:bodyPr>
            <a:normAutofit fontScale="90000"/>
          </a:bodyPr>
          <a:lstStyle/>
          <a:p>
            <a:pPr algn="ctr"/>
            <a:r>
              <a:rPr lang="es-CO" sz="4800" b="1" kern="1200" dirty="0">
                <a:solidFill>
                  <a:schemeClr val="tx1"/>
                </a:solidFill>
                <a:effectLst/>
              </a:rPr>
              <a:t>EL JUEZ DE PAZ TAMBIEN DEBERÁ</a:t>
            </a:r>
            <a:endParaRPr lang="es-CO" sz="4800" b="1" dirty="0">
              <a:solidFill>
                <a:schemeClr val="tx1"/>
              </a:solidFill>
            </a:endParaRPr>
          </a:p>
        </p:txBody>
      </p:sp>
      <p:sp>
        <p:nvSpPr>
          <p:cNvPr id="3" name="Marcador de texto 2"/>
          <p:cNvSpPr>
            <a:spLocks noGrp="1"/>
          </p:cNvSpPr>
          <p:nvPr>
            <p:ph type="body" idx="1"/>
          </p:nvPr>
        </p:nvSpPr>
        <p:spPr>
          <a:xfrm>
            <a:off x="1563328" y="1415845"/>
            <a:ext cx="9784121" cy="5102943"/>
          </a:xfrm>
        </p:spPr>
        <p:txBody>
          <a:bodyPr>
            <a:noAutofit/>
          </a:bodyPr>
          <a:lstStyle/>
          <a:p>
            <a:pPr marL="457200" lvl="0" indent="-457200">
              <a:lnSpc>
                <a:spcPct val="170000"/>
              </a:lnSpc>
              <a:spcAft>
                <a:spcPts val="600"/>
              </a:spcAft>
              <a:buFont typeface="Wingdings" panose="05000000000000000000" pitchFamily="2" charset="2"/>
              <a:buChar char="ü"/>
            </a:pPr>
            <a:r>
              <a:rPr lang="es-CO" sz="2000" kern="1200" dirty="0">
                <a:solidFill>
                  <a:schemeClr val="tx1"/>
                </a:solidFill>
                <a:effectLst/>
                <a:latin typeface="Arial" panose="020B0604020202020204" pitchFamily="34" charset="0"/>
                <a:ea typeface="+mj-ea"/>
                <a:cs typeface="Arial" panose="020B0604020202020204" pitchFamily="34" charset="0"/>
              </a:rPr>
              <a:t>Estimular a los participantes a buscar datos e información que enriquezcan la audiencia </a:t>
            </a:r>
          </a:p>
          <a:p>
            <a:pPr marL="457200" indent="-457200">
              <a:lnSpc>
                <a:spcPct val="170000"/>
              </a:lnSpc>
              <a:spcAft>
                <a:spcPts val="600"/>
              </a:spcAft>
              <a:buFont typeface="Wingdings" panose="05000000000000000000" pitchFamily="2" charset="2"/>
              <a:buChar char="ü"/>
            </a:pPr>
            <a:r>
              <a:rPr lang="es-CO" sz="2000" dirty="0">
                <a:solidFill>
                  <a:schemeClr val="tx1"/>
                </a:solidFill>
                <a:latin typeface="Arial" panose="020B0604020202020204" pitchFamily="34" charset="0"/>
                <a:cs typeface="Arial" panose="020B0604020202020204" pitchFamily="34" charset="0"/>
              </a:rPr>
              <a:t>S</a:t>
            </a:r>
            <a:r>
              <a:rPr lang="es-CO" sz="2000" kern="1200" dirty="0">
                <a:solidFill>
                  <a:schemeClr val="tx1"/>
                </a:solidFill>
                <a:effectLst/>
                <a:latin typeface="Arial" panose="020B0604020202020204" pitchFamily="34" charset="0"/>
                <a:ea typeface="+mj-ea"/>
                <a:cs typeface="Arial" panose="020B0604020202020204" pitchFamily="34" charset="0"/>
              </a:rPr>
              <a:t>olicitar, cuando así se requiera, la intervención de peritos o personas conocedoras para que realicen aportes conceptuales y técnicos que contribuyan a una mejor comprensión del conflicto. </a:t>
            </a:r>
          </a:p>
          <a:p>
            <a:pPr marL="457200" indent="-457200">
              <a:lnSpc>
                <a:spcPct val="170000"/>
              </a:lnSpc>
              <a:spcAft>
                <a:spcPts val="600"/>
              </a:spcAft>
              <a:buFont typeface="Wingdings" panose="05000000000000000000" pitchFamily="2" charset="2"/>
              <a:buChar char="ü"/>
            </a:pPr>
            <a:r>
              <a:rPr lang="es-CO" sz="2000" kern="1200" dirty="0">
                <a:solidFill>
                  <a:schemeClr val="tx1"/>
                </a:solidFill>
                <a:effectLst/>
                <a:latin typeface="Arial" panose="020B0604020202020204" pitchFamily="34" charset="0"/>
                <a:ea typeface="+mj-ea"/>
                <a:cs typeface="Arial" panose="020B0604020202020204" pitchFamily="34" charset="0"/>
              </a:rPr>
              <a:t>Asegurarse que tanto las reglas de juego acordadas para actuar en la audiencia de conciliación, como los compromisos mínimos convenidos, sean registrados en documentos sencillos, con su firma y la de los actores involucrados en el conflicto, consignando la fecha y el lugar en que se suscriben. </a:t>
            </a:r>
            <a:endParaRPr lang="es-CO" sz="1400" dirty="0">
              <a:solidFill>
                <a:schemeClr val="tx1"/>
              </a:solidFill>
            </a:endParaRPr>
          </a:p>
        </p:txBody>
      </p:sp>
      <p:pic>
        <p:nvPicPr>
          <p:cNvPr id="4" name="Imagen 3" descr="Dibujo animado de un personaje con la boca abierta&#10;&#10;Descripción generada automáticamente con confianza baja">
            <a:extLst>
              <a:ext uri="{FF2B5EF4-FFF2-40B4-BE49-F238E27FC236}">
                <a16:creationId xmlns:a16="http://schemas.microsoft.com/office/drawing/2014/main" id="{1A174A95-D62D-4268-8A5C-F6226694C6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2989975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9906" y="506339"/>
            <a:ext cx="9290050" cy="797488"/>
          </a:xfrm>
        </p:spPr>
        <p:txBody>
          <a:bodyPr>
            <a:normAutofit fontScale="90000"/>
          </a:bodyPr>
          <a:lstStyle/>
          <a:p>
            <a:pPr algn="ctr"/>
            <a:r>
              <a:rPr lang="es-CO" sz="3200" b="1" kern="1200" dirty="0">
                <a:solidFill>
                  <a:schemeClr val="tx1"/>
                </a:solidFill>
                <a:effectLst/>
                <a:latin typeface="Arial" panose="020B0604020202020204" pitchFamily="34" charset="0"/>
                <a:ea typeface="+mj-ea"/>
                <a:cs typeface="Arial" panose="020B0604020202020204" pitchFamily="34" charset="0"/>
              </a:rPr>
              <a:t>LOS INTERVINIENTES EN LA AUDIENCIA DEBEN</a:t>
            </a:r>
            <a:r>
              <a:rPr lang="es-CO" sz="3200" kern="1200" dirty="0">
                <a:solidFill>
                  <a:schemeClr val="tx1"/>
                </a:solidFill>
                <a:effectLst/>
                <a:latin typeface="Arial" panose="020B0604020202020204" pitchFamily="34" charset="0"/>
                <a:ea typeface="+mj-ea"/>
                <a:cs typeface="Arial" panose="020B0604020202020204" pitchFamily="34" charset="0"/>
              </a:rPr>
              <a:t>: </a:t>
            </a:r>
            <a:endParaRPr lang="es-CO" sz="3200"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19084" y="1548581"/>
            <a:ext cx="9828366" cy="4955458"/>
          </a:xfrm>
        </p:spPr>
        <p:txBody>
          <a:bodyPr>
            <a:noAutofit/>
          </a:bodyPr>
          <a:lstStyle/>
          <a:p>
            <a:pPr marL="457200" lvl="0" indent="-457200">
              <a:lnSpc>
                <a:spcPct val="100000"/>
              </a:lnSpc>
              <a:spcBef>
                <a:spcPts val="0"/>
              </a:spcBef>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Asistir con puntualidad a las citaciones como manifestación de consideración por el tiempo de los demás. </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Respetar a los participantes y tener buena disposición para llegar a acuerdos que beneficien a todos.</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Escuchar el punto de vista de los otros y respetar el uso de la palabra. </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Aceptar las reglas de juego propuestas por el Juez de Paz para el buen desarrollo de la audiencia. </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chemeClr val="tx1"/>
                </a:solidFill>
                <a:effectLst/>
                <a:latin typeface="Arial" panose="020B0604020202020204" pitchFamily="34" charset="0"/>
                <a:ea typeface="+mj-ea"/>
                <a:cs typeface="Arial" panose="020B0604020202020204" pitchFamily="34" charset="0"/>
              </a:rPr>
              <a:t>Limitar el diálogo</a:t>
            </a:r>
          </a:p>
          <a:p>
            <a:pPr marL="914400" lvl="1" indent="-457200">
              <a:lnSpc>
                <a:spcPct val="100000"/>
              </a:lnSpc>
              <a:spcBef>
                <a:spcPts val="0"/>
              </a:spcBef>
              <a:spcAft>
                <a:spcPts val="600"/>
              </a:spcAft>
              <a:buFont typeface="Arial" panose="020B0604020202020204" pitchFamily="34" charset="0"/>
              <a:buChar char="•"/>
            </a:pPr>
            <a:r>
              <a:rPr lang="es-CO" sz="1800" dirty="0">
                <a:solidFill>
                  <a:schemeClr val="tx1"/>
                </a:solidFill>
                <a:latin typeface="Arial" panose="020B0604020202020204" pitchFamily="34" charset="0"/>
                <a:ea typeface="+mj-ea"/>
                <a:cs typeface="Arial" panose="020B0604020202020204" pitchFamily="34" charset="0"/>
              </a:rPr>
              <a:t>A</a:t>
            </a:r>
            <a:r>
              <a:rPr lang="es-CO" sz="1800" kern="1200" dirty="0">
                <a:solidFill>
                  <a:schemeClr val="tx1"/>
                </a:solidFill>
                <a:effectLst/>
                <a:latin typeface="Arial" panose="020B0604020202020204" pitchFamily="34" charset="0"/>
                <a:ea typeface="+mj-ea"/>
                <a:cs typeface="Arial" panose="020B0604020202020204" pitchFamily="34" charset="0"/>
              </a:rPr>
              <a:t>l problema, </a:t>
            </a:r>
          </a:p>
          <a:p>
            <a:pPr marL="914400" lvl="1" indent="-457200">
              <a:lnSpc>
                <a:spcPct val="100000"/>
              </a:lnSpc>
              <a:spcBef>
                <a:spcPts val="0"/>
              </a:spcBef>
              <a:spcAft>
                <a:spcPts val="600"/>
              </a:spcAft>
              <a:buFont typeface="Arial" panose="020B0604020202020204" pitchFamily="34" charset="0"/>
              <a:buChar char="•"/>
            </a:pPr>
            <a:r>
              <a:rPr lang="es-CO" sz="1800" kern="1200" dirty="0">
                <a:solidFill>
                  <a:schemeClr val="tx1"/>
                </a:solidFill>
                <a:effectLst/>
                <a:latin typeface="Arial" panose="020B0604020202020204" pitchFamily="34" charset="0"/>
                <a:ea typeface="+mj-ea"/>
                <a:cs typeface="Arial" panose="020B0604020202020204" pitchFamily="34" charset="0"/>
              </a:rPr>
              <a:t>a sus causas, </a:t>
            </a:r>
          </a:p>
          <a:p>
            <a:pPr marL="914400" lvl="1" indent="-457200">
              <a:lnSpc>
                <a:spcPct val="100000"/>
              </a:lnSpc>
              <a:spcBef>
                <a:spcPts val="0"/>
              </a:spcBef>
              <a:spcAft>
                <a:spcPts val="600"/>
              </a:spcAft>
              <a:buFont typeface="Arial" panose="020B0604020202020204" pitchFamily="34" charset="0"/>
              <a:buChar char="•"/>
            </a:pPr>
            <a:r>
              <a:rPr lang="es-CO" sz="1800" kern="1200" dirty="0">
                <a:solidFill>
                  <a:schemeClr val="tx1"/>
                </a:solidFill>
                <a:effectLst/>
                <a:latin typeface="Arial" panose="020B0604020202020204" pitchFamily="34" charset="0"/>
                <a:ea typeface="+mj-ea"/>
                <a:cs typeface="Arial" panose="020B0604020202020204" pitchFamily="34" charset="0"/>
              </a:rPr>
              <a:t>a los intereses en juego y </a:t>
            </a:r>
          </a:p>
          <a:p>
            <a:pPr marL="914400" lvl="1" indent="-457200">
              <a:lnSpc>
                <a:spcPct val="100000"/>
              </a:lnSpc>
              <a:spcBef>
                <a:spcPts val="0"/>
              </a:spcBef>
              <a:spcAft>
                <a:spcPts val="600"/>
              </a:spcAft>
              <a:buFont typeface="Arial" panose="020B0604020202020204" pitchFamily="34" charset="0"/>
              <a:buChar char="•"/>
            </a:pPr>
            <a:r>
              <a:rPr lang="es-CO" sz="1800" kern="1200" dirty="0">
                <a:solidFill>
                  <a:schemeClr val="tx1"/>
                </a:solidFill>
                <a:effectLst/>
                <a:latin typeface="Arial" panose="020B0604020202020204" pitchFamily="34" charset="0"/>
                <a:ea typeface="+mj-ea"/>
                <a:cs typeface="Arial" panose="020B0604020202020204" pitchFamily="34" charset="0"/>
              </a:rPr>
              <a:t>a las propuestas de solución, sin hacer generalizaciones, acusar, descalificar, ni agredir a las personas en forma gestual o hablada. </a:t>
            </a:r>
            <a:endParaRPr lang="es-CO" sz="14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C2FE98FA-76E0-41C9-BCA1-888C265498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20058584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78504" y="397133"/>
            <a:ext cx="8868945" cy="650004"/>
          </a:xfrm>
        </p:spPr>
        <p:txBody>
          <a:bodyPr>
            <a:normAutofit/>
          </a:bodyPr>
          <a:lstStyle/>
          <a:p>
            <a:pPr lvl="0"/>
            <a:r>
              <a:rPr lang="es-CO" sz="3200" b="1" kern="1200" dirty="0">
                <a:solidFill>
                  <a:schemeClr val="tx1"/>
                </a:solidFill>
                <a:effectLst/>
                <a:latin typeface="Arial" panose="020B0604020202020204" pitchFamily="34" charset="0"/>
                <a:ea typeface="+mj-ea"/>
                <a:cs typeface="Arial" panose="020B0604020202020204" pitchFamily="34" charset="0"/>
              </a:rPr>
              <a:t>LOS INTERVINIENTES TAMBIÉN DEBEN:</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33832" y="1386348"/>
            <a:ext cx="9813618" cy="5324167"/>
          </a:xfrm>
        </p:spPr>
        <p:txBody>
          <a:bodyPr>
            <a:normAutofit fontScale="70000" lnSpcReduction="20000"/>
          </a:bodyPr>
          <a:lstStyle/>
          <a:p>
            <a:pPr marL="457200" lvl="0" indent="-457200">
              <a:lnSpc>
                <a:spcPct val="160000"/>
              </a:lnSpc>
              <a:buFont typeface="Wingdings" panose="05000000000000000000" pitchFamily="2" charset="2"/>
              <a:buChar char="ü"/>
            </a:pPr>
            <a:r>
              <a:rPr lang="es-CO" sz="3200" kern="1200" dirty="0">
                <a:solidFill>
                  <a:schemeClr val="tx1"/>
                </a:solidFill>
                <a:effectLst/>
                <a:latin typeface="Arial" panose="020B0604020202020204" pitchFamily="34" charset="0"/>
                <a:ea typeface="+mj-ea"/>
                <a:cs typeface="Arial" panose="020B0604020202020204" pitchFamily="34" charset="0"/>
              </a:rPr>
              <a:t>Participar a lo largo de todo el proceso de construcción del acta de conciliación. </a:t>
            </a:r>
          </a:p>
          <a:p>
            <a:pPr marL="457200" indent="-457200">
              <a:lnSpc>
                <a:spcPct val="160000"/>
              </a:lnSpc>
              <a:buFont typeface="Wingdings" panose="05000000000000000000" pitchFamily="2" charset="2"/>
              <a:buChar char="ü"/>
            </a:pPr>
            <a:r>
              <a:rPr lang="es-CO" sz="3200" kern="1200" dirty="0">
                <a:solidFill>
                  <a:schemeClr val="tx1"/>
                </a:solidFill>
                <a:effectLst/>
                <a:latin typeface="Arial" panose="020B0604020202020204" pitchFamily="34" charset="0"/>
                <a:ea typeface="+mj-ea"/>
                <a:cs typeface="Arial" panose="020B0604020202020204" pitchFamily="34" charset="0"/>
              </a:rPr>
              <a:t>Cumplir con los acuerdos y compromisos adquiridos y colaborar con su seguimiento y evaluación. El Art. 37° / Ley 497 faculta al juez para:</a:t>
            </a:r>
          </a:p>
          <a:p>
            <a:pPr marL="914400" lvl="1" indent="-457200">
              <a:lnSpc>
                <a:spcPct val="160000"/>
              </a:lnSpc>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Sancionar a quienes incumplan lo pactado mediante amonestación privada o pública, </a:t>
            </a:r>
          </a:p>
          <a:p>
            <a:pPr marL="914400" lvl="1" indent="-457200">
              <a:lnSpc>
                <a:spcPct val="160000"/>
              </a:lnSpc>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Multas hasta por 15 salarios </a:t>
            </a:r>
            <a:r>
              <a:rPr lang="es-CO" sz="2800" kern="1200" dirty="0" err="1">
                <a:solidFill>
                  <a:schemeClr val="tx1"/>
                </a:solidFill>
                <a:effectLst/>
                <a:latin typeface="Arial" panose="020B0604020202020204" pitchFamily="34" charset="0"/>
                <a:ea typeface="+mj-ea"/>
                <a:cs typeface="Arial" panose="020B0604020202020204" pitchFamily="34" charset="0"/>
              </a:rPr>
              <a:t>mlmv</a:t>
            </a:r>
            <a:r>
              <a:rPr lang="es-CO" sz="2800" kern="1200" dirty="0">
                <a:solidFill>
                  <a:schemeClr val="tx1"/>
                </a:solidFill>
                <a:effectLst/>
                <a:latin typeface="Arial" panose="020B0604020202020204" pitchFamily="34" charset="0"/>
                <a:ea typeface="+mj-ea"/>
                <a:cs typeface="Arial" panose="020B0604020202020204" pitchFamily="34" charset="0"/>
              </a:rPr>
              <a:t> y</a:t>
            </a:r>
          </a:p>
          <a:p>
            <a:pPr marL="914400" lvl="1" indent="-457200">
              <a:lnSpc>
                <a:spcPct val="160000"/>
              </a:lnSpc>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Actividades comunitarias no superiores a 2 meses,</a:t>
            </a:r>
          </a:p>
          <a:p>
            <a:pPr marL="914400" lvl="1" indent="-457200">
              <a:lnSpc>
                <a:spcPct val="160000"/>
              </a:lnSpc>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Nunca con privación de la libertad, ni con trabajos degradantes de la condición humana o violatorios de los derechos humanos). </a:t>
            </a:r>
            <a:endParaRPr lang="es-CO"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31E2081F-5520-4A80-8C6A-C752FB4742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494926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9905" y="397131"/>
            <a:ext cx="9813617" cy="1225191"/>
          </a:xfrm>
        </p:spPr>
        <p:txBody>
          <a:bodyPr>
            <a:noAutofit/>
          </a:bodyPr>
          <a:lstStyle/>
          <a:p>
            <a:pPr algn="ctr"/>
            <a:r>
              <a:rPr lang="es-CO" sz="2800" b="1" kern="1200" dirty="0">
                <a:solidFill>
                  <a:schemeClr val="tx1"/>
                </a:solidFill>
                <a:effectLst/>
                <a:latin typeface="Arial" panose="020B0604020202020204" pitchFamily="34" charset="0"/>
                <a:cs typeface="Arial" panose="020B0604020202020204" pitchFamily="34" charset="0"/>
              </a:rPr>
              <a:t>DE ESTA AUDIENCIA SE DEJA CONSTANCIA EN UN ACTA QUE EL JUEZ DE PAZ DEBE CONSERVAR EN UN ARCHIVO PÚBLICO Y QUE CONTIENE: </a:t>
            </a:r>
            <a:endParaRPr lang="es-CO" sz="28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33832" y="1828801"/>
            <a:ext cx="9813618" cy="4763728"/>
          </a:xfrm>
        </p:spPr>
        <p:txBody>
          <a:bodyPr>
            <a:noAutofit/>
          </a:bodyPr>
          <a:lstStyle/>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Fecha y lugar de la audiencia.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El nombre del juez de paz.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El nombre de las partes en conflicto.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El asunto de que trata la audiencia.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Los objetivos y metas a lograr.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El arreglo establecido por las partes.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Las responsabilidades de cada actor involucrado y la manera de cumplir lo acordado.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chemeClr val="tx1"/>
                </a:solidFill>
                <a:effectLst/>
                <a:latin typeface="Arial" panose="020B0604020202020204" pitchFamily="34" charset="0"/>
                <a:ea typeface="+mj-ea"/>
                <a:cs typeface="Arial" panose="020B0604020202020204" pitchFamily="34" charset="0"/>
              </a:rPr>
              <a:t>Las pautas que posibilitan hacer el seguimiento de los compromisos adquiridos. </a:t>
            </a:r>
            <a:endParaRPr lang="es-CO" sz="18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9D349F95-B3A9-4310-B201-0CDDAB8698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3383881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07574" y="899652"/>
            <a:ext cx="9739876" cy="5383161"/>
          </a:xfrm>
        </p:spPr>
        <p:txBody>
          <a:bodyPr>
            <a:normAutofit/>
          </a:bodyPr>
          <a:lstStyle/>
          <a:p>
            <a:pPr lvl="0">
              <a:lnSpc>
                <a:spcPct val="150000"/>
              </a:lnSpc>
              <a:spcBef>
                <a:spcPts val="600"/>
              </a:spcBef>
              <a:spcAft>
                <a:spcPts val="600"/>
              </a:spcAft>
            </a:pPr>
            <a:r>
              <a:rPr lang="es-CO" sz="3200" kern="1200" dirty="0">
                <a:solidFill>
                  <a:schemeClr val="tx1"/>
                </a:solidFill>
                <a:effectLst/>
                <a:latin typeface="Arial" panose="020B0604020202020204" pitchFamily="34" charset="0"/>
                <a:ea typeface="+mj-ea"/>
                <a:cs typeface="Arial" panose="020B0604020202020204" pitchFamily="34" charset="0"/>
              </a:rPr>
              <a:t>Efectos del acta, sea de cosa juzgada o de mérito ejecutivo. </a:t>
            </a:r>
            <a:br>
              <a:rPr lang="es-CO" sz="3200" kern="1200" dirty="0">
                <a:solidFill>
                  <a:schemeClr val="tx1"/>
                </a:solidFill>
                <a:effectLst/>
                <a:latin typeface="Arial" panose="020B0604020202020204" pitchFamily="34" charset="0"/>
                <a:ea typeface="+mj-ea"/>
                <a:cs typeface="Arial" panose="020B0604020202020204" pitchFamily="34" charset="0"/>
              </a:rPr>
            </a:br>
            <a:br>
              <a:rPr lang="es-CO" sz="3200" kern="1200" dirty="0">
                <a:solidFill>
                  <a:schemeClr val="tx1"/>
                </a:solidFill>
                <a:effectLst/>
                <a:latin typeface="Arial" panose="020B0604020202020204" pitchFamily="34" charset="0"/>
                <a:ea typeface="+mj-ea"/>
                <a:cs typeface="Arial" panose="020B0604020202020204" pitchFamily="34" charset="0"/>
              </a:rPr>
            </a:br>
            <a:r>
              <a:rPr lang="es-CO" sz="3200" kern="1200" dirty="0">
                <a:solidFill>
                  <a:schemeClr val="tx1"/>
                </a:solidFill>
                <a:effectLst/>
                <a:latin typeface="Arial" panose="020B0604020202020204" pitchFamily="34" charset="0"/>
                <a:ea typeface="+mj-ea"/>
                <a:cs typeface="Arial" panose="020B0604020202020204" pitchFamily="34" charset="0"/>
              </a:rPr>
              <a:t>Como es obvio, en los procesos de concertación intervienen factores de poder, por lo que es necesario saber reconocer su complejidad. </a:t>
            </a:r>
            <a:endParaRPr lang="es-CO" sz="3200" dirty="0">
              <a:solidFill>
                <a:schemeClr val="tx1"/>
              </a:solidFill>
              <a:latin typeface="Arial" panose="020B0604020202020204" pitchFamily="34" charset="0"/>
              <a:cs typeface="Arial" panose="020B0604020202020204" pitchFamily="34" charset="0"/>
            </a:endParaRPr>
          </a:p>
        </p:txBody>
      </p:sp>
      <p:pic>
        <p:nvPicPr>
          <p:cNvPr id="3" name="Imagen 2" descr="Dibujo animado de un personaje con la boca abierta&#10;&#10;Descripción generada automáticamente con confianza baja">
            <a:extLst>
              <a:ext uri="{FF2B5EF4-FFF2-40B4-BE49-F238E27FC236}">
                <a16:creationId xmlns:a16="http://schemas.microsoft.com/office/drawing/2014/main" id="{8177D7A4-5E18-4FFC-9315-32C0DAFEE4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728240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293894"/>
            <a:ext cx="10515600" cy="664752"/>
          </a:xfrm>
        </p:spPr>
        <p:txBody>
          <a:bodyPr>
            <a:norm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VENTAJAS DE LA JUSTICIA DE PAZ</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78076" y="1503947"/>
            <a:ext cx="9769373" cy="4808362"/>
          </a:xfrm>
        </p:spPr>
        <p:txBody>
          <a:bodyPr>
            <a:noAutofit/>
          </a:bodyPr>
          <a:lstStyle/>
          <a:p>
            <a:pPr marL="457200" lvl="0" indent="-457200">
              <a:lnSpc>
                <a:spcPct val="150000"/>
              </a:lnSpc>
              <a:spcBef>
                <a:spcPts val="1200"/>
              </a:spcBef>
              <a:spcAft>
                <a:spcPts val="600"/>
              </a:spcAft>
              <a:buFont typeface="Wingdings" panose="05000000000000000000" pitchFamily="2" charset="2"/>
              <a:buChar char="ü"/>
            </a:pPr>
            <a:r>
              <a:rPr lang="es-CO" sz="2600" kern="1200" dirty="0">
                <a:solidFill>
                  <a:schemeClr val="tx1"/>
                </a:solidFill>
                <a:effectLst/>
                <a:latin typeface="Arial" panose="020B0604020202020204" pitchFamily="34" charset="0"/>
                <a:ea typeface="+mj-ea"/>
                <a:cs typeface="Arial" panose="020B0604020202020204" pitchFamily="34" charset="0"/>
              </a:rPr>
              <a:t>En la solución concertada no hay ganadores ni perdedores,</a:t>
            </a:r>
          </a:p>
          <a:p>
            <a:pPr marL="457200" lvl="0" indent="-457200">
              <a:lnSpc>
                <a:spcPct val="150000"/>
              </a:lnSpc>
              <a:spcBef>
                <a:spcPts val="1200"/>
              </a:spcBef>
              <a:spcAft>
                <a:spcPts val="600"/>
              </a:spcAft>
              <a:buFont typeface="Wingdings" panose="05000000000000000000" pitchFamily="2" charset="2"/>
              <a:buChar char="ü"/>
            </a:pPr>
            <a:r>
              <a:rPr lang="es-CO" sz="2600" dirty="0">
                <a:solidFill>
                  <a:schemeClr val="tx1"/>
                </a:solidFill>
                <a:latin typeface="Arial" panose="020B0604020202020204" pitchFamily="34" charset="0"/>
                <a:ea typeface="+mj-ea"/>
                <a:cs typeface="Arial" panose="020B0604020202020204" pitchFamily="34" charset="0"/>
              </a:rPr>
              <a:t>M</a:t>
            </a:r>
            <a:r>
              <a:rPr lang="es-CO" sz="2600" kern="1200" dirty="0">
                <a:solidFill>
                  <a:schemeClr val="tx1"/>
                </a:solidFill>
                <a:effectLst/>
                <a:latin typeface="Arial" panose="020B0604020202020204" pitchFamily="34" charset="0"/>
                <a:ea typeface="+mj-ea"/>
                <a:cs typeface="Arial" panose="020B0604020202020204" pitchFamily="34" charset="0"/>
              </a:rPr>
              <a:t>ediante el acuerdo conciliatorio, las partes involucradas aprecian las ventajas de construir, de manera conjunta, una solución a sus conflictos y </a:t>
            </a:r>
          </a:p>
          <a:p>
            <a:pPr marL="457200" lvl="0" indent="-457200">
              <a:lnSpc>
                <a:spcPct val="150000"/>
              </a:lnSpc>
              <a:spcBef>
                <a:spcPts val="1200"/>
              </a:spcBef>
              <a:spcAft>
                <a:spcPts val="600"/>
              </a:spcAft>
              <a:buFont typeface="Wingdings" panose="05000000000000000000" pitchFamily="2" charset="2"/>
              <a:buChar char="ü"/>
            </a:pPr>
            <a:r>
              <a:rPr lang="es-CO" sz="2600" kern="1200" dirty="0">
                <a:solidFill>
                  <a:schemeClr val="tx1"/>
                </a:solidFill>
                <a:effectLst/>
                <a:latin typeface="Arial" panose="020B0604020202020204" pitchFamily="34" charset="0"/>
                <a:ea typeface="+mj-ea"/>
                <a:cs typeface="Arial" panose="020B0604020202020204" pitchFamily="34" charset="0"/>
              </a:rPr>
              <a:t>El uso de un mecanismo alterno a los procedimientos administrativos o judiciales conlleva al ahorro de tiempo y dinero. </a:t>
            </a:r>
            <a:endParaRPr lang="es-CO" sz="26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E4B77A76-7698-4C10-A803-8D8885EA83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0724416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467535"/>
            <a:ext cx="10515600" cy="826428"/>
          </a:xfrm>
        </p:spPr>
        <p:txBody>
          <a:bodyPr>
            <a:norm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COMO AFIRMA SEPÚLVEDA</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78077" y="1587261"/>
            <a:ext cx="5604388" cy="4502390"/>
          </a:xfrm>
        </p:spPr>
        <p:txBody>
          <a:bodyPr>
            <a:normAutofit fontScale="92500" lnSpcReduction="10000"/>
          </a:bodyPr>
          <a:lstStyle/>
          <a:p>
            <a:pPr lvl="0">
              <a:lnSpc>
                <a:spcPct val="150000"/>
              </a:lnSpc>
              <a:spcBef>
                <a:spcPts val="1200"/>
              </a:spcBef>
              <a:spcAft>
                <a:spcPts val="600"/>
              </a:spcAft>
            </a:pPr>
            <a:r>
              <a:rPr lang="es-CO" sz="3200" kern="1200" dirty="0">
                <a:solidFill>
                  <a:schemeClr val="tx1"/>
                </a:solidFill>
                <a:effectLst/>
                <a:latin typeface="Arial" panose="020B0604020202020204" pitchFamily="34" charset="0"/>
                <a:ea typeface="+mj-ea"/>
                <a:cs typeface="Arial" panose="020B0604020202020204" pitchFamily="34" charset="0"/>
              </a:rPr>
              <a:t>“El Acuerdo Conciliatorio es a la vez un proceso y un resultado por cuanto supone convenir una agenda de trabajo, unos procedimientos y unas reglas de juego, para alcanzar las soluciones pactadas.”</a:t>
            </a:r>
            <a:endParaRPr lang="es-CO" dirty="0">
              <a:solidFill>
                <a:schemeClr val="tx1"/>
              </a:solidFill>
            </a:endParaRP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1932" y="2378209"/>
            <a:ext cx="4669413" cy="2920493"/>
          </a:xfrm>
          <a:prstGeom prst="rect">
            <a:avLst/>
          </a:prstGeom>
        </p:spPr>
      </p:pic>
      <p:pic>
        <p:nvPicPr>
          <p:cNvPr id="6" name="Imagen 5" descr="Dibujo animado de un personaje con la boca abierta&#10;&#10;Descripción generada automáticamente con confianza baja">
            <a:extLst>
              <a:ext uri="{FF2B5EF4-FFF2-40B4-BE49-F238E27FC236}">
                <a16:creationId xmlns:a16="http://schemas.microsoft.com/office/drawing/2014/main" id="{DCA52B40-111C-423A-8B9D-D1D9608BAE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2479992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58188" y="377134"/>
            <a:ext cx="9685422" cy="1195393"/>
          </a:xfrm>
        </p:spPr>
        <p:txBody>
          <a:bodyPr>
            <a:normAutofit fontScale="90000"/>
          </a:bodyPr>
          <a:lstStyle/>
          <a:p>
            <a:pPr algn="ctr">
              <a:lnSpc>
                <a:spcPts val="3480"/>
              </a:lnSpc>
              <a:spcAft>
                <a:spcPts val="600"/>
              </a:spcAft>
            </a:pPr>
            <a:r>
              <a:rPr lang="es-CO" sz="2700" b="1" kern="1200" dirty="0">
                <a:solidFill>
                  <a:schemeClr val="tx1"/>
                </a:solidFill>
                <a:effectLst/>
                <a:latin typeface="Arial" panose="020B0604020202020204" pitchFamily="34" charset="0"/>
                <a:cs typeface="Arial" panose="020B0604020202020204" pitchFamily="34" charset="0"/>
              </a:rPr>
              <a:t>EL ÚLTIMO GRAN RETO PARA POTENCIAR LAS VIRTUDES DEMOCRÁTICAS DE LA JUSTICIA COMUNITARIA CONSISTE EN</a:t>
            </a:r>
            <a:r>
              <a:rPr lang="es-CO" sz="2800" b="1" kern="1200" dirty="0">
                <a:solidFill>
                  <a:schemeClr val="tx1"/>
                </a:solidFill>
                <a:effectLst/>
                <a:latin typeface="Arial" panose="020B0604020202020204" pitchFamily="34" charset="0"/>
                <a:cs typeface="Arial" panose="020B0604020202020204" pitchFamily="34" charset="0"/>
              </a:rPr>
              <a:t>: </a:t>
            </a:r>
            <a:endParaRPr lang="es-CO" sz="2800" b="1" dirty="0">
              <a:solidFill>
                <a:schemeClr val="tx1"/>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356852" y="1940766"/>
            <a:ext cx="9990598" cy="4758613"/>
          </a:xfrm>
        </p:spPr>
        <p:txBody>
          <a:bodyPr>
            <a:normAutofit fontScale="85000" lnSpcReduction="10000"/>
          </a:bodyPr>
          <a:lstStyle/>
          <a:p>
            <a:pPr marL="457200" lvl="0" indent="-457200">
              <a:lnSpc>
                <a:spcPct val="150000"/>
              </a:lnSpc>
              <a:spcBef>
                <a:spcPts val="1200"/>
              </a:spcBef>
              <a:spcAft>
                <a:spcPts val="1200"/>
              </a:spcAft>
              <a:buFont typeface="Arial" panose="020B0604020202020204" pitchFamily="34" charset="0"/>
              <a:buChar char="•"/>
            </a:pPr>
            <a:r>
              <a:rPr lang="es-CO" sz="3200" dirty="0">
                <a:solidFill>
                  <a:schemeClr val="tx1"/>
                </a:solidFill>
                <a:latin typeface="Arial" panose="020B0604020202020204" pitchFamily="34" charset="0"/>
                <a:cs typeface="Arial" panose="020B0604020202020204" pitchFamily="34" charset="0"/>
              </a:rPr>
              <a:t>L</a:t>
            </a:r>
            <a:r>
              <a:rPr lang="es-CO" sz="3200" kern="1200" dirty="0">
                <a:solidFill>
                  <a:schemeClr val="tx1"/>
                </a:solidFill>
                <a:effectLst/>
                <a:latin typeface="Arial" panose="020B0604020202020204" pitchFamily="34" charset="0"/>
                <a:ea typeface="+mj-ea"/>
                <a:cs typeface="Arial" panose="020B0604020202020204" pitchFamily="34" charset="0"/>
              </a:rPr>
              <a:t>ograr una aproximación distinta al conflicto</a:t>
            </a:r>
          </a:p>
          <a:p>
            <a:pPr marL="457200" lvl="0" indent="-457200">
              <a:lnSpc>
                <a:spcPct val="150000"/>
              </a:lnSpc>
              <a:spcBef>
                <a:spcPts val="1200"/>
              </a:spcBef>
              <a:spcAft>
                <a:spcPts val="1200"/>
              </a:spcAft>
              <a:buFont typeface="Arial" panose="020B0604020202020204" pitchFamily="34" charset="0"/>
              <a:buChar char="•"/>
            </a:pPr>
            <a:r>
              <a:rPr lang="es-CO" sz="3200" dirty="0">
                <a:solidFill>
                  <a:schemeClr val="tx1"/>
                </a:solidFill>
                <a:latin typeface="Arial" panose="020B0604020202020204" pitchFamily="34" charset="0"/>
                <a:cs typeface="Arial" panose="020B0604020202020204" pitchFamily="34" charset="0"/>
              </a:rPr>
              <a:t>Q</a:t>
            </a:r>
            <a:r>
              <a:rPr lang="es-CO" sz="3200" kern="1200" dirty="0">
                <a:solidFill>
                  <a:schemeClr val="tx1"/>
                </a:solidFill>
                <a:effectLst/>
                <a:latin typeface="Arial" panose="020B0604020202020204" pitchFamily="34" charset="0"/>
                <a:ea typeface="+mj-ea"/>
                <a:cs typeface="Arial" panose="020B0604020202020204" pitchFamily="34" charset="0"/>
              </a:rPr>
              <a:t>ue permita una reconstrucción democrática de las sociedades </a:t>
            </a:r>
          </a:p>
          <a:p>
            <a:pPr marL="457200" lvl="0" indent="-457200">
              <a:lnSpc>
                <a:spcPct val="150000"/>
              </a:lnSpc>
              <a:spcBef>
                <a:spcPts val="1200"/>
              </a:spcBef>
              <a:spcAft>
                <a:spcPts val="1200"/>
              </a:spcAft>
              <a:buFont typeface="Arial" panose="020B0604020202020204" pitchFamily="34" charset="0"/>
              <a:buChar char="•"/>
            </a:pPr>
            <a:r>
              <a:rPr lang="es-CO" sz="3200" dirty="0">
                <a:solidFill>
                  <a:schemeClr val="tx1"/>
                </a:solidFill>
                <a:latin typeface="Arial" panose="020B0604020202020204" pitchFamily="34" charset="0"/>
                <a:cs typeface="Arial" panose="020B0604020202020204" pitchFamily="34" charset="0"/>
              </a:rPr>
              <a:t>A</a:t>
            </a:r>
            <a:r>
              <a:rPr lang="es-CO" sz="3200" kern="1200" dirty="0">
                <a:solidFill>
                  <a:schemeClr val="tx1"/>
                </a:solidFill>
                <a:effectLst/>
                <a:latin typeface="Arial" panose="020B0604020202020204" pitchFamily="34" charset="0"/>
                <a:ea typeface="+mj-ea"/>
                <a:cs typeface="Arial" panose="020B0604020202020204" pitchFamily="34" charset="0"/>
              </a:rPr>
              <a:t> partir de una valoración positiva de las controversias</a:t>
            </a:r>
          </a:p>
          <a:p>
            <a:pPr marL="457200" lvl="0" indent="-457200">
              <a:lnSpc>
                <a:spcPct val="150000"/>
              </a:lnSpc>
              <a:spcBef>
                <a:spcPts val="1200"/>
              </a:spcBef>
              <a:spcAft>
                <a:spcPts val="1200"/>
              </a:spcAft>
              <a:buFont typeface="Arial" panose="020B0604020202020204" pitchFamily="34" charset="0"/>
              <a:buChar char="•"/>
            </a:pPr>
            <a:r>
              <a:rPr lang="es-CO" sz="3200" dirty="0">
                <a:solidFill>
                  <a:schemeClr val="tx1"/>
                </a:solidFill>
                <a:latin typeface="Arial" panose="020B0604020202020204" pitchFamily="34" charset="0"/>
                <a:cs typeface="Arial" panose="020B0604020202020204" pitchFamily="34" charset="0"/>
              </a:rPr>
              <a:t>C</a:t>
            </a:r>
            <a:r>
              <a:rPr lang="es-CO" sz="3200" kern="1200" dirty="0">
                <a:solidFill>
                  <a:schemeClr val="tx1"/>
                </a:solidFill>
                <a:effectLst/>
                <a:latin typeface="Arial" panose="020B0604020202020204" pitchFamily="34" charset="0"/>
                <a:ea typeface="+mj-ea"/>
                <a:cs typeface="Arial" panose="020B0604020202020204" pitchFamily="34" charset="0"/>
              </a:rPr>
              <a:t>omo un espacio de divergencias</a:t>
            </a:r>
          </a:p>
          <a:p>
            <a:pPr marL="457200" lvl="0" indent="-457200">
              <a:lnSpc>
                <a:spcPct val="150000"/>
              </a:lnSpc>
              <a:spcBef>
                <a:spcPts val="1200"/>
              </a:spcBef>
              <a:spcAft>
                <a:spcPts val="1200"/>
              </a:spcAft>
              <a:buFont typeface="Arial" panose="020B0604020202020204" pitchFamily="34" charset="0"/>
              <a:buChar char="•"/>
            </a:pPr>
            <a:r>
              <a:rPr lang="es-CO" sz="3200" dirty="0">
                <a:solidFill>
                  <a:schemeClr val="tx1"/>
                </a:solidFill>
                <a:latin typeface="Arial" panose="020B0604020202020204" pitchFamily="34" charset="0"/>
                <a:cs typeface="Arial" panose="020B0604020202020204" pitchFamily="34" charset="0"/>
              </a:rPr>
              <a:t>Q</a:t>
            </a:r>
            <a:r>
              <a:rPr lang="es-CO" sz="3200" kern="1200" dirty="0">
                <a:solidFill>
                  <a:schemeClr val="tx1"/>
                </a:solidFill>
                <a:effectLst/>
                <a:latin typeface="Arial" panose="020B0604020202020204" pitchFamily="34" charset="0"/>
                <a:ea typeface="+mj-ea"/>
                <a:cs typeface="Arial" panose="020B0604020202020204" pitchFamily="34" charset="0"/>
              </a:rPr>
              <a:t>ue pueden ser tramitadas y resueltas pacíficamente. </a:t>
            </a:r>
            <a:endParaRPr lang="es-CO" dirty="0">
              <a:solidFill>
                <a:schemeClr val="tx1"/>
              </a:solidFill>
            </a:endParaRPr>
          </a:p>
        </p:txBody>
      </p:sp>
      <p:pic>
        <p:nvPicPr>
          <p:cNvPr id="4" name="Imagen 3" descr="Dibujo animado de un personaje con la boca abierta&#10;&#10;Descripción generada automáticamente con confianza baja">
            <a:extLst>
              <a:ext uri="{FF2B5EF4-FFF2-40B4-BE49-F238E27FC236}">
                <a16:creationId xmlns:a16="http://schemas.microsoft.com/office/drawing/2014/main" id="{66AC3DC0-F910-44C3-9E46-4C07BE3CA1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348" y="158621"/>
            <a:ext cx="1659008" cy="1632421"/>
          </a:xfrm>
          <a:prstGeom prst="rect">
            <a:avLst/>
          </a:prstGeom>
        </p:spPr>
      </p:pic>
    </p:spTree>
    <p:extLst>
      <p:ext uri="{BB962C8B-B14F-4D97-AF65-F5344CB8AC3E}">
        <p14:creationId xmlns:p14="http://schemas.microsoft.com/office/powerpoint/2010/main" val="3360099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500371"/>
            <a:ext cx="10515600" cy="517268"/>
          </a:xfrm>
        </p:spPr>
        <p:txBody>
          <a:bodyPr>
            <a:normAutofit fontScale="90000"/>
          </a:bodyPr>
          <a:lstStyle/>
          <a:p>
            <a:pPr algn="ctr"/>
            <a:r>
              <a:rPr lang="es-CO" sz="3200" b="1" kern="1200" dirty="0">
                <a:solidFill>
                  <a:schemeClr val="tx1"/>
                </a:solidFill>
                <a:effectLst/>
                <a:latin typeface="Arial" panose="020B0604020202020204" pitchFamily="34" charset="0"/>
                <a:ea typeface="+mj-ea"/>
                <a:cs typeface="Arial" panose="020B0604020202020204" pitchFamily="34" charset="0"/>
              </a:rPr>
              <a:t>ES POSIBLE AFIRMAR QUE</a:t>
            </a:r>
            <a:r>
              <a:rPr lang="es-CO" sz="3200" kern="1200" dirty="0">
                <a:solidFill>
                  <a:schemeClr val="tx1"/>
                </a:solidFill>
                <a:effectLst/>
                <a:latin typeface="Arial" panose="020B0604020202020204" pitchFamily="34" charset="0"/>
                <a:ea typeface="+mj-ea"/>
                <a:cs typeface="Arial" panose="020B0604020202020204" pitchFamily="34" charset="0"/>
              </a:rPr>
              <a:t>: </a:t>
            </a:r>
            <a:endParaRPr lang="es-CO" sz="3200" dirty="0">
              <a:solidFill>
                <a:schemeClr val="tx1"/>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283110" y="1580585"/>
            <a:ext cx="10064340" cy="4777044"/>
          </a:xfrm>
        </p:spPr>
        <p:txBody>
          <a:bodyPr>
            <a:normAutofit/>
          </a:bodyPr>
          <a:lstStyle/>
          <a:p>
            <a:pPr marL="457200" lvl="0" indent="-457200">
              <a:lnSpc>
                <a:spcPct val="150000"/>
              </a:lnSpc>
              <a:spcAft>
                <a:spcPts val="1200"/>
              </a:spcAft>
              <a:buFont typeface="Wingdings" panose="05000000000000000000" pitchFamily="2" charset="2"/>
              <a:buChar char="ü"/>
            </a:pPr>
            <a:r>
              <a:rPr lang="es-CO" sz="3200" dirty="0">
                <a:solidFill>
                  <a:schemeClr val="tx1"/>
                </a:solidFill>
                <a:latin typeface="Arial" panose="020B0604020202020204" pitchFamily="34" charset="0"/>
                <a:cs typeface="Arial" panose="020B0604020202020204" pitchFamily="34" charset="0"/>
              </a:rPr>
              <a:t>L</a:t>
            </a:r>
            <a:r>
              <a:rPr lang="es-CO" sz="3200" kern="1200" dirty="0">
                <a:solidFill>
                  <a:schemeClr val="tx1"/>
                </a:solidFill>
                <a:effectLst/>
                <a:latin typeface="Arial" panose="020B0604020202020204" pitchFamily="34" charset="0"/>
                <a:ea typeface="+mj-ea"/>
                <a:cs typeface="Arial" panose="020B0604020202020204" pitchFamily="34" charset="0"/>
              </a:rPr>
              <a:t>a forma de enfrentar los serios dilemas que plantean los críticos de las justicias informales, con razones importantes, es:</a:t>
            </a:r>
          </a:p>
          <a:p>
            <a:pPr marL="457200" lvl="0" indent="-457200">
              <a:lnSpc>
                <a:spcPct val="150000"/>
              </a:lnSpc>
              <a:spcAft>
                <a:spcPts val="1200"/>
              </a:spcAft>
              <a:buFont typeface="Wingdings" panose="05000000000000000000" pitchFamily="2" charset="2"/>
              <a:buChar char="ü"/>
            </a:pPr>
            <a:r>
              <a:rPr lang="es-CO" sz="3200" dirty="0">
                <a:solidFill>
                  <a:schemeClr val="tx1"/>
                </a:solidFill>
                <a:latin typeface="Arial" panose="020B0604020202020204" pitchFamily="34" charset="0"/>
                <a:cs typeface="Arial" panose="020B0604020202020204" pitchFamily="34" charset="0"/>
              </a:rPr>
              <a:t>S</a:t>
            </a:r>
            <a:r>
              <a:rPr lang="es-CO" sz="3200" kern="1200" dirty="0">
                <a:solidFill>
                  <a:schemeClr val="tx1"/>
                </a:solidFill>
                <a:effectLst/>
                <a:latin typeface="Arial" panose="020B0604020202020204" pitchFamily="34" charset="0"/>
                <a:ea typeface="+mj-ea"/>
                <a:cs typeface="Arial" panose="020B0604020202020204" pitchFamily="34" charset="0"/>
              </a:rPr>
              <a:t>eñalando que la participación social y el debate en la resolución de conflictos permiten construir democracia y afianzar la paz. </a:t>
            </a:r>
            <a:endParaRPr lang="es-CO" dirty="0">
              <a:solidFill>
                <a:schemeClr val="tx1"/>
              </a:solidFill>
            </a:endParaRPr>
          </a:p>
        </p:txBody>
      </p:sp>
      <p:pic>
        <p:nvPicPr>
          <p:cNvPr id="4" name="Imagen 3" descr="Dibujo animado de un personaje con la boca abierta&#10;&#10;Descripción generada automáticamente con confianza baja">
            <a:extLst>
              <a:ext uri="{FF2B5EF4-FFF2-40B4-BE49-F238E27FC236}">
                <a16:creationId xmlns:a16="http://schemas.microsoft.com/office/drawing/2014/main" id="{895E27A8-40EF-4F8C-8C3F-F62D90E393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3386326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470874"/>
            <a:ext cx="10515600" cy="502520"/>
          </a:xfrm>
        </p:spPr>
        <p:txBody>
          <a:bodyPr>
            <a:noAutofit/>
          </a:bodyPr>
          <a:lstStyle/>
          <a:p>
            <a:pPr algn="ctr"/>
            <a:r>
              <a:rPr lang="es-CO" sz="3200" b="1" kern="1200" dirty="0">
                <a:solidFill>
                  <a:schemeClr val="tx1"/>
                </a:solidFill>
                <a:effectLst/>
                <a:latin typeface="Arial" panose="020B0604020202020204" pitchFamily="34" charset="0"/>
                <a:cs typeface="Arial" panose="020B0604020202020204" pitchFamily="34" charset="0"/>
              </a:rPr>
              <a:t>PAZ Y DEMOCRACIA: </a:t>
            </a:r>
            <a:endParaRPr lang="es-CO" sz="3200" b="1" dirty="0">
              <a:solidFill>
                <a:schemeClr val="tx1"/>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519084" y="1740310"/>
            <a:ext cx="9828366" cy="4349340"/>
          </a:xfrm>
        </p:spPr>
        <p:txBody>
          <a:bodyPr>
            <a:normAutofit/>
          </a:bodyPr>
          <a:lstStyle/>
          <a:p>
            <a:pPr lvl="0">
              <a:lnSpc>
                <a:spcPct val="150000"/>
              </a:lnSpc>
              <a:spcBef>
                <a:spcPts val="1200"/>
              </a:spcBef>
              <a:spcAft>
                <a:spcPts val="600"/>
              </a:spcAft>
            </a:pPr>
            <a:r>
              <a:rPr lang="es-CO" sz="3200" dirty="0">
                <a:solidFill>
                  <a:schemeClr val="tx1"/>
                </a:solidFill>
                <a:latin typeface="Arial" panose="020B0604020202020204" pitchFamily="34" charset="0"/>
                <a:cs typeface="Arial" panose="020B0604020202020204" pitchFamily="34" charset="0"/>
              </a:rPr>
              <a:t>N</a:t>
            </a:r>
            <a:r>
              <a:rPr lang="es-CO" sz="3200" kern="1200" dirty="0">
                <a:solidFill>
                  <a:schemeClr val="tx1"/>
                </a:solidFill>
                <a:effectLst/>
                <a:latin typeface="Arial" panose="020B0604020202020204" pitchFamily="34" charset="0"/>
                <a:ea typeface="+mj-ea"/>
                <a:cs typeface="Arial" panose="020B0604020202020204" pitchFamily="34" charset="0"/>
              </a:rPr>
              <a:t>o suponen la erradicación del conflicto y de las controversias, sino la construcción de:  </a:t>
            </a:r>
          </a:p>
          <a:p>
            <a:pPr lvl="1">
              <a:lnSpc>
                <a:spcPct val="150000"/>
              </a:lnSpc>
              <a:spcBef>
                <a:spcPts val="1200"/>
              </a:spcBef>
              <a:spcAft>
                <a:spcPts val="600"/>
              </a:spcAft>
            </a:pPr>
            <a:r>
              <a:rPr lang="es-CO" sz="2800" kern="1200" dirty="0">
                <a:solidFill>
                  <a:schemeClr val="tx1"/>
                </a:solidFill>
                <a:effectLst/>
                <a:latin typeface="Arial" panose="020B0604020202020204" pitchFamily="34" charset="0"/>
                <a:ea typeface="+mj-ea"/>
                <a:cs typeface="Arial" panose="020B0604020202020204" pitchFamily="34" charset="0"/>
              </a:rPr>
              <a:t>“</a:t>
            </a:r>
            <a:r>
              <a:rPr lang="es-CO" sz="2800" i="1" kern="1200" dirty="0">
                <a:solidFill>
                  <a:schemeClr val="tx1"/>
                </a:solidFill>
                <a:effectLst/>
                <a:latin typeface="Arial" panose="020B0604020202020204" pitchFamily="34" charset="0"/>
                <a:ea typeface="+mj-ea"/>
                <a:cs typeface="Arial" panose="020B0604020202020204" pitchFamily="34" charset="0"/>
              </a:rPr>
              <a:t>transformar un espacio social y legal en el cual los conflictos puedan manifestarse y desarrollarse, sin que la oposición al otro conduzca a la supresión del otro, matándolo, reduciéndolo a la impotencia o silenciándolo</a:t>
            </a:r>
            <a:r>
              <a:rPr lang="es-CO" sz="2800" kern="1200" dirty="0">
                <a:solidFill>
                  <a:schemeClr val="tx1"/>
                </a:solidFill>
                <a:effectLst/>
                <a:latin typeface="Arial" panose="020B0604020202020204" pitchFamily="34" charset="0"/>
                <a:ea typeface="+mj-ea"/>
                <a:cs typeface="Arial" panose="020B0604020202020204" pitchFamily="34" charset="0"/>
              </a:rPr>
              <a:t>.”</a:t>
            </a:r>
            <a:endParaRPr lang="es-CO" dirty="0">
              <a:solidFill>
                <a:schemeClr val="tx1"/>
              </a:solidFill>
            </a:endParaRPr>
          </a:p>
        </p:txBody>
      </p:sp>
      <p:pic>
        <p:nvPicPr>
          <p:cNvPr id="4" name="Imagen 3" descr="Dibujo animado de un personaje con la boca abierta&#10;&#10;Descripción generada automáticamente con confianza baja">
            <a:extLst>
              <a:ext uri="{FF2B5EF4-FFF2-40B4-BE49-F238E27FC236}">
                <a16:creationId xmlns:a16="http://schemas.microsoft.com/office/drawing/2014/main" id="{1DDAB129-9398-4150-9890-AED2BCB7CC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163286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9906" y="768350"/>
            <a:ext cx="9258335" cy="635256"/>
          </a:xfrm>
        </p:spPr>
        <p:txBody>
          <a:bodyPr>
            <a:normAutofit fontScale="90000"/>
          </a:bodyPr>
          <a:lstStyle/>
          <a:p>
            <a:pPr algn="ctr"/>
            <a:r>
              <a:rPr lang="es-CO" sz="3200" b="1" kern="1200" dirty="0">
                <a:solidFill>
                  <a:schemeClr val="tx1"/>
                </a:solidFill>
                <a:effectLst/>
                <a:latin typeface="Arial" panose="020B0604020202020204" pitchFamily="34" charset="0"/>
                <a:cs typeface="Arial" panose="020B0604020202020204" pitchFamily="34" charset="0"/>
              </a:rPr>
              <a:t>YA LAS ALTAS CORTES HAN SEÑALADO QUE:</a:t>
            </a:r>
            <a:endParaRPr lang="es-CO" sz="3200" b="1" dirty="0">
              <a:solidFill>
                <a:schemeClr val="tx1"/>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430594" y="1563329"/>
            <a:ext cx="9916856" cy="4526321"/>
          </a:xfrm>
        </p:spPr>
        <p:txBody>
          <a:bodyPr>
            <a:normAutofit fontScale="77500" lnSpcReduction="20000"/>
          </a:bodyPr>
          <a:lstStyle/>
          <a:p>
            <a:pPr marL="457200" lvl="0" indent="-457200">
              <a:lnSpc>
                <a:spcPct val="160000"/>
              </a:lnSpc>
              <a:spcBef>
                <a:spcPts val="600"/>
              </a:spcBef>
              <a:spcAft>
                <a:spcPts val="600"/>
              </a:spcAft>
              <a:buFont typeface="Wingdings" panose="05000000000000000000" pitchFamily="2" charset="2"/>
              <a:buChar char="Ø"/>
            </a:pPr>
            <a:r>
              <a:rPr lang="es-CO" sz="3200" dirty="0">
                <a:solidFill>
                  <a:schemeClr val="tx1"/>
                </a:solidFill>
                <a:latin typeface="Arial" panose="020B0604020202020204" pitchFamily="34" charset="0"/>
                <a:cs typeface="Arial" panose="020B0604020202020204" pitchFamily="34" charset="0"/>
              </a:rPr>
              <a:t>U</a:t>
            </a:r>
            <a:r>
              <a:rPr lang="es-CO" sz="3200" kern="1200" dirty="0">
                <a:solidFill>
                  <a:schemeClr val="tx1"/>
                </a:solidFill>
                <a:effectLst/>
                <a:latin typeface="Arial" panose="020B0604020202020204" pitchFamily="34" charset="0"/>
                <a:ea typeface="+mj-ea"/>
                <a:cs typeface="Arial" panose="020B0604020202020204" pitchFamily="34" charset="0"/>
              </a:rPr>
              <a:t>na providencia se considera emitida en equidad, cuando el juez o el árbitro inaplica la ley, porque considera que es inicua o conduce a una inequidad, o cuando busca la solución del caso por fuera del ámbito legal.</a:t>
            </a:r>
          </a:p>
          <a:p>
            <a:pPr marL="457200" lvl="0" indent="-457200">
              <a:lnSpc>
                <a:spcPct val="160000"/>
              </a:lnSpc>
              <a:spcBef>
                <a:spcPts val="600"/>
              </a:spcBef>
              <a:spcAft>
                <a:spcPts val="600"/>
              </a:spcAft>
              <a:buFont typeface="Wingdings" panose="05000000000000000000" pitchFamily="2" charset="2"/>
              <a:buChar char="Ø"/>
            </a:pPr>
            <a:r>
              <a:rPr lang="es-CO" sz="3200" kern="1200" dirty="0">
                <a:solidFill>
                  <a:schemeClr val="tx1"/>
                </a:solidFill>
                <a:effectLst/>
                <a:latin typeface="Arial" panose="020B0604020202020204" pitchFamily="34" charset="0"/>
                <a:ea typeface="+mj-ea"/>
                <a:cs typeface="Arial" panose="020B0604020202020204" pitchFamily="34" charset="0"/>
              </a:rPr>
              <a:t>No obstante, ninguna de estas hipótesis supone que el juzgador pueda prescindir de la motivación o de las pruebas, pues, en ese caso, el fallo sería en conciencia, modalidad que está proscrita por el ordenamiento.</a:t>
            </a:r>
            <a:endParaRPr lang="es-CO" dirty="0">
              <a:solidFill>
                <a:schemeClr val="tx1"/>
              </a:solidFill>
            </a:endParaRPr>
          </a:p>
        </p:txBody>
      </p:sp>
      <p:pic>
        <p:nvPicPr>
          <p:cNvPr id="4" name="Imagen 3" descr="Dibujo animado de un personaje con la boca abierta&#10;&#10;Descripción generada automáticamente con confianza baja">
            <a:extLst>
              <a:ext uri="{FF2B5EF4-FFF2-40B4-BE49-F238E27FC236}">
                <a16:creationId xmlns:a16="http://schemas.microsoft.com/office/drawing/2014/main" id="{B2DA6DCB-0774-4217-902B-D549D0C881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1811458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92051" y="907616"/>
            <a:ext cx="9216190" cy="767991"/>
          </a:xfrm>
        </p:spPr>
        <p:txBody>
          <a:bodyPr>
            <a:normAutofit fontScale="90000"/>
          </a:bodyPr>
          <a:lstStyle/>
          <a:p>
            <a:pPr algn="ctr"/>
            <a:r>
              <a:rPr lang="es-CO" sz="3200" b="1" kern="1200" dirty="0">
                <a:solidFill>
                  <a:schemeClr val="tx1"/>
                </a:solidFill>
                <a:effectLst/>
                <a:latin typeface="Arial" panose="020B0604020202020204" pitchFamily="34" charset="0"/>
                <a:cs typeface="Arial" panose="020B0604020202020204" pitchFamily="34" charset="0"/>
              </a:rPr>
              <a:t>¿QUÉ ES LA JUSTICIA DE PAZ? (LEY 497 DE 1999)</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33832" y="2005781"/>
            <a:ext cx="9813618" cy="4675238"/>
          </a:xfrm>
        </p:spPr>
        <p:txBody>
          <a:bodyPr>
            <a:noAutofit/>
          </a:bodyPr>
          <a:lstStyle/>
          <a:p>
            <a:pPr lvl="0">
              <a:lnSpc>
                <a:spcPct val="15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Es una figura por medio de la cual las partes involucradas en un conflicto, particular o comunitario, buscan la solución al mismo, con la colaboración de un tercero, denominado Juez de Paz.</a:t>
            </a:r>
          </a:p>
          <a:p>
            <a:pPr>
              <a:lnSpc>
                <a:spcPct val="150000"/>
              </a:lnSpc>
              <a:spcBef>
                <a:spcPts val="0"/>
              </a:spcBef>
              <a:spcAft>
                <a:spcPts val="600"/>
              </a:spcAft>
            </a:pPr>
            <a:r>
              <a:rPr lang="es-CO" sz="2400" kern="1200" dirty="0">
                <a:solidFill>
                  <a:schemeClr val="tx1"/>
                </a:solidFill>
                <a:effectLst/>
                <a:latin typeface="Arial" panose="020B0604020202020204" pitchFamily="34" charset="0"/>
                <a:ea typeface="+mj-ea"/>
                <a:cs typeface="Arial" panose="020B0604020202020204" pitchFamily="34" charset="0"/>
              </a:rPr>
              <a:t>• La Justicia de Paz toma elementos de las justicias comunitarias (como la conciliación basada en criterios de equidad, usos y costumbres) y de la justicia formal (como la posibilidad de emitir fallos o sentencias, aunque éstos también sean en equidad).</a:t>
            </a:r>
            <a:endParaRPr lang="es-CO" sz="1600"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F2EE5BA8-1EAC-4D74-80F9-B7B24B2A93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964805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42410" y="441378"/>
            <a:ext cx="9065831" cy="723745"/>
          </a:xfrm>
        </p:spPr>
        <p:txBody>
          <a:bodyPr>
            <a:normAutofit fontScale="90000"/>
          </a:bodyPr>
          <a:lstStyle/>
          <a:p>
            <a:pPr algn="ctr"/>
            <a:r>
              <a:rPr lang="es-CO" sz="2800" b="1" kern="1200" dirty="0">
                <a:solidFill>
                  <a:schemeClr val="tx1"/>
                </a:solidFill>
                <a:effectLst/>
                <a:latin typeface="Arial" panose="020B0604020202020204" pitchFamily="34" charset="0"/>
                <a:cs typeface="Arial" panose="020B0604020202020204" pitchFamily="34" charset="0"/>
              </a:rPr>
              <a:t>¿QUIÉN Y CÓMO PUEDE LLEGAR A SER JUEZ DE PAZ?</a:t>
            </a:r>
            <a:endParaRPr lang="es-CO" sz="28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179871" y="1504335"/>
            <a:ext cx="10167579" cy="5043949"/>
          </a:xfrm>
        </p:spPr>
        <p:txBody>
          <a:bodyPr>
            <a:noAutofit/>
          </a:bodyPr>
          <a:lstStyle/>
          <a:p>
            <a:pPr marL="457200" lvl="0" indent="-457200">
              <a:lnSpc>
                <a:spcPct val="160000"/>
              </a:lnSpc>
              <a:spcBef>
                <a:spcPts val="600"/>
              </a:spcBef>
              <a:spcAft>
                <a:spcPts val="600"/>
              </a:spcAft>
              <a:buFont typeface="Arial" panose="020B0604020202020204" pitchFamily="34" charset="0"/>
              <a:buChar char="•"/>
            </a:pPr>
            <a:r>
              <a:rPr lang="es-CO" sz="2400" kern="1200" dirty="0">
                <a:solidFill>
                  <a:schemeClr val="tx1"/>
                </a:solidFill>
                <a:effectLst/>
                <a:latin typeface="Arial" panose="020B0604020202020204" pitchFamily="34" charset="0"/>
                <a:ea typeface="+mj-ea"/>
                <a:cs typeface="Arial" panose="020B0604020202020204" pitchFamily="34" charset="0"/>
              </a:rPr>
              <a:t>Cualquier ciudadano de nacionalidad colombiana elegido por voto popular por un periodo de cinco (5) años, reelegibles en forma indefinida para resolver pacíficamente los conflictos que se le presenten en su comunidad, SIENDO, ENTONCES, una persona particular que ejerce una función pública de servicio a la sociedad en su conjunto y de manera permanente. Esta persona, al ser elegido como Juez de Paz, adquiere la responsabilidad de administrar justicia y sus decisiones son en equidad.</a:t>
            </a:r>
            <a:endParaRPr lang="es-CO" dirty="0">
              <a:solidFill>
                <a:schemeClr val="tx1"/>
              </a:solidFill>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8E37EEAB-E305-470D-B21A-9A23F31027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430708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42409" y="0"/>
            <a:ext cx="9408696" cy="915476"/>
          </a:xfrm>
        </p:spPr>
        <p:txBody>
          <a:bodyPr>
            <a:normAutofit fontScale="90000"/>
          </a:bodyPr>
          <a:lstStyle/>
          <a:p>
            <a:pPr algn="ctr"/>
            <a:r>
              <a:rPr lang="es-CO" sz="3200" b="1" kern="1200" dirty="0">
                <a:solidFill>
                  <a:schemeClr val="tx1"/>
                </a:solidFill>
                <a:effectLst/>
                <a:latin typeface="Arial" panose="020B0604020202020204" pitchFamily="34" charset="0"/>
                <a:cs typeface="Arial" panose="020B0604020202020204" pitchFamily="34" charset="0"/>
              </a:rPr>
              <a:t>¿COMO SE HA MODIFICADO LA LEY 270 De 1996? </a:t>
            </a:r>
            <a:endParaRPr lang="es-CO" sz="3200" b="1" dirty="0">
              <a:solidFill>
                <a:schemeClr val="tx1"/>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259360" y="1595335"/>
            <a:ext cx="10384648" cy="4849709"/>
          </a:xfrm>
        </p:spPr>
        <p:txBody>
          <a:bodyPr>
            <a:noAutofit/>
          </a:bodyPr>
          <a:lstStyle/>
          <a:p>
            <a:pPr marL="457200" lvl="0" indent="-457200">
              <a:lnSpc>
                <a:spcPct val="150000"/>
              </a:lnSpc>
              <a:spcBef>
                <a:spcPts val="0"/>
              </a:spcBef>
              <a:spcAft>
                <a:spcPts val="600"/>
              </a:spcAft>
              <a:buFont typeface="Courier New" panose="02070309020205020404" pitchFamily="49" charset="0"/>
              <a:buChar char="o"/>
            </a:pPr>
            <a:r>
              <a:rPr lang="es-CO" sz="1800" kern="1200" dirty="0">
                <a:solidFill>
                  <a:schemeClr val="tx1"/>
                </a:solidFill>
                <a:effectLst/>
                <a:latin typeface="Arial" panose="020B0604020202020204" pitchFamily="34" charset="0"/>
                <a:ea typeface="+mj-ea"/>
                <a:cs typeface="Arial" panose="020B0604020202020204" pitchFamily="34" charset="0"/>
              </a:rPr>
              <a:t>El Art. 3° Ley1285 / 2009 modifica al Art. 8° Ley 270 /1996 en los siguientes términos:</a:t>
            </a:r>
          </a:p>
          <a:p>
            <a:pPr marL="457200" indent="-457200">
              <a:lnSpc>
                <a:spcPct val="150000"/>
              </a:lnSpc>
              <a:spcBef>
                <a:spcPts val="0"/>
              </a:spcBef>
              <a:spcAft>
                <a:spcPts val="600"/>
              </a:spcAft>
              <a:buFont typeface="Courier New" panose="02070309020205020404" pitchFamily="49" charset="0"/>
              <a:buChar char="o"/>
            </a:pPr>
            <a:r>
              <a:rPr lang="es-CO" sz="1800" kern="1200" dirty="0">
                <a:solidFill>
                  <a:schemeClr val="tx1"/>
                </a:solidFill>
                <a:effectLst/>
                <a:latin typeface="Arial" panose="020B0604020202020204" pitchFamily="34" charset="0"/>
                <a:ea typeface="+mj-ea"/>
                <a:cs typeface="Arial" panose="020B0604020202020204" pitchFamily="34" charset="0"/>
              </a:rPr>
              <a:t>Art.8. El nuevo texto es: Mecanismos Alternativos. Los particulares pueden ser investidos transitoriamente de la función de administrar justicia en la condición de conciliadores o en la de árbitros debidamente habilitados por las partes para proferir fallos en derecho o en equidad.</a:t>
            </a:r>
          </a:p>
          <a:p>
            <a:pPr marL="457200" indent="-457200">
              <a:lnSpc>
                <a:spcPct val="150000"/>
              </a:lnSpc>
              <a:spcBef>
                <a:spcPts val="0"/>
              </a:spcBef>
              <a:spcAft>
                <a:spcPts val="600"/>
              </a:spcAft>
              <a:buFont typeface="Courier New" panose="02070309020205020404" pitchFamily="49" charset="0"/>
              <a:buChar char="o"/>
            </a:pPr>
            <a:r>
              <a:rPr lang="es-CO" sz="1800" kern="1200" dirty="0">
                <a:solidFill>
                  <a:schemeClr val="tx1"/>
                </a:solidFill>
                <a:effectLst/>
                <a:latin typeface="Arial" panose="020B0604020202020204" pitchFamily="34" charset="0"/>
                <a:ea typeface="+mj-ea"/>
                <a:cs typeface="Arial" panose="020B0604020202020204" pitchFamily="34" charset="0"/>
              </a:rPr>
              <a:t>Mientras que el Acto Legislativo 03 /2002, en el Art. 1º señala que (…) “Los particulares pueden ser investidos transitoriamente de la función de administrar justicia en la condición de jurados en las causas criminales conciliadores o en la de árbitros habilitados por las partes para proferir fallos en derecho o en equidad en los términos que determine la ley.”</a:t>
            </a:r>
          </a:p>
          <a:p>
            <a:pPr marL="457200" indent="-457200">
              <a:lnSpc>
                <a:spcPct val="150000"/>
              </a:lnSpc>
              <a:spcBef>
                <a:spcPts val="0"/>
              </a:spcBef>
              <a:spcAft>
                <a:spcPts val="600"/>
              </a:spcAft>
              <a:buFont typeface="Courier New" panose="02070309020205020404" pitchFamily="49" charset="0"/>
              <a:buChar char="o"/>
            </a:pPr>
            <a:r>
              <a:rPr lang="es-CO" sz="1800" dirty="0">
                <a:solidFill>
                  <a:schemeClr val="tx1"/>
                </a:solidFill>
                <a:latin typeface="Arial" panose="020B0604020202020204" pitchFamily="34" charset="0"/>
                <a:ea typeface="+mj-ea"/>
                <a:cs typeface="Arial" panose="020B0604020202020204" pitchFamily="34" charset="0"/>
              </a:rPr>
              <a:t>El Artículo 116 de la Constitución Política de 1991 precisa: “</a:t>
            </a:r>
            <a:r>
              <a:rPr lang="es-MX" sz="1800" dirty="0">
                <a:solidFill>
                  <a:schemeClr val="tx1"/>
                </a:solidFill>
                <a:latin typeface="Arial" panose="020B0604020202020204" pitchFamily="34" charset="0"/>
                <a:ea typeface="+mj-ea"/>
                <a:cs typeface="Arial" panose="020B0604020202020204" pitchFamily="34" charset="0"/>
              </a:rPr>
              <a:t>Todas las personas tienen derecho al libre desarrollo de su personalidad sin más limitaciones que las que imponen los derechos de los demás y el orden jurídico.”</a:t>
            </a:r>
            <a:endParaRPr lang="es-CO" sz="1800" dirty="0">
              <a:solidFill>
                <a:schemeClr val="tx1"/>
              </a:solidFill>
              <a:latin typeface="Arial" panose="020B0604020202020204" pitchFamily="34" charset="0"/>
              <a:ea typeface="+mj-ea"/>
              <a:cs typeface="Arial" panose="020B0604020202020204" pitchFamily="34" charset="0"/>
            </a:endParaRPr>
          </a:p>
        </p:txBody>
      </p:sp>
      <p:pic>
        <p:nvPicPr>
          <p:cNvPr id="5" name="Imagen 4" descr="Dibujo animado de un personaje con la boca abierta&#10;&#10;Descripción generada automáticamente con confianza baja">
            <a:extLst>
              <a:ext uri="{FF2B5EF4-FFF2-40B4-BE49-F238E27FC236}">
                <a16:creationId xmlns:a16="http://schemas.microsoft.com/office/drawing/2014/main" id="{06C4E78A-1620-405C-9AFF-3B8BFA333F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759" y="134559"/>
            <a:ext cx="1566147" cy="1541048"/>
          </a:xfrm>
          <a:prstGeom prst="rect">
            <a:avLst/>
          </a:prstGeom>
        </p:spPr>
      </p:pic>
    </p:spTree>
    <p:extLst>
      <p:ext uri="{BB962C8B-B14F-4D97-AF65-F5344CB8AC3E}">
        <p14:creationId xmlns:p14="http://schemas.microsoft.com/office/powerpoint/2010/main" val="750023537"/>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164</TotalTime>
  <Words>2521</Words>
  <Application>Microsoft Office PowerPoint</Application>
  <PresentationFormat>Panorámica</PresentationFormat>
  <Paragraphs>152</Paragraphs>
  <Slides>29</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29</vt:i4>
      </vt:variant>
    </vt:vector>
  </HeadingPairs>
  <TitlesOfParts>
    <vt:vector size="36" baseType="lpstr">
      <vt:lpstr>Arial</vt:lpstr>
      <vt:lpstr>Calibri</vt:lpstr>
      <vt:lpstr>Century Gothic</vt:lpstr>
      <vt:lpstr>Courier New</vt:lpstr>
      <vt:lpstr>Wingdings</vt:lpstr>
      <vt:lpstr>Wingdings 3</vt:lpstr>
      <vt:lpstr>Espiral</vt:lpstr>
      <vt:lpstr>CONSEJO SUPERIOR DE LA JUDICATURA</vt:lpstr>
      <vt:lpstr>JUSTICIA INFORMAL JUSTICIA ESTATAL FORMAL</vt:lpstr>
      <vt:lpstr>EL ÚLTIMO GRAN RETO PARA POTENCIAR LAS VIRTUDES DEMOCRÁTICAS DE LA JUSTICIA COMUNITARIA CONSISTE EN: </vt:lpstr>
      <vt:lpstr>ES POSIBLE AFIRMAR QUE: </vt:lpstr>
      <vt:lpstr>PAZ Y DEMOCRACIA: </vt:lpstr>
      <vt:lpstr>YA LAS ALTAS CORTES HAN SEÑALADO QUE:</vt:lpstr>
      <vt:lpstr>¿QUÉ ES LA JUSTICIA DE PAZ? (LEY 497 DE 1999)</vt:lpstr>
      <vt:lpstr>¿QUIÉN Y CÓMO PUEDE LLEGAR A SER JUEZ DE PAZ?</vt:lpstr>
      <vt:lpstr>¿COMO SE HA MODIFICADO LA LEY 270 De 1996? </vt:lpstr>
      <vt:lpstr>PRINCIPIOS DE LA JUSTICIA DE PAZ</vt:lpstr>
      <vt:lpstr>¿CUÁLES SON LAS COMPETENCIAS DE LOS JUECES DE PAZ?</vt:lpstr>
      <vt:lpstr>ADMINISTRATIVOS Y DISCIPLINARIOS</vt:lpstr>
      <vt:lpstr>Asuntos sometido a solemnidades tales como:</vt:lpstr>
      <vt:lpstr>CONTROL DISCIPLINARIO</vt:lpstr>
      <vt:lpstr>PODRÁ CUMPLIRSE EL REQUISITO DE PROCEDIBILIDAD MEDIANTE LA CONCILIACIÓN EN EQUIDAD LEY 1395 ART, 52. </vt:lpstr>
      <vt:lpstr>¿QUÉ CONFLICTOS ATIENDE Y CÓMO ACUDIR AL JUEZ DE PAZ? </vt:lpstr>
      <vt:lpstr>DESDE EL PUNTO MATERIAL</vt:lpstr>
      <vt:lpstr>ETAPAS EN LA JUSTICIA DE PAZ</vt:lpstr>
      <vt:lpstr>PRIMERA ETAPA: LA AUDIENCIA DE CONCILIACIÓN </vt:lpstr>
      <vt:lpstr>2. ESTUDIO DEL CASO Y CITACIÓN A AUDIENCIA DE CONCILIACIÓN </vt:lpstr>
      <vt:lpstr>3. AUDIENCIA DE CONCILIACIÓN </vt:lpstr>
      <vt:lpstr>PARA ALCANZAR EL PROPÓSITO DESEADO, EL JUEZ DE PAZ DEBERÁ: </vt:lpstr>
      <vt:lpstr>EL JUEZ DE PAZ TAMBIEN DEBERÁ</vt:lpstr>
      <vt:lpstr>LOS INTERVINIENTES EN LA AUDIENCIA DEBEN: </vt:lpstr>
      <vt:lpstr>LOS INTERVINIENTES TAMBIÉN DEBEN:</vt:lpstr>
      <vt:lpstr>DE ESTA AUDIENCIA SE DEJA CONSTANCIA EN UN ACTA QUE EL JUEZ DE PAZ DEBE CONSERVAR EN UN ARCHIVO PÚBLICO Y QUE CONTIENE: </vt:lpstr>
      <vt:lpstr>Efectos del acta, sea de cosa juzgada o de mérito ejecutivo.   Como es obvio, en los procesos de concertación intervienen factores de poder, por lo que es necesario saber reconocer su complejidad. </vt:lpstr>
      <vt:lpstr>VENTAJAS DE LA JUSTICIA DE PAZ</vt:lpstr>
      <vt:lpstr>COMO AFIRMA SEPÚLVEDA</vt:lpstr>
    </vt:vector>
  </TitlesOfParts>
  <Company>InKulpado666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JUSTICIA INFORMAL – JUSTICIA ESTATAL FORMAL La Justicia Informal no es sustituta sino como complementaria de Estatal Formal, por ello no conviene esperar la reconstrucción del aparato judicial formal, aunque se recomienda articular estrategias de reforma en ambos campos.</dc:title>
  <dc:creator>Solutec-3</dc:creator>
  <cp:lastModifiedBy>OMAR EDUARDO VALLEJO RODRIGUEZ</cp:lastModifiedBy>
  <cp:revision>24</cp:revision>
  <dcterms:created xsi:type="dcterms:W3CDTF">2022-03-08T22:29:03Z</dcterms:created>
  <dcterms:modified xsi:type="dcterms:W3CDTF">2022-03-10T14:12:30Z</dcterms:modified>
</cp:coreProperties>
</file>