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967" r:id="rId2"/>
  </p:sldMasterIdLst>
  <p:notesMasterIdLst>
    <p:notesMasterId r:id="rId42"/>
  </p:notesMasterIdLst>
  <p:sldIdLst>
    <p:sldId id="256" r:id="rId3"/>
    <p:sldId id="326" r:id="rId4"/>
    <p:sldId id="328" r:id="rId5"/>
    <p:sldId id="329" r:id="rId6"/>
    <p:sldId id="330" r:id="rId7"/>
    <p:sldId id="331" r:id="rId8"/>
    <p:sldId id="332" r:id="rId9"/>
    <p:sldId id="333" r:id="rId10"/>
    <p:sldId id="334" r:id="rId11"/>
    <p:sldId id="335" r:id="rId12"/>
    <p:sldId id="336" r:id="rId13"/>
    <p:sldId id="337" r:id="rId14"/>
    <p:sldId id="338" r:id="rId15"/>
    <p:sldId id="340" r:id="rId16"/>
    <p:sldId id="341" r:id="rId17"/>
    <p:sldId id="353" r:id="rId18"/>
    <p:sldId id="342" r:id="rId19"/>
    <p:sldId id="354" r:id="rId20"/>
    <p:sldId id="355" r:id="rId21"/>
    <p:sldId id="356" r:id="rId22"/>
    <p:sldId id="357" r:id="rId23"/>
    <p:sldId id="358" r:id="rId24"/>
    <p:sldId id="359" r:id="rId25"/>
    <p:sldId id="361" r:id="rId26"/>
    <p:sldId id="343" r:id="rId27"/>
    <p:sldId id="344" r:id="rId28"/>
    <p:sldId id="345" r:id="rId29"/>
    <p:sldId id="346" r:id="rId30"/>
    <p:sldId id="310" r:id="rId31"/>
    <p:sldId id="347" r:id="rId32"/>
    <p:sldId id="348" r:id="rId33"/>
    <p:sldId id="350" r:id="rId34"/>
    <p:sldId id="288" r:id="rId35"/>
    <p:sldId id="351" r:id="rId36"/>
    <p:sldId id="290" r:id="rId37"/>
    <p:sldId id="349" r:id="rId38"/>
    <p:sldId id="352" r:id="rId39"/>
    <p:sldId id="273" r:id="rId40"/>
    <p:sldId id="312" r:id="rId41"/>
  </p:sldIdLst>
  <p:sldSz cx="9144000" cy="6858000" type="screen4x3"/>
  <p:notesSz cx="6797675" cy="9926638"/>
  <p:defaultTextStyle>
    <a:defPPr>
      <a:defRPr lang="es-E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00"/>
    <a:srgbClr val="FFFFCC"/>
    <a:srgbClr val="EAE7B4"/>
    <a:srgbClr val="FF3300"/>
    <a:srgbClr val="00FF00"/>
    <a:srgbClr val="0000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11" autoAdjust="0"/>
  </p:normalViewPr>
  <p:slideViewPr>
    <p:cSldViewPr>
      <p:cViewPr varScale="1">
        <p:scale>
          <a:sx n="88" d="100"/>
          <a:sy n="88"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Cantidad de Habitantes  por Municipio</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Hoja1!$K$2</c:f>
              <c:strCache>
                <c:ptCount val="1"/>
                <c:pt idx="0">
                  <c:v>Habitantes</c:v>
                </c:pt>
              </c:strCache>
            </c:strRef>
          </c:tx>
          <c:spPr>
            <a:solidFill>
              <a:srgbClr val="FF9900"/>
            </a:solidFill>
            <a:ln>
              <a:noFill/>
            </a:ln>
            <a:effectLst/>
            <a:sp3d/>
          </c:spPr>
          <c:invertIfNegative val="0"/>
          <c:cat>
            <c:strRef>
              <c:f>Hoja1!$J$3:$J$25</c:f>
              <c:strCache>
                <c:ptCount val="23"/>
                <c:pt idx="0">
                  <c:v>Baranoa</c:v>
                </c:pt>
                <c:pt idx="1">
                  <c:v>Barranquilla</c:v>
                </c:pt>
                <c:pt idx="2">
                  <c:v>Campo de la Cruz</c:v>
                </c:pt>
                <c:pt idx="3">
                  <c:v>Candelaria</c:v>
                </c:pt>
                <c:pt idx="4">
                  <c:v>Galapa</c:v>
                </c:pt>
                <c:pt idx="5">
                  <c:v>Juan de Acosta</c:v>
                </c:pt>
                <c:pt idx="6">
                  <c:v>Luruaco</c:v>
                </c:pt>
                <c:pt idx="7">
                  <c:v>Malambo</c:v>
                </c:pt>
                <c:pt idx="8">
                  <c:v>Manatí</c:v>
                </c:pt>
                <c:pt idx="9">
                  <c:v>Palmar de Varela</c:v>
                </c:pt>
                <c:pt idx="10">
                  <c:v>Piojó</c:v>
                </c:pt>
                <c:pt idx="11">
                  <c:v>Polonuevo</c:v>
                </c:pt>
                <c:pt idx="12">
                  <c:v>Ponedera</c:v>
                </c:pt>
                <c:pt idx="13">
                  <c:v>Puerto Colombia</c:v>
                </c:pt>
                <c:pt idx="14">
                  <c:v>Repelón</c:v>
                </c:pt>
                <c:pt idx="15">
                  <c:v>Sabanagrande</c:v>
                </c:pt>
                <c:pt idx="16">
                  <c:v>Sabanalarga</c:v>
                </c:pt>
                <c:pt idx="17">
                  <c:v>Santa Lucía</c:v>
                </c:pt>
                <c:pt idx="18">
                  <c:v>Santo Tomás</c:v>
                </c:pt>
                <c:pt idx="19">
                  <c:v>Soledad</c:v>
                </c:pt>
                <c:pt idx="20">
                  <c:v>Suán</c:v>
                </c:pt>
                <c:pt idx="21">
                  <c:v>Tubará</c:v>
                </c:pt>
                <c:pt idx="22">
                  <c:v>Usiacurí</c:v>
                </c:pt>
              </c:strCache>
            </c:strRef>
          </c:cat>
          <c:val>
            <c:numRef>
              <c:f>Hoja1!$K$3:$K$25</c:f>
              <c:numCache>
                <c:formatCode>#,##0</c:formatCode>
                <c:ptCount val="23"/>
                <c:pt idx="0">
                  <c:v>58432</c:v>
                </c:pt>
                <c:pt idx="1">
                  <c:v>1223967</c:v>
                </c:pt>
                <c:pt idx="2">
                  <c:v>15753</c:v>
                </c:pt>
                <c:pt idx="3">
                  <c:v>12507</c:v>
                </c:pt>
                <c:pt idx="4">
                  <c:v>43873</c:v>
                </c:pt>
                <c:pt idx="5">
                  <c:v>17033</c:v>
                </c:pt>
                <c:pt idx="6">
                  <c:v>27230</c:v>
                </c:pt>
                <c:pt idx="7">
                  <c:v>123278</c:v>
                </c:pt>
                <c:pt idx="8">
                  <c:v>15913</c:v>
                </c:pt>
                <c:pt idx="9">
                  <c:v>25485</c:v>
                </c:pt>
                <c:pt idx="10">
                  <c:v>5142</c:v>
                </c:pt>
                <c:pt idx="11">
                  <c:v>15412</c:v>
                </c:pt>
                <c:pt idx="12">
                  <c:v>22577</c:v>
                </c:pt>
                <c:pt idx="13">
                  <c:v>26995</c:v>
                </c:pt>
                <c:pt idx="14">
                  <c:v>26437</c:v>
                </c:pt>
                <c:pt idx="15">
                  <c:v>32332</c:v>
                </c:pt>
                <c:pt idx="16">
                  <c:v>99259</c:v>
                </c:pt>
                <c:pt idx="17">
                  <c:v>11494</c:v>
                </c:pt>
                <c:pt idx="18">
                  <c:v>25453</c:v>
                </c:pt>
                <c:pt idx="19">
                  <c:v>632014</c:v>
                </c:pt>
                <c:pt idx="20">
                  <c:v>8664</c:v>
                </c:pt>
                <c:pt idx="21">
                  <c:v>11024</c:v>
                </c:pt>
                <c:pt idx="22">
                  <c:v>9435</c:v>
                </c:pt>
              </c:numCache>
            </c:numRef>
          </c:val>
        </c:ser>
        <c:dLbls>
          <c:showLegendKey val="0"/>
          <c:showVal val="0"/>
          <c:showCatName val="0"/>
          <c:showSerName val="0"/>
          <c:showPercent val="0"/>
          <c:showBubbleSize val="0"/>
        </c:dLbls>
        <c:gapWidth val="150"/>
        <c:shape val="box"/>
        <c:axId val="1693376368"/>
        <c:axId val="1693376912"/>
        <c:axId val="0"/>
      </c:bar3DChart>
      <c:catAx>
        <c:axId val="1693376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93376912"/>
        <c:crosses val="autoZero"/>
        <c:auto val="1"/>
        <c:lblAlgn val="ctr"/>
        <c:lblOffset val="100"/>
        <c:noMultiLvlLbl val="0"/>
      </c:catAx>
      <c:valAx>
        <c:axId val="1693376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9337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s-ES"/>
          </a:p>
        </p:txBody>
      </p:sp>
      <p:sp>
        <p:nvSpPr>
          <p:cNvPr id="102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s-ES"/>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024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s-ES"/>
          </a:p>
        </p:txBody>
      </p:sp>
      <p:sp>
        <p:nvSpPr>
          <p:cNvPr id="1024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69CF2D4-8786-41E0-A1C6-0F1B3FD70D46}" type="slidenum">
              <a:rPr lang="es-ES" altLang="es-CO"/>
              <a:pPr>
                <a:defRPr/>
              </a:pPr>
              <a:t>‹Nº›</a:t>
            </a:fld>
            <a:endParaRPr lang="es-ES" altLang="es-CO"/>
          </a:p>
        </p:txBody>
      </p:sp>
    </p:spTree>
    <p:extLst>
      <p:ext uri="{BB962C8B-B14F-4D97-AF65-F5344CB8AC3E}">
        <p14:creationId xmlns:p14="http://schemas.microsoft.com/office/powerpoint/2010/main" val="2206127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DFBA7BDF-8868-4FE4-B358-BBFDF2F2C4BF}" type="slidenum">
              <a:rPr lang="es-ES" altLang="es-CO"/>
              <a:pPr>
                <a:defRPr/>
              </a:pPr>
              <a:t>‹Nº›</a:t>
            </a:fld>
            <a:endParaRPr lang="es-ES" altLang="es-CO"/>
          </a:p>
        </p:txBody>
      </p:sp>
    </p:spTree>
    <p:extLst>
      <p:ext uri="{BB962C8B-B14F-4D97-AF65-F5344CB8AC3E}">
        <p14:creationId xmlns:p14="http://schemas.microsoft.com/office/powerpoint/2010/main" val="287674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1E2AB5B-273E-4852-8DAB-E3BAFD27023F}" type="slidenum">
              <a:rPr lang="es-ES" altLang="es-CO"/>
              <a:pPr>
                <a:defRPr/>
              </a:pPr>
              <a:t>‹Nº›</a:t>
            </a:fld>
            <a:endParaRPr lang="es-ES" altLang="es-CO"/>
          </a:p>
        </p:txBody>
      </p:sp>
    </p:spTree>
    <p:extLst>
      <p:ext uri="{BB962C8B-B14F-4D97-AF65-F5344CB8AC3E}">
        <p14:creationId xmlns:p14="http://schemas.microsoft.com/office/powerpoint/2010/main" val="28733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016377D-A486-4C48-BBE2-EC6F8BA097B0}" type="slidenum">
              <a:rPr lang="es-ES" altLang="es-CO"/>
              <a:pPr>
                <a:defRPr/>
              </a:pPr>
              <a:t>‹Nº›</a:t>
            </a:fld>
            <a:endParaRPr lang="es-ES" altLang="es-CO"/>
          </a:p>
        </p:txBody>
      </p:sp>
    </p:spTree>
    <p:extLst>
      <p:ext uri="{BB962C8B-B14F-4D97-AF65-F5344CB8AC3E}">
        <p14:creationId xmlns:p14="http://schemas.microsoft.com/office/powerpoint/2010/main" val="377185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457200" y="1600200"/>
            <a:ext cx="4038600" cy="4525963"/>
          </a:xfrm>
        </p:spPr>
        <p:txBody>
          <a:bodyPr rtlCol="0">
            <a:normAutofit/>
          </a:bodyPr>
          <a:lstStyle/>
          <a:p>
            <a:pPr lvl="0"/>
            <a:endParaRPr lang="es-ES" noProof="0" smtClean="0"/>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72E1199F-CA77-44F1-A94D-A4441F07A982}" type="slidenum">
              <a:rPr lang="es-ES" altLang="es-CO"/>
              <a:pPr>
                <a:defRPr/>
              </a:pPr>
              <a:t>‹Nº›</a:t>
            </a:fld>
            <a:endParaRPr lang="es-ES" altLang="es-CO"/>
          </a:p>
        </p:txBody>
      </p:sp>
    </p:spTree>
    <p:extLst>
      <p:ext uri="{BB962C8B-B14F-4D97-AF65-F5344CB8AC3E}">
        <p14:creationId xmlns:p14="http://schemas.microsoft.com/office/powerpoint/2010/main" val="1374339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0C3037EA-A63D-437E-8647-5B1BB4CFF34D}" type="slidenum">
              <a:rPr lang="es-ES" altLang="es-CO"/>
              <a:pPr>
                <a:defRPr/>
              </a:pPr>
              <a:t>‹Nº›</a:t>
            </a:fld>
            <a:endParaRPr lang="es-ES" altLang="es-CO"/>
          </a:p>
        </p:txBody>
      </p:sp>
    </p:spTree>
    <p:extLst>
      <p:ext uri="{BB962C8B-B14F-4D97-AF65-F5344CB8AC3E}">
        <p14:creationId xmlns:p14="http://schemas.microsoft.com/office/powerpoint/2010/main" val="393281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70BE778A-1FA8-4349-AFF0-8F595A58699A}" type="slidenum">
              <a:rPr lang="es-ES" altLang="es-CO"/>
              <a:pPr>
                <a:defRPr/>
              </a:pPr>
              <a:t>‹Nº›</a:t>
            </a:fld>
            <a:endParaRPr lang="es-ES" altLang="es-CO"/>
          </a:p>
        </p:txBody>
      </p:sp>
    </p:spTree>
    <p:extLst>
      <p:ext uri="{BB962C8B-B14F-4D97-AF65-F5344CB8AC3E}">
        <p14:creationId xmlns:p14="http://schemas.microsoft.com/office/powerpoint/2010/main" val="387453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70988" cy="6873876"/>
            <a:chOff x="-8466" y="-8468"/>
            <a:chExt cx="9171316" cy="6874935"/>
          </a:xfrm>
        </p:grpSpPr>
        <p:cxnSp>
          <p:nvCxnSpPr>
            <p:cNvPr id="5" name="Straight Connector 27"/>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s-ES"/>
          </a:p>
        </p:txBody>
      </p:sp>
      <p:sp>
        <p:nvSpPr>
          <p:cNvPr id="16" name="Footer Placeholder 4"/>
          <p:cNvSpPr>
            <a:spLocks noGrp="1"/>
          </p:cNvSpPr>
          <p:nvPr>
            <p:ph type="ftr" sz="quarter" idx="11"/>
          </p:nvPr>
        </p:nvSpPr>
        <p:spPr/>
        <p:txBody>
          <a:bodyPr/>
          <a:lstStyle>
            <a:lvl1pPr>
              <a:defRPr/>
            </a:lvl1pPr>
          </a:lstStyle>
          <a:p>
            <a:pPr>
              <a:defRPr/>
            </a:pPr>
            <a:endParaRPr lang="es-ES"/>
          </a:p>
        </p:txBody>
      </p:sp>
      <p:sp>
        <p:nvSpPr>
          <p:cNvPr id="17" name="Slide Number Placeholder 5"/>
          <p:cNvSpPr>
            <a:spLocks noGrp="1"/>
          </p:cNvSpPr>
          <p:nvPr>
            <p:ph type="sldNum" sz="quarter" idx="12"/>
          </p:nvPr>
        </p:nvSpPr>
        <p:spPr/>
        <p:txBody>
          <a:bodyPr/>
          <a:lstStyle>
            <a:lvl1pPr>
              <a:defRPr/>
            </a:lvl1pPr>
          </a:lstStyle>
          <a:p>
            <a:pPr>
              <a:defRPr/>
            </a:pPr>
            <a:fld id="{4FA168A7-80BD-47C4-A80F-4FE4C9099789}" type="slidenum">
              <a:rPr lang="es-ES" altLang="es-CO"/>
              <a:pPr>
                <a:defRPr/>
              </a:pPr>
              <a:t>‹Nº›</a:t>
            </a:fld>
            <a:endParaRPr lang="es-ES" altLang="es-CO"/>
          </a:p>
        </p:txBody>
      </p:sp>
    </p:spTree>
    <p:extLst>
      <p:ext uri="{BB962C8B-B14F-4D97-AF65-F5344CB8AC3E}">
        <p14:creationId xmlns:p14="http://schemas.microsoft.com/office/powerpoint/2010/main" val="965558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D9F0B6BE-83E5-40C3-9BB4-8B41BB400874}" type="slidenum">
              <a:rPr lang="es-ES" altLang="es-CO"/>
              <a:pPr>
                <a:defRPr/>
              </a:pPr>
              <a:t>‹Nº›</a:t>
            </a:fld>
            <a:endParaRPr lang="es-ES" altLang="es-CO"/>
          </a:p>
        </p:txBody>
      </p:sp>
    </p:spTree>
    <p:extLst>
      <p:ext uri="{BB962C8B-B14F-4D97-AF65-F5344CB8AC3E}">
        <p14:creationId xmlns:p14="http://schemas.microsoft.com/office/powerpoint/2010/main" val="4108494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A0B3BE5A-87F2-46DB-A8DD-558296A711F2}" type="slidenum">
              <a:rPr lang="es-ES" altLang="es-CO"/>
              <a:pPr>
                <a:defRPr/>
              </a:pPr>
              <a:t>‹Nº›</a:t>
            </a:fld>
            <a:endParaRPr lang="es-ES" altLang="es-CO"/>
          </a:p>
        </p:txBody>
      </p:sp>
    </p:spTree>
    <p:extLst>
      <p:ext uri="{BB962C8B-B14F-4D97-AF65-F5344CB8AC3E}">
        <p14:creationId xmlns:p14="http://schemas.microsoft.com/office/powerpoint/2010/main" val="1814212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AF3B1322-5F86-48AB-8537-B8CC3445722E}" type="slidenum">
              <a:rPr lang="es-ES" altLang="es-CO"/>
              <a:pPr>
                <a:defRPr/>
              </a:pPr>
              <a:t>‹Nº›</a:t>
            </a:fld>
            <a:endParaRPr lang="es-ES" altLang="es-CO"/>
          </a:p>
        </p:txBody>
      </p:sp>
    </p:spTree>
    <p:extLst>
      <p:ext uri="{BB962C8B-B14F-4D97-AF65-F5344CB8AC3E}">
        <p14:creationId xmlns:p14="http://schemas.microsoft.com/office/powerpoint/2010/main" val="2468770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633F1C4D-8F54-4CBC-B7B3-D61214C886FC}" type="slidenum">
              <a:rPr lang="es-ES" altLang="es-CO"/>
              <a:pPr>
                <a:defRPr/>
              </a:pPr>
              <a:t>‹Nº›</a:t>
            </a:fld>
            <a:endParaRPr lang="es-ES" altLang="es-CO"/>
          </a:p>
        </p:txBody>
      </p:sp>
    </p:spTree>
    <p:extLst>
      <p:ext uri="{BB962C8B-B14F-4D97-AF65-F5344CB8AC3E}">
        <p14:creationId xmlns:p14="http://schemas.microsoft.com/office/powerpoint/2010/main" val="385589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D4C42E96-D087-492C-9CB6-0509DDCB69BF}" type="slidenum">
              <a:rPr lang="es-ES" altLang="es-CO"/>
              <a:pPr>
                <a:defRPr/>
              </a:pPr>
              <a:t>‹Nº›</a:t>
            </a:fld>
            <a:endParaRPr lang="es-ES" altLang="es-CO"/>
          </a:p>
        </p:txBody>
      </p:sp>
    </p:spTree>
    <p:extLst>
      <p:ext uri="{BB962C8B-B14F-4D97-AF65-F5344CB8AC3E}">
        <p14:creationId xmlns:p14="http://schemas.microsoft.com/office/powerpoint/2010/main" val="45066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48B3B64D-ED8A-4FD9-86FA-57B23440B669}" type="slidenum">
              <a:rPr lang="es-ES" altLang="es-CO"/>
              <a:pPr>
                <a:defRPr/>
              </a:pPr>
              <a:t>‹Nº›</a:t>
            </a:fld>
            <a:endParaRPr lang="es-ES" altLang="es-CO"/>
          </a:p>
        </p:txBody>
      </p:sp>
    </p:spTree>
    <p:extLst>
      <p:ext uri="{BB962C8B-B14F-4D97-AF65-F5344CB8AC3E}">
        <p14:creationId xmlns:p14="http://schemas.microsoft.com/office/powerpoint/2010/main" val="2871290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056F8B52-15EB-46A5-AD05-B385FD675FAF}" type="slidenum">
              <a:rPr lang="es-ES" altLang="es-CO"/>
              <a:pPr>
                <a:defRPr/>
              </a:pPr>
              <a:t>‹Nº›</a:t>
            </a:fld>
            <a:endParaRPr lang="es-ES" altLang="es-CO"/>
          </a:p>
        </p:txBody>
      </p:sp>
    </p:spTree>
    <p:extLst>
      <p:ext uri="{BB962C8B-B14F-4D97-AF65-F5344CB8AC3E}">
        <p14:creationId xmlns:p14="http://schemas.microsoft.com/office/powerpoint/2010/main" val="2234800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A4A05DE2-1E69-4A4F-9ADE-367732C8DC10}" type="slidenum">
              <a:rPr lang="es-ES" altLang="es-CO"/>
              <a:pPr>
                <a:defRPr/>
              </a:pPr>
              <a:t>‹Nº›</a:t>
            </a:fld>
            <a:endParaRPr lang="es-ES" altLang="es-CO"/>
          </a:p>
        </p:txBody>
      </p:sp>
    </p:spTree>
    <p:extLst>
      <p:ext uri="{BB962C8B-B14F-4D97-AF65-F5344CB8AC3E}">
        <p14:creationId xmlns:p14="http://schemas.microsoft.com/office/powerpoint/2010/main" val="185979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FA1D3B07-53CC-41E4-BF72-9E82445A0229}" type="slidenum">
              <a:rPr lang="es-ES" altLang="es-CO"/>
              <a:pPr>
                <a:defRPr/>
              </a:pPr>
              <a:t>‹Nº›</a:t>
            </a:fld>
            <a:endParaRPr lang="es-ES" altLang="es-CO"/>
          </a:p>
        </p:txBody>
      </p:sp>
    </p:spTree>
    <p:extLst>
      <p:ext uri="{BB962C8B-B14F-4D97-AF65-F5344CB8AC3E}">
        <p14:creationId xmlns:p14="http://schemas.microsoft.com/office/powerpoint/2010/main" val="2797147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DDC00E5-C6C2-4175-BC57-99D2ED1B1CC4}" type="slidenum">
              <a:rPr lang="es-ES" altLang="es-CO"/>
              <a:pPr>
                <a:defRPr/>
              </a:pPr>
              <a:t>‹Nº›</a:t>
            </a:fld>
            <a:endParaRPr lang="es-ES" altLang="es-CO"/>
          </a:p>
        </p:txBody>
      </p:sp>
    </p:spTree>
    <p:extLst>
      <p:ext uri="{BB962C8B-B14F-4D97-AF65-F5344CB8AC3E}">
        <p14:creationId xmlns:p14="http://schemas.microsoft.com/office/powerpoint/2010/main" val="3226553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defRPr/>
            </a:pPr>
            <a:r>
              <a:rPr lang="en-US" altLang="es-CO" sz="8000" smtClean="0">
                <a:solidFill>
                  <a:srgbClr val="9FE0F5"/>
                </a:solidFill>
              </a:rPr>
              <a:t>“</a:t>
            </a:r>
          </a:p>
        </p:txBody>
      </p:sp>
      <p:sp>
        <p:nvSpPr>
          <p:cNvPr id="6" name="TextBox 24"/>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defRPr/>
            </a:pPr>
            <a:r>
              <a:rPr lang="en-US" altLang="es-CO" sz="8000" smtClean="0">
                <a:solidFill>
                  <a:srgbClr val="9FE0F5"/>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endParaRPr lang="es-ES"/>
          </a:p>
        </p:txBody>
      </p:sp>
      <p:sp>
        <p:nvSpPr>
          <p:cNvPr id="8" name="Footer Placeholder 4"/>
          <p:cNvSpPr>
            <a:spLocks noGrp="1"/>
          </p:cNvSpPr>
          <p:nvPr>
            <p:ph type="ftr" sz="quarter" idx="15"/>
          </p:nvPr>
        </p:nvSpPr>
        <p:spPr/>
        <p:txBody>
          <a:bodyPr/>
          <a:lstStyle>
            <a:lvl1pPr>
              <a:defRPr/>
            </a:lvl1pPr>
          </a:lstStyle>
          <a:p>
            <a:pPr>
              <a:defRPr/>
            </a:pPr>
            <a:endParaRPr lang="es-ES"/>
          </a:p>
        </p:txBody>
      </p:sp>
      <p:sp>
        <p:nvSpPr>
          <p:cNvPr id="9" name="Slide Number Placeholder 5"/>
          <p:cNvSpPr>
            <a:spLocks noGrp="1"/>
          </p:cNvSpPr>
          <p:nvPr>
            <p:ph type="sldNum" sz="quarter" idx="16"/>
          </p:nvPr>
        </p:nvSpPr>
        <p:spPr/>
        <p:txBody>
          <a:bodyPr/>
          <a:lstStyle>
            <a:lvl1pPr>
              <a:defRPr/>
            </a:lvl1pPr>
          </a:lstStyle>
          <a:p>
            <a:pPr>
              <a:defRPr/>
            </a:pPr>
            <a:fld id="{6EE93AE6-1601-4D43-93D2-C2B1E96CDB5A}" type="slidenum">
              <a:rPr lang="es-ES" altLang="es-CO"/>
              <a:pPr>
                <a:defRPr/>
              </a:pPr>
              <a:t>‹Nº›</a:t>
            </a:fld>
            <a:endParaRPr lang="es-ES" altLang="es-CO"/>
          </a:p>
        </p:txBody>
      </p:sp>
    </p:spTree>
    <p:extLst>
      <p:ext uri="{BB962C8B-B14F-4D97-AF65-F5344CB8AC3E}">
        <p14:creationId xmlns:p14="http://schemas.microsoft.com/office/powerpoint/2010/main" val="1011725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C233334-684A-4B40-8526-A37D8A2FFBA7}" type="slidenum">
              <a:rPr lang="es-ES" altLang="es-CO"/>
              <a:pPr>
                <a:defRPr/>
              </a:pPr>
              <a:t>‹Nº›</a:t>
            </a:fld>
            <a:endParaRPr lang="es-ES" altLang="es-CO"/>
          </a:p>
        </p:txBody>
      </p:sp>
    </p:spTree>
    <p:extLst>
      <p:ext uri="{BB962C8B-B14F-4D97-AF65-F5344CB8AC3E}">
        <p14:creationId xmlns:p14="http://schemas.microsoft.com/office/powerpoint/2010/main" val="732218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defRPr/>
            </a:pPr>
            <a:r>
              <a:rPr lang="en-US" altLang="es-CO" sz="8000" smtClean="0">
                <a:solidFill>
                  <a:srgbClr val="9FE0F5"/>
                </a:solidFill>
              </a:rPr>
              <a:t>“</a:t>
            </a:r>
          </a:p>
        </p:txBody>
      </p:sp>
      <p:sp>
        <p:nvSpPr>
          <p:cNvPr id="6" name="TextBox 24"/>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defRPr/>
            </a:pPr>
            <a:r>
              <a:rPr lang="en-US" altLang="es-CO" sz="8000" smtClean="0">
                <a:solidFill>
                  <a:srgbClr val="9FE0F5"/>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endParaRPr lang="es-ES"/>
          </a:p>
        </p:txBody>
      </p:sp>
      <p:sp>
        <p:nvSpPr>
          <p:cNvPr id="8" name="Footer Placeholder 4"/>
          <p:cNvSpPr>
            <a:spLocks noGrp="1"/>
          </p:cNvSpPr>
          <p:nvPr>
            <p:ph type="ftr" sz="quarter" idx="15"/>
          </p:nvPr>
        </p:nvSpPr>
        <p:spPr/>
        <p:txBody>
          <a:bodyPr/>
          <a:lstStyle>
            <a:lvl1pPr>
              <a:defRPr/>
            </a:lvl1pPr>
          </a:lstStyle>
          <a:p>
            <a:pPr>
              <a:defRPr/>
            </a:pPr>
            <a:endParaRPr lang="es-ES"/>
          </a:p>
        </p:txBody>
      </p:sp>
      <p:sp>
        <p:nvSpPr>
          <p:cNvPr id="9" name="Slide Number Placeholder 5"/>
          <p:cNvSpPr>
            <a:spLocks noGrp="1"/>
          </p:cNvSpPr>
          <p:nvPr>
            <p:ph type="sldNum" sz="quarter" idx="16"/>
          </p:nvPr>
        </p:nvSpPr>
        <p:spPr/>
        <p:txBody>
          <a:bodyPr/>
          <a:lstStyle>
            <a:lvl1pPr>
              <a:defRPr/>
            </a:lvl1pPr>
          </a:lstStyle>
          <a:p>
            <a:pPr>
              <a:defRPr/>
            </a:pPr>
            <a:fld id="{9143883B-2056-4E84-A4DF-0534806F31FD}" type="slidenum">
              <a:rPr lang="es-ES" altLang="es-CO"/>
              <a:pPr>
                <a:defRPr/>
              </a:pPr>
              <a:t>‹Nº›</a:t>
            </a:fld>
            <a:endParaRPr lang="es-ES" altLang="es-CO"/>
          </a:p>
        </p:txBody>
      </p:sp>
    </p:spTree>
    <p:extLst>
      <p:ext uri="{BB962C8B-B14F-4D97-AF65-F5344CB8AC3E}">
        <p14:creationId xmlns:p14="http://schemas.microsoft.com/office/powerpoint/2010/main" val="1974851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endParaRPr lang="es-ES"/>
          </a:p>
        </p:txBody>
      </p:sp>
      <p:sp>
        <p:nvSpPr>
          <p:cNvPr id="6" name="Footer Placeholder 4"/>
          <p:cNvSpPr>
            <a:spLocks noGrp="1"/>
          </p:cNvSpPr>
          <p:nvPr>
            <p:ph type="ftr" sz="quarter" idx="15"/>
          </p:nvPr>
        </p:nvSpPr>
        <p:spPr/>
        <p:txBody>
          <a:bodyPr/>
          <a:lstStyle>
            <a:lvl1pPr>
              <a:defRPr/>
            </a:lvl1pPr>
          </a:lstStyle>
          <a:p>
            <a:pPr>
              <a:defRPr/>
            </a:pPr>
            <a:endParaRPr lang="es-ES"/>
          </a:p>
        </p:txBody>
      </p:sp>
      <p:sp>
        <p:nvSpPr>
          <p:cNvPr id="7" name="Slide Number Placeholder 5"/>
          <p:cNvSpPr>
            <a:spLocks noGrp="1"/>
          </p:cNvSpPr>
          <p:nvPr>
            <p:ph type="sldNum" sz="quarter" idx="16"/>
          </p:nvPr>
        </p:nvSpPr>
        <p:spPr/>
        <p:txBody>
          <a:bodyPr/>
          <a:lstStyle>
            <a:lvl1pPr>
              <a:defRPr/>
            </a:lvl1pPr>
          </a:lstStyle>
          <a:p>
            <a:pPr>
              <a:defRPr/>
            </a:pPr>
            <a:fld id="{6D2DBB29-E7ED-4C18-B07E-D0A3D46D57F4}" type="slidenum">
              <a:rPr lang="es-ES" altLang="es-CO"/>
              <a:pPr>
                <a:defRPr/>
              </a:pPr>
              <a:t>‹Nº›</a:t>
            </a:fld>
            <a:endParaRPr lang="es-ES" altLang="es-CO"/>
          </a:p>
        </p:txBody>
      </p:sp>
    </p:spTree>
    <p:extLst>
      <p:ext uri="{BB962C8B-B14F-4D97-AF65-F5344CB8AC3E}">
        <p14:creationId xmlns:p14="http://schemas.microsoft.com/office/powerpoint/2010/main" val="325942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0715CCC5-133E-4062-ABAD-2D57D7656F58}" type="slidenum">
              <a:rPr lang="es-ES" altLang="es-CO"/>
              <a:pPr>
                <a:defRPr/>
              </a:pPr>
              <a:t>‹Nº›</a:t>
            </a:fld>
            <a:endParaRPr lang="es-ES" altLang="es-CO"/>
          </a:p>
        </p:txBody>
      </p:sp>
    </p:spTree>
    <p:extLst>
      <p:ext uri="{BB962C8B-B14F-4D97-AF65-F5344CB8AC3E}">
        <p14:creationId xmlns:p14="http://schemas.microsoft.com/office/powerpoint/2010/main" val="234796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33D4373-487D-492F-A32F-1CEE40D8EF16}" type="slidenum">
              <a:rPr lang="es-ES" altLang="es-CO"/>
              <a:pPr>
                <a:defRPr/>
              </a:pPr>
              <a:t>‹Nº›</a:t>
            </a:fld>
            <a:endParaRPr lang="es-ES" altLang="es-CO"/>
          </a:p>
        </p:txBody>
      </p:sp>
    </p:spTree>
    <p:extLst>
      <p:ext uri="{BB962C8B-B14F-4D97-AF65-F5344CB8AC3E}">
        <p14:creationId xmlns:p14="http://schemas.microsoft.com/office/powerpoint/2010/main" val="374787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5481985-9D09-4B30-9526-B50245E23CE7}" type="slidenum">
              <a:rPr lang="es-ES" altLang="es-CO"/>
              <a:pPr>
                <a:defRPr/>
              </a:pPr>
              <a:t>‹Nº›</a:t>
            </a:fld>
            <a:endParaRPr lang="es-ES" altLang="es-CO"/>
          </a:p>
        </p:txBody>
      </p:sp>
    </p:spTree>
    <p:extLst>
      <p:ext uri="{BB962C8B-B14F-4D97-AF65-F5344CB8AC3E}">
        <p14:creationId xmlns:p14="http://schemas.microsoft.com/office/powerpoint/2010/main" val="3529909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457200" y="1600200"/>
            <a:ext cx="4038600" cy="4525963"/>
          </a:xfrm>
        </p:spPr>
        <p:txBody>
          <a:bodyPr rtlCol="0">
            <a:normAutofit/>
          </a:bodyPr>
          <a:lstStyle/>
          <a:p>
            <a:pPr lvl="0"/>
            <a:endParaRPr lang="es-ES" noProof="0" smtClean="0"/>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11292E01-D24F-4223-A1E5-9F1BA39FE156}" type="slidenum">
              <a:rPr lang="es-ES" altLang="es-CO"/>
              <a:pPr>
                <a:defRPr/>
              </a:pPr>
              <a:t>‹Nº›</a:t>
            </a:fld>
            <a:endParaRPr lang="es-ES" altLang="es-CO"/>
          </a:p>
        </p:txBody>
      </p:sp>
    </p:spTree>
    <p:extLst>
      <p:ext uri="{BB962C8B-B14F-4D97-AF65-F5344CB8AC3E}">
        <p14:creationId xmlns:p14="http://schemas.microsoft.com/office/powerpoint/2010/main" val="18305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AFB19C5A-7DDC-479B-9CAF-EC69D593CEA7}" type="slidenum">
              <a:rPr lang="es-ES" altLang="es-CO"/>
              <a:pPr>
                <a:defRPr/>
              </a:pPr>
              <a:t>‹Nº›</a:t>
            </a:fld>
            <a:endParaRPr lang="es-ES" altLang="es-CO"/>
          </a:p>
        </p:txBody>
      </p:sp>
    </p:spTree>
    <p:extLst>
      <p:ext uri="{BB962C8B-B14F-4D97-AF65-F5344CB8AC3E}">
        <p14:creationId xmlns:p14="http://schemas.microsoft.com/office/powerpoint/2010/main" val="148566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DB670498-B952-427B-8B66-B55F25F58803}" type="slidenum">
              <a:rPr lang="es-ES" altLang="es-CO"/>
              <a:pPr>
                <a:defRPr/>
              </a:pPr>
              <a:t>‹Nº›</a:t>
            </a:fld>
            <a:endParaRPr lang="es-ES" altLang="es-CO"/>
          </a:p>
        </p:txBody>
      </p:sp>
    </p:spTree>
    <p:extLst>
      <p:ext uri="{BB962C8B-B14F-4D97-AF65-F5344CB8AC3E}">
        <p14:creationId xmlns:p14="http://schemas.microsoft.com/office/powerpoint/2010/main" val="123689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36993AD2-DECE-4380-BDF8-716C156754C8}" type="slidenum">
              <a:rPr lang="es-ES" altLang="es-CO"/>
              <a:pPr>
                <a:defRPr/>
              </a:pPr>
              <a:t>‹Nº›</a:t>
            </a:fld>
            <a:endParaRPr lang="es-ES" altLang="es-CO"/>
          </a:p>
        </p:txBody>
      </p:sp>
    </p:spTree>
    <p:extLst>
      <p:ext uri="{BB962C8B-B14F-4D97-AF65-F5344CB8AC3E}">
        <p14:creationId xmlns:p14="http://schemas.microsoft.com/office/powerpoint/2010/main" val="105505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CC6EBA42-36A6-4BAE-A7A3-A7EF2A547834}" type="slidenum">
              <a:rPr lang="es-ES" altLang="es-CO"/>
              <a:pPr>
                <a:defRPr/>
              </a:pPr>
              <a:t>‹Nº›</a:t>
            </a:fld>
            <a:endParaRPr lang="es-ES" altLang="es-CO"/>
          </a:p>
        </p:txBody>
      </p:sp>
    </p:spTree>
    <p:extLst>
      <p:ext uri="{BB962C8B-B14F-4D97-AF65-F5344CB8AC3E}">
        <p14:creationId xmlns:p14="http://schemas.microsoft.com/office/powerpoint/2010/main" val="161883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9A64165E-2451-47E2-980C-545618DFF963}" type="slidenum">
              <a:rPr lang="es-ES" altLang="es-CO"/>
              <a:pPr>
                <a:defRPr/>
              </a:pPr>
              <a:t>‹Nº›</a:t>
            </a:fld>
            <a:endParaRPr lang="es-ES" altLang="es-CO"/>
          </a:p>
        </p:txBody>
      </p:sp>
    </p:spTree>
    <p:extLst>
      <p:ext uri="{BB962C8B-B14F-4D97-AF65-F5344CB8AC3E}">
        <p14:creationId xmlns:p14="http://schemas.microsoft.com/office/powerpoint/2010/main" val="326296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6569CFA0-ED65-4ED0-977F-53812679DD32}" type="slidenum">
              <a:rPr lang="es-ES" altLang="es-CO"/>
              <a:pPr>
                <a:defRPr/>
              </a:pPr>
              <a:t>‹Nº›</a:t>
            </a:fld>
            <a:endParaRPr lang="es-ES" altLang="es-CO"/>
          </a:p>
        </p:txBody>
      </p:sp>
    </p:spTree>
    <p:extLst>
      <p:ext uri="{BB962C8B-B14F-4D97-AF65-F5344CB8AC3E}">
        <p14:creationId xmlns:p14="http://schemas.microsoft.com/office/powerpoint/2010/main" val="167058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smtClean="0"/>
              <a:t>Haga clic para modificar el estilo de título del patrón</a:t>
            </a:r>
            <a:endParaRPr lang="en-US" altLang="es-CO" smtClean="0"/>
          </a:p>
        </p:txBody>
      </p:sp>
      <p:sp>
        <p:nvSpPr>
          <p:cNvPr id="102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n-US" altLang="es-CO"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825">
                <a:solidFill>
                  <a:schemeClr val="tx1">
                    <a:lumMod val="65000"/>
                    <a:lumOff val="35000"/>
                  </a:schemeClr>
                </a:solidFill>
                <a:latin typeface="Arial" panose="020B0604020202020204" pitchFamily="34" charset="0"/>
              </a:defRPr>
            </a:lvl1pPr>
          </a:lstStyle>
          <a:p>
            <a:pPr>
              <a:defRPr/>
            </a:pPr>
            <a:endParaRPr lang="es-E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825">
                <a:solidFill>
                  <a:schemeClr val="tx1">
                    <a:lumMod val="65000"/>
                    <a:lumOff val="35000"/>
                  </a:schemeClr>
                </a:solidFill>
                <a:latin typeface="Arial" panose="020B0604020202020204" pitchFamily="34" charset="0"/>
              </a:defRPr>
            </a:lvl1pPr>
          </a:lstStyle>
          <a:p>
            <a:pPr>
              <a:defRPr/>
            </a:pPr>
            <a:endParaRPr lang="es-ES"/>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a:defRPr/>
            </a:pPr>
            <a:fld id="{5E9C190C-AF25-4922-855F-05B6EB07C64B}" type="slidenum">
              <a:rPr lang="es-ES" altLang="es-CO"/>
              <a:pPr>
                <a:defRPr/>
              </a:pPr>
              <a:t>‹Nº›</a:t>
            </a:fld>
            <a:endParaRPr lang="es-ES" altLang="es-CO"/>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p:cNvGrpSpPr>
            <a:grpSpLocks/>
          </p:cNvGrpSpPr>
          <p:nvPr/>
        </p:nvGrpSpPr>
        <p:grpSpPr bwMode="auto">
          <a:xfrm>
            <a:off x="-7938" y="-7938"/>
            <a:ext cx="9170988" cy="6873876"/>
            <a:chOff x="-8467" y="-8468"/>
            <a:chExt cx="9171317" cy="6874935"/>
          </a:xfrm>
        </p:grpSpPr>
        <p:sp>
          <p:nvSpPr>
            <p:cNvPr id="7" name="Freeform 6"/>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título del patrón</a:t>
            </a:r>
            <a:endParaRPr lang="en-US" altLang="es-CO" smtClean="0"/>
          </a:p>
        </p:txBody>
      </p:sp>
      <p:sp>
        <p:nvSpPr>
          <p:cNvPr id="2052"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n-US" altLang="es-CO" smtClean="0"/>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hangingPunct="1">
              <a:defRPr sz="900">
                <a:solidFill>
                  <a:schemeClr val="tx1">
                    <a:tint val="75000"/>
                  </a:schemeClr>
                </a:solidFill>
                <a:latin typeface="Arial" panose="020B0604020202020204" pitchFamily="34" charset="0"/>
              </a:defRPr>
            </a:lvl1pPr>
          </a:lstStyle>
          <a:p>
            <a:pPr>
              <a:defRPr/>
            </a:pPr>
            <a:endParaRPr lang="es-E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endParaRPr lang="es-E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D0C7EA64-22F7-4CEA-8906-EB9EE4CA1066}" type="slidenum">
              <a:rPr lang="es-ES" altLang="es-CO"/>
              <a:pPr>
                <a:defRPr/>
              </a:pPr>
              <a:t>‹Nº›</a:t>
            </a:fld>
            <a:endParaRPr lang="es-ES" altLang="es-CO"/>
          </a:p>
        </p:txBody>
      </p:sp>
    </p:spTree>
  </p:cSld>
  <p:clrMap bg1="lt1" tx1="dk1" bg2="lt2" tx2="dk2" accent1="accent1" accent2="accent2" accent3="accent3" accent4="accent4" accent5="accent5" accent6="accent6" hlink="hlink" folHlink="folHlink"/>
  <p:sldLayoutIdLst>
    <p:sldLayoutId id="2147484326"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7" r:id="rId11"/>
    <p:sldLayoutId id="2147484321" r:id="rId12"/>
    <p:sldLayoutId id="2147484328" r:id="rId13"/>
    <p:sldLayoutId id="2147484322" r:id="rId14"/>
    <p:sldLayoutId id="2147484323" r:id="rId15"/>
    <p:sldLayoutId id="2147484324" r:id="rId16"/>
    <p:sldLayoutId id="2147484325"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12.jpeg"/><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file:///F:\gestion%20caliad%20directriz%20bogot&#225;\FORMATO%20DE%20CARACTERIZACI&#211;N%20V1(11%20DE%20ABRIL%20DE%202007)\AUDITORIA%20INTERNA.xls" TargetMode="External"/><Relationship Id="rId2" Type="http://schemas.openxmlformats.org/officeDocument/2006/relationships/hyperlink" Target="file:///\\Sa_santiagoalba\avargas\Configuraci&#243;n%20local\Archivos%20temporales%20de%20Internet\Content.IE5\O16V0TIJ\fichas%20de%20descripcion%20de%20procesos.xls#civil" TargetMode="External"/><Relationship Id="rId1" Type="http://schemas.openxmlformats.org/officeDocument/2006/relationships/slideLayout" Target="../slideLayouts/slideLayout15.xml"/><Relationship Id="rId6" Type="http://schemas.openxmlformats.org/officeDocument/2006/relationships/hyperlink" Target="file:///F:\gestion%20caliad%20directriz%20bogot&#225;\FORMATO%20DE%20CARACTERIZACI&#211;N%20V1(11%20DE%20ABRIL%20DE%202007)\GESTION%20DE%20LA%20FORMACI&#211;N%20JUDICIAL.xls" TargetMode="External"/><Relationship Id="rId5" Type="http://schemas.openxmlformats.org/officeDocument/2006/relationships/hyperlink" Target="file:///F:\gestion%20caliad%20directriz%20bogot&#225;\FORMATO%20DE%20CARACTERIZACI&#211;N%20V1(11%20DE%20ABRIL%20DE%202007)\ADMINISTRACI&#211;N%20DE%20LA%20SEGURIDAD.xls" TargetMode="External"/><Relationship Id="rId4" Type="http://schemas.openxmlformats.org/officeDocument/2006/relationships/hyperlink" Target="file:///F:\gestion%20caliad%20directriz%20bogot&#225;\FORMATO%20DE%20CARACTERIZACI&#211;N%20V1(11%20DE%20ABRIL%20DE%202007)\ASISTENCIA%20LEGAL.X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179388" y="1125538"/>
            <a:ext cx="7561262" cy="919162"/>
          </a:xfrm>
        </p:spPr>
        <p:txBody>
          <a:bodyPr/>
          <a:lstStyle/>
          <a:p>
            <a:pPr algn="ctr" eaLnBrk="1" hangingPunct="1"/>
            <a:r>
              <a:rPr lang="es-ES" altLang="es-CO" b="1" smtClean="0"/>
              <a:t>SISTEMA DE GESTIÓN DE CALIDAD</a:t>
            </a:r>
            <a:br>
              <a:rPr lang="es-ES" altLang="es-CO" b="1" smtClean="0"/>
            </a:br>
            <a:r>
              <a:rPr lang="es-ES" altLang="es-CO" b="1" smtClean="0"/>
              <a:t>SIGCMA -  2017</a:t>
            </a:r>
          </a:p>
        </p:txBody>
      </p:sp>
      <p:sp>
        <p:nvSpPr>
          <p:cNvPr id="2051" name="Rectangle 3"/>
          <p:cNvSpPr>
            <a:spLocks noGrp="1" noChangeArrowheads="1"/>
          </p:cNvSpPr>
          <p:nvPr>
            <p:ph type="subTitle" idx="4294967295"/>
          </p:nvPr>
        </p:nvSpPr>
        <p:spPr>
          <a:xfrm>
            <a:off x="354013" y="4449763"/>
            <a:ext cx="6335712" cy="2808287"/>
          </a:xfrm>
        </p:spPr>
        <p:txBody>
          <a:bodyPr rtlCol="0">
            <a:normAutofit/>
          </a:bodyPr>
          <a:lstStyle/>
          <a:p>
            <a:pPr algn="just" eaLnBrk="1" fontAlgn="auto" hangingPunct="1">
              <a:lnSpc>
                <a:spcPct val="150000"/>
              </a:lnSpc>
              <a:spcAft>
                <a:spcPts val="0"/>
              </a:spcAft>
              <a:buFont typeface="Wingdings" panose="05000000000000000000" pitchFamily="2" charset="2"/>
              <a:buChar char="Ø"/>
              <a:defRPr/>
            </a:pPr>
            <a:r>
              <a:rPr lang="es-ES" altLang="es-CO" sz="2000" b="1" dirty="0" smtClean="0">
                <a:solidFill>
                  <a:schemeClr val="tx1"/>
                </a:solidFill>
              </a:rPr>
              <a:t>Consejo Seccional de la Judicatura del Atlántico.</a:t>
            </a:r>
          </a:p>
          <a:p>
            <a:pPr algn="just" eaLnBrk="1" fontAlgn="auto" hangingPunct="1">
              <a:lnSpc>
                <a:spcPct val="150000"/>
              </a:lnSpc>
              <a:spcAft>
                <a:spcPts val="0"/>
              </a:spcAft>
              <a:buFont typeface="Wingdings" panose="05000000000000000000" pitchFamily="2" charset="2"/>
              <a:buChar char="Ø"/>
              <a:defRPr/>
            </a:pPr>
            <a:r>
              <a:rPr lang="es-ES" altLang="es-CO" sz="2000" b="1" dirty="0" smtClean="0">
                <a:solidFill>
                  <a:schemeClr val="tx1"/>
                </a:solidFill>
              </a:rPr>
              <a:t>Dirección Seccional de la Rama Judicial.</a:t>
            </a:r>
          </a:p>
          <a:p>
            <a:pPr algn="just" eaLnBrk="1" fontAlgn="auto" hangingPunct="1">
              <a:lnSpc>
                <a:spcPct val="150000"/>
              </a:lnSpc>
              <a:spcAft>
                <a:spcPts val="0"/>
              </a:spcAft>
              <a:buFont typeface="Wingdings" panose="05000000000000000000" pitchFamily="2" charset="2"/>
              <a:buChar char="Ø"/>
              <a:defRPr/>
            </a:pPr>
            <a:r>
              <a:rPr lang="es-ES" altLang="es-CO" sz="2000" b="1" dirty="0" smtClean="0">
                <a:solidFill>
                  <a:schemeClr val="tx1"/>
                </a:solidFill>
              </a:rPr>
              <a:t>Juzgados Civiles del Circuito.</a:t>
            </a:r>
          </a:p>
          <a:p>
            <a:pPr algn="just" eaLnBrk="1" fontAlgn="auto" hangingPunct="1">
              <a:lnSpc>
                <a:spcPct val="150000"/>
              </a:lnSpc>
              <a:spcAft>
                <a:spcPts val="0"/>
              </a:spcAft>
              <a:buFont typeface="Wingdings" panose="05000000000000000000" pitchFamily="2" charset="2"/>
              <a:buChar char="Ø"/>
              <a:defRPr/>
            </a:pPr>
            <a:r>
              <a:rPr lang="es-ES" altLang="es-CO" sz="2000" b="1" dirty="0" smtClean="0">
                <a:solidFill>
                  <a:schemeClr val="tx1"/>
                </a:solidFill>
              </a:rPr>
              <a:t>Comité del Sistema de Gestión de Calidad.</a:t>
            </a:r>
          </a:p>
          <a:p>
            <a:pPr marL="0" indent="0" algn="ctr" eaLnBrk="1" fontAlgn="auto" hangingPunct="1">
              <a:lnSpc>
                <a:spcPct val="80000"/>
              </a:lnSpc>
              <a:spcAft>
                <a:spcPts val="0"/>
              </a:spcAft>
              <a:buFontTx/>
              <a:buNone/>
              <a:defRPr/>
            </a:pPr>
            <a:endParaRPr lang="es-ES" altLang="es-CO" sz="2000" b="1" dirty="0" smtClean="0">
              <a:solidFill>
                <a:schemeClr val="tx1"/>
              </a:solidFill>
            </a:endParaRPr>
          </a:p>
          <a:p>
            <a:pPr marL="0" indent="0" algn="ctr" eaLnBrk="1" fontAlgn="auto" hangingPunct="1">
              <a:lnSpc>
                <a:spcPct val="80000"/>
              </a:lnSpc>
              <a:spcAft>
                <a:spcPts val="0"/>
              </a:spcAft>
              <a:buFontTx/>
              <a:buNone/>
              <a:defRPr/>
            </a:pPr>
            <a:endParaRPr lang="es-ES" altLang="es-CO" sz="2000" b="1" dirty="0" smtClean="0">
              <a:solidFill>
                <a:schemeClr val="tx1"/>
              </a:solidFill>
            </a:endParaRPr>
          </a:p>
        </p:txBody>
      </p:sp>
      <p:pic>
        <p:nvPicPr>
          <p:cNvPr id="2053" name="Picture 6" descr="Resultado de imagen para FOTO EDIFICIO RAMA JUDICIAL ATLANTICO CENTRO CIV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66256"/>
            <a:ext cx="5665924" cy="2314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060" name="Picture 12" descr="Resultado de imagen para MAPA DEPARTAMENTO DEL ATLAN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636963"/>
            <a:ext cx="2232025"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Resultado de imagen para logo rama judic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5726"/>
    </mc:Choice>
    <mc:Fallback>
      <p:transition spd="slow" advTm="5726"/>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circle(in)">
                                      <p:cBhvr>
                                        <p:cTn id="7" dur="2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850" y="1333500"/>
            <a:ext cx="8280400" cy="3248025"/>
          </a:xfrm>
        </p:spPr>
        <p:txBody>
          <a:bodyPr rtlCol="0">
            <a:normAutofit fontScale="25000" lnSpcReduction="20000"/>
          </a:bodyPr>
          <a:lstStyle/>
          <a:p>
            <a:pPr marL="0" indent="0" algn="just" eaLnBrk="1" fontAlgn="auto" hangingPunct="1">
              <a:lnSpc>
                <a:spcPct val="170000"/>
              </a:lnSpc>
              <a:spcAft>
                <a:spcPts val="0"/>
              </a:spcAft>
              <a:buFont typeface="Wingdings 3" charset="2"/>
              <a:buNone/>
              <a:defRPr/>
            </a:pPr>
            <a:r>
              <a:rPr lang="es-CO" altLang="es-CO" sz="7200" b="1" dirty="0">
                <a:solidFill>
                  <a:schemeClr val="tx1">
                    <a:lumMod val="75000"/>
                    <a:lumOff val="25000"/>
                  </a:schemeClr>
                </a:solidFill>
              </a:rPr>
              <a:t>3.7.3. Objetivo </a:t>
            </a:r>
            <a:r>
              <a:rPr lang="es-CO" altLang="es-CO" sz="7200" b="1" dirty="0" smtClean="0">
                <a:solidFill>
                  <a:schemeClr val="tx1">
                    <a:lumMod val="75000"/>
                    <a:lumOff val="25000"/>
                  </a:schemeClr>
                </a:solidFill>
              </a:rPr>
              <a:t>General</a:t>
            </a:r>
          </a:p>
          <a:p>
            <a:pPr marL="0" indent="0" algn="just" eaLnBrk="1" fontAlgn="auto" hangingPunct="1">
              <a:lnSpc>
                <a:spcPct val="170000"/>
              </a:lnSpc>
              <a:spcAft>
                <a:spcPts val="0"/>
              </a:spcAft>
              <a:buFont typeface="Wingdings 3" charset="2"/>
              <a:buNone/>
              <a:defRPr/>
            </a:pPr>
            <a:endParaRPr lang="es-CO" altLang="es-CO" sz="7200" dirty="0" smtClean="0">
              <a:solidFill>
                <a:schemeClr val="tx1">
                  <a:lumMod val="75000"/>
                  <a:lumOff val="25000"/>
                </a:schemeClr>
              </a:solidFill>
            </a:endParaRPr>
          </a:p>
          <a:p>
            <a:pPr marL="0" indent="0" algn="just" eaLnBrk="1" fontAlgn="auto" hangingPunct="1">
              <a:lnSpc>
                <a:spcPct val="170000"/>
              </a:lnSpc>
              <a:spcAft>
                <a:spcPts val="0"/>
              </a:spcAft>
              <a:buFont typeface="Wingdings 3" charset="2"/>
              <a:buNone/>
              <a:defRPr/>
            </a:pPr>
            <a:r>
              <a:rPr lang="es-CO" altLang="es-CO" sz="7200" dirty="0" smtClean="0">
                <a:solidFill>
                  <a:schemeClr val="tx1">
                    <a:lumMod val="75000"/>
                    <a:lumOff val="25000"/>
                  </a:schemeClr>
                </a:solidFill>
              </a:rPr>
              <a:t>Mejorar </a:t>
            </a:r>
            <a:r>
              <a:rPr lang="es-CO" altLang="es-CO" sz="7200" dirty="0">
                <a:solidFill>
                  <a:schemeClr val="tx1">
                    <a:lumMod val="75000"/>
                    <a:lumOff val="25000"/>
                  </a:schemeClr>
                </a:solidFill>
              </a:rPr>
              <a:t>continuamente el Sistema Integrado de Gestión y Control de la Calidad y del Medio Ambiente “SIGCMA”, para avanzar hacia un enfoque sistémico integral de la Rama Judicial, por medio de la armonización y coordinación de los esfuerzos de los distintos órganos que la integran.</a:t>
            </a:r>
            <a:endParaRPr lang="es-CO" sz="4400" dirty="0">
              <a:solidFill>
                <a:schemeClr val="tx1">
                  <a:lumMod val="75000"/>
                  <a:lumOff val="25000"/>
                </a:schemeClr>
              </a:solidFill>
            </a:endParaRPr>
          </a:p>
        </p:txBody>
      </p:sp>
      <p:pic>
        <p:nvPicPr>
          <p:cNvPr id="16387"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0" y="5501892"/>
            <a:ext cx="9070139" cy="1356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Tm="4764">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contenido 2"/>
          <p:cNvSpPr>
            <a:spLocks noGrp="1"/>
          </p:cNvSpPr>
          <p:nvPr>
            <p:ph idx="1"/>
          </p:nvPr>
        </p:nvSpPr>
        <p:spPr>
          <a:xfrm>
            <a:off x="323850" y="1333500"/>
            <a:ext cx="8280400" cy="2095500"/>
          </a:xfrm>
        </p:spPr>
        <p:txBody>
          <a:bodyPr/>
          <a:lstStyle/>
          <a:p>
            <a:pPr marL="0" indent="0" algn="just" eaLnBrk="1" hangingPunct="1">
              <a:lnSpc>
                <a:spcPct val="170000"/>
              </a:lnSpc>
              <a:buFont typeface="Wingdings 3" panose="05040102010807070707" pitchFamily="18" charset="2"/>
              <a:buNone/>
            </a:pPr>
            <a:r>
              <a:rPr lang="es-CO" altLang="es-CO" sz="1400" b="1" smtClean="0"/>
              <a:t>3.7.4. Objetivos Específicos</a:t>
            </a:r>
          </a:p>
          <a:p>
            <a:pPr marL="0" indent="0" algn="just" eaLnBrk="1" hangingPunct="1">
              <a:lnSpc>
                <a:spcPct val="170000"/>
              </a:lnSpc>
              <a:buFont typeface="Wingdings 3" panose="05040102010807070707" pitchFamily="18" charset="2"/>
              <a:buNone/>
            </a:pPr>
            <a:r>
              <a:rPr lang="es-CO" altLang="es-CO" sz="1400" b="1" smtClean="0"/>
              <a:t>a) Garantizar el acceso a la Justicia, reconociendo al usuario como razón de ser de la misma.</a:t>
            </a:r>
          </a:p>
          <a:p>
            <a:pPr marL="0" indent="0" algn="just" eaLnBrk="1" hangingPunct="1">
              <a:lnSpc>
                <a:spcPct val="170000"/>
              </a:lnSpc>
              <a:buFont typeface="Wingdings 3" panose="05040102010807070707" pitchFamily="18" charset="2"/>
              <a:buNone/>
            </a:pPr>
            <a:r>
              <a:rPr lang="es-CO" altLang="es-CO" sz="1400" b="1" smtClean="0"/>
              <a:t>b) Cumplir los requisitos de los usuarios de conformidad con la Constitución y la Ley.</a:t>
            </a:r>
          </a:p>
          <a:p>
            <a:pPr marL="0" indent="0" algn="just" eaLnBrk="1" hangingPunct="1">
              <a:lnSpc>
                <a:spcPct val="170000"/>
              </a:lnSpc>
              <a:buFont typeface="Wingdings 3" panose="05040102010807070707" pitchFamily="18" charset="2"/>
              <a:buNone/>
            </a:pPr>
            <a:r>
              <a:rPr lang="es-CO" altLang="es-CO" sz="1400" b="1" smtClean="0"/>
              <a:t>c) Incrementar los niveles de satisfacción al usuario, estableciendo metas que respondan a las necesidades y expectativas de los usuarios internos y externos, a partir del fortalecimiento de las estrategias de planeación, gestión eficaz y eficiente de sus procesos.</a:t>
            </a:r>
            <a:br>
              <a:rPr lang="es-CO" altLang="es-CO" sz="1400" b="1" smtClean="0"/>
            </a:br>
            <a:r>
              <a:rPr lang="es-CO" altLang="es-CO" sz="1400" b="1" smtClean="0"/>
              <a:t>d) Fomentar la cultura organizacional de calidad, control y medio ambiente, orientada a la responsabilidad social y ética del servidor judicial.</a:t>
            </a:r>
          </a:p>
        </p:txBody>
      </p:sp>
      <p:pic>
        <p:nvPicPr>
          <p:cNvPr id="17411"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0" y="5501892"/>
            <a:ext cx="9070139" cy="1356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8118">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contenido 2"/>
          <p:cNvSpPr>
            <a:spLocks noGrp="1"/>
          </p:cNvSpPr>
          <p:nvPr>
            <p:ph idx="1"/>
          </p:nvPr>
        </p:nvSpPr>
        <p:spPr>
          <a:xfrm>
            <a:off x="323850" y="1333500"/>
            <a:ext cx="8280400" cy="4040188"/>
          </a:xfrm>
        </p:spPr>
        <p:txBody>
          <a:bodyPr/>
          <a:lstStyle/>
          <a:p>
            <a:pPr marL="0" indent="0" algn="just" eaLnBrk="1" hangingPunct="1">
              <a:lnSpc>
                <a:spcPct val="170000"/>
              </a:lnSpc>
              <a:buFont typeface="Wingdings 3" panose="05040102010807070707" pitchFamily="18" charset="2"/>
              <a:buNone/>
            </a:pPr>
            <a:r>
              <a:rPr lang="es-CO" altLang="es-CO" sz="1500" b="1" smtClean="0"/>
              <a:t>e) Aprovechar eficientemente los recursos naturales utilizados por la entidad, en especial el uso del papel, el agua y la energía, y gestionar de manera racional los residuos sólidos.</a:t>
            </a:r>
            <a:endParaRPr lang="es-CO" altLang="es-CO" sz="1500" smtClean="0"/>
          </a:p>
          <a:p>
            <a:pPr marL="0" indent="0" algn="just" eaLnBrk="1" hangingPunct="1">
              <a:lnSpc>
                <a:spcPct val="170000"/>
              </a:lnSpc>
              <a:buFont typeface="Wingdings 3" panose="05040102010807070707" pitchFamily="18" charset="2"/>
              <a:buNone/>
            </a:pPr>
            <a:endParaRPr lang="es-CO" altLang="es-CO" sz="1500" b="1" smtClean="0"/>
          </a:p>
          <a:p>
            <a:pPr marL="0" indent="0" algn="just" eaLnBrk="1" hangingPunct="1">
              <a:lnSpc>
                <a:spcPct val="170000"/>
              </a:lnSpc>
              <a:buFont typeface="Wingdings 3" panose="05040102010807070707" pitchFamily="18" charset="2"/>
              <a:buNone/>
            </a:pPr>
            <a:r>
              <a:rPr lang="es-CO" altLang="es-CO" sz="1500" b="1" smtClean="0"/>
              <a:t>f) Prevenir la contaminación ambiental potencial generada por las actividades administrativas y judiciales.</a:t>
            </a:r>
          </a:p>
          <a:p>
            <a:pPr marL="0" indent="0" algn="just" eaLnBrk="1" hangingPunct="1">
              <a:lnSpc>
                <a:spcPct val="170000"/>
              </a:lnSpc>
              <a:buFont typeface="Wingdings 3" panose="05040102010807070707" pitchFamily="18" charset="2"/>
              <a:buNone/>
            </a:pPr>
            <a:r>
              <a:rPr lang="es-CO" altLang="es-CO" sz="1500" b="1" smtClean="0"/>
              <a:t/>
            </a:r>
            <a:br>
              <a:rPr lang="es-CO" altLang="es-CO" sz="1500" b="1" smtClean="0"/>
            </a:br>
            <a:r>
              <a:rPr lang="es-CO" altLang="es-CO" sz="1500" b="1" smtClean="0"/>
              <a:t>g) Garantizar el oportuno y eficaz cumplimiento de la legislación ambiental aplicable a las actividades administrativas y laborales.</a:t>
            </a:r>
            <a:endParaRPr lang="es-CO" altLang="es-CO" sz="1500" smtClean="0"/>
          </a:p>
        </p:txBody>
      </p:sp>
      <p:pic>
        <p:nvPicPr>
          <p:cNvPr id="18435"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0" y="5501892"/>
            <a:ext cx="9070139" cy="1356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6389">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contenido 2"/>
          <p:cNvSpPr>
            <a:spLocks noGrp="1"/>
          </p:cNvSpPr>
          <p:nvPr>
            <p:ph idx="1"/>
          </p:nvPr>
        </p:nvSpPr>
        <p:spPr>
          <a:xfrm>
            <a:off x="323850" y="1333500"/>
            <a:ext cx="8280400" cy="4040188"/>
          </a:xfrm>
        </p:spPr>
        <p:txBody>
          <a:bodyPr/>
          <a:lstStyle/>
          <a:p>
            <a:pPr marL="0" indent="0" algn="just" eaLnBrk="1" hangingPunct="1">
              <a:lnSpc>
                <a:spcPct val="170000"/>
              </a:lnSpc>
              <a:buFont typeface="Wingdings 3" panose="05040102010807070707" pitchFamily="18" charset="2"/>
              <a:buNone/>
            </a:pPr>
            <a:r>
              <a:rPr lang="es-CO" altLang="es-CO" sz="1600" b="1" smtClean="0"/>
              <a:t>3.7.5. Prioridades de Inversión en Calidad</a:t>
            </a:r>
          </a:p>
          <a:p>
            <a:pPr marL="0" indent="0" algn="just" eaLnBrk="1" hangingPunct="1">
              <a:lnSpc>
                <a:spcPct val="170000"/>
              </a:lnSpc>
              <a:buFont typeface="Wingdings 3" panose="05040102010807070707" pitchFamily="18" charset="2"/>
              <a:buNone/>
            </a:pPr>
            <a:endParaRPr lang="es-CO" altLang="es-CO" sz="1600" smtClean="0"/>
          </a:p>
          <a:p>
            <a:pPr marL="0" indent="0" algn="just" eaLnBrk="1" hangingPunct="1">
              <a:lnSpc>
                <a:spcPct val="170000"/>
              </a:lnSpc>
              <a:buFont typeface="Wingdings 3" panose="05040102010807070707" pitchFamily="18" charset="2"/>
              <a:buNone/>
            </a:pPr>
            <a:r>
              <a:rPr lang="es-CO" altLang="es-CO" sz="1600" smtClean="0"/>
              <a:t>a) Desarrollar, validar e incorporar normas de calidad en procesos de administración de Información. </a:t>
            </a:r>
          </a:p>
          <a:p>
            <a:pPr marL="0" indent="0" algn="just" eaLnBrk="1" hangingPunct="1">
              <a:lnSpc>
                <a:spcPct val="170000"/>
              </a:lnSpc>
              <a:buFont typeface="Wingdings 3" panose="05040102010807070707" pitchFamily="18" charset="2"/>
              <a:buNone/>
            </a:pPr>
            <a:r>
              <a:rPr lang="es-CO" altLang="es-CO" sz="1600" smtClean="0"/>
              <a:t>b) Desarrollar una estrategia integral de gestión del cambio hacia servicios de justicia en línea, que comprenda la formulación de una política general y los lineamientos de cada uno de los modelos de gestión implementados.</a:t>
            </a:r>
            <a:endParaRPr lang="es-CO" altLang="es-CO" sz="1500" smtClean="0"/>
          </a:p>
        </p:txBody>
      </p:sp>
      <p:pic>
        <p:nvPicPr>
          <p:cNvPr id="19459"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0" y="5501892"/>
            <a:ext cx="9070139" cy="1356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571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contenido 2"/>
          <p:cNvSpPr>
            <a:spLocks noGrp="1"/>
          </p:cNvSpPr>
          <p:nvPr>
            <p:ph idx="1"/>
          </p:nvPr>
        </p:nvSpPr>
        <p:spPr>
          <a:xfrm>
            <a:off x="323850" y="1281113"/>
            <a:ext cx="8280400" cy="4038600"/>
          </a:xfrm>
        </p:spPr>
        <p:txBody>
          <a:bodyPr/>
          <a:lstStyle/>
          <a:p>
            <a:pPr algn="ctr" eaLnBrk="1" hangingPunct="1">
              <a:spcBef>
                <a:spcPct val="50000"/>
              </a:spcBef>
              <a:buFont typeface="Wingdings 3" panose="05040102010807070707" pitchFamily="18" charset="2"/>
              <a:buNone/>
            </a:pPr>
            <a:r>
              <a:rPr lang="es-ES_tradnl" altLang="es-CO" b="1" smtClean="0">
                <a:solidFill>
                  <a:schemeClr val="tx1"/>
                </a:solidFill>
              </a:rPr>
              <a:t>¿QUE ES ISO? </a:t>
            </a:r>
            <a:endParaRPr lang="es-ES" altLang="es-CO" b="1" smtClean="0">
              <a:solidFill>
                <a:schemeClr val="tx1"/>
              </a:solidFill>
            </a:endParaRPr>
          </a:p>
        </p:txBody>
      </p:sp>
      <p:pic>
        <p:nvPicPr>
          <p:cNvPr id="20483"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0" y="5501892"/>
            <a:ext cx="9070139" cy="1356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2" descr="Resultado de imagen para QUE ES ISO"/>
          <p:cNvPicPr>
            <a:picLocks noChangeAspect="1" noChangeArrowheads="1"/>
          </p:cNvPicPr>
          <p:nvPr/>
        </p:nvPicPr>
        <p:blipFill>
          <a:blip r:embed="rId4">
            <a:extLst>
              <a:ext uri="{28A0092B-C50C-407E-A947-70E740481C1C}">
                <a14:useLocalDpi xmlns:a14="http://schemas.microsoft.com/office/drawing/2010/main" val="0"/>
              </a:ext>
            </a:extLst>
          </a:blip>
          <a:srcRect l="6615" t="7561" r="5502" b="14952"/>
          <a:stretch>
            <a:fillRect/>
          </a:stretch>
        </p:blipFill>
        <p:spPr bwMode="auto">
          <a:xfrm>
            <a:off x="2771775" y="1790700"/>
            <a:ext cx="31908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Resultado de imagen para que es meci"/>
          <p:cNvPicPr>
            <a:picLocks noChangeAspect="1" noChangeArrowheads="1"/>
          </p:cNvPicPr>
          <p:nvPr/>
        </p:nvPicPr>
        <p:blipFill>
          <a:blip r:embed="rId5" cstate="print">
            <a:extLst>
              <a:ext uri="{28A0092B-C50C-407E-A947-70E740481C1C}">
                <a14:useLocalDpi xmlns:a14="http://schemas.microsoft.com/office/drawing/2010/main" val="0"/>
              </a:ext>
            </a:extLst>
          </a:blip>
          <a:srcRect l="20316" t="21529" r="20381" b="18881"/>
          <a:stretch>
            <a:fillRect/>
          </a:stretch>
        </p:blipFill>
        <p:spPr bwMode="auto">
          <a:xfrm>
            <a:off x="3162300" y="4030663"/>
            <a:ext cx="260350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562350" y="3465513"/>
            <a:ext cx="1803400" cy="369887"/>
          </a:xfrm>
          <a:prstGeom prst="rect">
            <a:avLst/>
          </a:prstGeom>
        </p:spPr>
        <p:txBody>
          <a:bodyPr wrap="none">
            <a:spAutoFit/>
          </a:bodyPr>
          <a:lstStyle/>
          <a:p>
            <a:pPr algn="ctr" eaLnBrk="1" hangingPunct="1">
              <a:spcBef>
                <a:spcPct val="50000"/>
              </a:spcBef>
              <a:defRPr/>
            </a:pPr>
            <a:r>
              <a:rPr lang="es-ES_tradnl" altLang="es-CO" sz="1800" b="1" dirty="0">
                <a:latin typeface="+mn-lt"/>
              </a:rPr>
              <a:t>¿QUE ES MECI? </a:t>
            </a:r>
            <a:endParaRPr lang="es-ES" altLang="es-CO" sz="1800" b="1" dirty="0">
              <a:latin typeface="+mn-lt"/>
            </a:endParaRPr>
          </a:p>
        </p:txBody>
      </p:sp>
      <p:sp>
        <p:nvSpPr>
          <p:cNvPr id="20488" name="CuadroTexto 2"/>
          <p:cNvSpPr txBox="1">
            <a:spLocks noChangeArrowheads="1"/>
          </p:cNvSpPr>
          <p:nvPr/>
        </p:nvSpPr>
        <p:spPr bwMode="auto">
          <a:xfrm>
            <a:off x="3708400" y="5300663"/>
            <a:ext cx="22463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s-CO" altLang="es-CO">
                <a:solidFill>
                  <a:schemeClr val="tx1"/>
                </a:solidFill>
                <a:latin typeface="Arial" panose="020B0604020202020204" pitchFamily="34" charset="0"/>
              </a:rPr>
              <a:t>MECI 1000:2015</a:t>
            </a:r>
          </a:p>
        </p:txBody>
      </p:sp>
    </p:spTree>
  </p:cSld>
  <p:clrMapOvr>
    <a:masterClrMapping/>
  </p:clrMapOvr>
  <p:transition spd="slow" advTm="8595">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fltVal val="0"/>
                                          </p:val>
                                        </p:tav>
                                        <p:tav tm="100000">
                                          <p:val>
                                            <p:strVal val="#ppt_w"/>
                                          </p:val>
                                        </p:tav>
                                      </p:tavLst>
                                    </p:anim>
                                    <p:anim calcmode="lin" valueType="num">
                                      <p:cBhvr>
                                        <p:cTn id="8" dur="1000" fill="hold"/>
                                        <p:tgtEl>
                                          <p:spTgt spid="21509"/>
                                        </p:tgtEl>
                                        <p:attrNameLst>
                                          <p:attrName>ppt_h</p:attrName>
                                        </p:attrNameLst>
                                      </p:cBhvr>
                                      <p:tavLst>
                                        <p:tav tm="0">
                                          <p:val>
                                            <p:fltVal val="0"/>
                                          </p:val>
                                        </p:tav>
                                        <p:tav tm="100000">
                                          <p:val>
                                            <p:strVal val="#ppt_h"/>
                                          </p:val>
                                        </p:tav>
                                      </p:tavLst>
                                    </p:anim>
                                    <p:anim calcmode="lin" valueType="num">
                                      <p:cBhvr>
                                        <p:cTn id="9" dur="1000" fill="hold"/>
                                        <p:tgtEl>
                                          <p:spTgt spid="21509"/>
                                        </p:tgtEl>
                                        <p:attrNameLst>
                                          <p:attrName>style.rotation</p:attrName>
                                        </p:attrNameLst>
                                      </p:cBhvr>
                                      <p:tavLst>
                                        <p:tav tm="0">
                                          <p:val>
                                            <p:fltVal val="90"/>
                                          </p:val>
                                        </p:tav>
                                        <p:tav tm="100000">
                                          <p:val>
                                            <p:fltVal val="0"/>
                                          </p:val>
                                        </p:tav>
                                      </p:tavLst>
                                    </p:anim>
                                    <p:animEffect transition="in" filter="fade">
                                      <p:cBhvr>
                                        <p:cTn id="10" dur="1000"/>
                                        <p:tgtEl>
                                          <p:spTgt spid="21509"/>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childTnLst>
                                    <p:set>
                                      <p:cBhvr>
                                        <p:cTn id="13" dur="1" fill="hold">
                                          <p:stCondLst>
                                            <p:cond delay="0"/>
                                          </p:stCondLst>
                                        </p:cTn>
                                        <p:tgtEl>
                                          <p:spTgt spid="21510"/>
                                        </p:tgtEl>
                                        <p:attrNameLst>
                                          <p:attrName>style.visibility</p:attrName>
                                        </p:attrNameLst>
                                      </p:cBhvr>
                                      <p:to>
                                        <p:strVal val="visible"/>
                                      </p:to>
                                    </p:set>
                                    <p:anim calcmode="lin" valueType="num">
                                      <p:cBhvr>
                                        <p:cTn id="14" dur="1000" fill="hold"/>
                                        <p:tgtEl>
                                          <p:spTgt spid="21510"/>
                                        </p:tgtEl>
                                        <p:attrNameLst>
                                          <p:attrName>ppt_w</p:attrName>
                                        </p:attrNameLst>
                                      </p:cBhvr>
                                      <p:tavLst>
                                        <p:tav tm="0">
                                          <p:val>
                                            <p:fltVal val="0"/>
                                          </p:val>
                                        </p:tav>
                                        <p:tav tm="100000">
                                          <p:val>
                                            <p:strVal val="#ppt_w"/>
                                          </p:val>
                                        </p:tav>
                                      </p:tavLst>
                                    </p:anim>
                                    <p:anim calcmode="lin" valueType="num">
                                      <p:cBhvr>
                                        <p:cTn id="15" dur="1000" fill="hold"/>
                                        <p:tgtEl>
                                          <p:spTgt spid="21510"/>
                                        </p:tgtEl>
                                        <p:attrNameLst>
                                          <p:attrName>ppt_h</p:attrName>
                                        </p:attrNameLst>
                                      </p:cBhvr>
                                      <p:tavLst>
                                        <p:tav tm="0">
                                          <p:val>
                                            <p:fltVal val="0"/>
                                          </p:val>
                                        </p:tav>
                                        <p:tav tm="100000">
                                          <p:val>
                                            <p:strVal val="#ppt_h"/>
                                          </p:val>
                                        </p:tav>
                                      </p:tavLst>
                                    </p:anim>
                                    <p:anim calcmode="lin" valueType="num">
                                      <p:cBhvr>
                                        <p:cTn id="16" dur="1000" fill="hold"/>
                                        <p:tgtEl>
                                          <p:spTgt spid="21510"/>
                                        </p:tgtEl>
                                        <p:attrNameLst>
                                          <p:attrName>style.rotation</p:attrName>
                                        </p:attrNameLst>
                                      </p:cBhvr>
                                      <p:tavLst>
                                        <p:tav tm="0">
                                          <p:val>
                                            <p:fltVal val="90"/>
                                          </p:val>
                                        </p:tav>
                                        <p:tav tm="100000">
                                          <p:val>
                                            <p:fltVal val="0"/>
                                          </p:val>
                                        </p:tav>
                                      </p:tavLst>
                                    </p:anim>
                                    <p:animEffect transition="in" filter="fade">
                                      <p:cBhvr>
                                        <p:cTn id="17" dur="1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idx="1"/>
          </p:nvPr>
        </p:nvSpPr>
        <p:spPr>
          <a:xfrm>
            <a:off x="457200" y="2060575"/>
            <a:ext cx="8229600" cy="4032250"/>
          </a:xfrm>
        </p:spPr>
        <p:txBody>
          <a:bodyPr/>
          <a:lstStyle/>
          <a:p>
            <a:pPr eaLnBrk="1" hangingPunct="1">
              <a:buFontTx/>
              <a:buNone/>
            </a:pPr>
            <a:r>
              <a:rPr lang="es-ES" altLang="es-CO" smtClean="0"/>
              <a:t>                                                                    </a:t>
            </a:r>
          </a:p>
        </p:txBody>
      </p:sp>
      <p:sp>
        <p:nvSpPr>
          <p:cNvPr id="21508" name="AutoShape 4"/>
          <p:cNvSpPr>
            <a:spLocks noChangeArrowheads="1"/>
          </p:cNvSpPr>
          <p:nvPr/>
        </p:nvSpPr>
        <p:spPr bwMode="auto">
          <a:xfrm>
            <a:off x="3209925" y="2825750"/>
            <a:ext cx="1905000" cy="581025"/>
          </a:xfrm>
          <a:prstGeom prst="triangle">
            <a:avLst>
              <a:gd name="adj" fmla="val 50000"/>
            </a:avLst>
          </a:prstGeom>
          <a:noFill/>
          <a:ln w="571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s-CO" altLang="es-CO" sz="1800">
              <a:solidFill>
                <a:schemeClr val="tx2"/>
              </a:solidFill>
              <a:latin typeface="Arial" panose="020B0604020202020204" pitchFamily="34" charset="0"/>
            </a:endParaRPr>
          </a:p>
        </p:txBody>
      </p:sp>
      <p:sp>
        <p:nvSpPr>
          <p:cNvPr id="21509" name="Text Box 5"/>
          <p:cNvSpPr txBox="1">
            <a:spLocks noChangeArrowheads="1"/>
          </p:cNvSpPr>
          <p:nvPr/>
        </p:nvSpPr>
        <p:spPr bwMode="auto">
          <a:xfrm>
            <a:off x="249238" y="2644775"/>
            <a:ext cx="2590800" cy="835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s-MX" altLang="es-CO" sz="1600" b="1">
                <a:solidFill>
                  <a:srgbClr val="003366"/>
                </a:solidFill>
                <a:latin typeface="Verdana" panose="020B0604030504040204" pitchFamily="34" charset="0"/>
              </a:rPr>
              <a:t>NTC ISO 9001. </a:t>
            </a:r>
          </a:p>
          <a:p>
            <a:pPr algn="ctr">
              <a:spcBef>
                <a:spcPct val="0"/>
              </a:spcBef>
              <a:buClrTx/>
              <a:buSzTx/>
              <a:buFontTx/>
              <a:buNone/>
            </a:pPr>
            <a:r>
              <a:rPr lang="es-MX" altLang="es-CO" sz="1600" b="1">
                <a:solidFill>
                  <a:srgbClr val="003366"/>
                </a:solidFill>
                <a:latin typeface="Verdana" panose="020B0604030504040204" pitchFamily="34" charset="0"/>
              </a:rPr>
              <a:t>Requisitos</a:t>
            </a:r>
          </a:p>
          <a:p>
            <a:pPr algn="ctr">
              <a:spcBef>
                <a:spcPct val="0"/>
              </a:spcBef>
              <a:buClrTx/>
              <a:buSzTx/>
              <a:buFontTx/>
              <a:buNone/>
            </a:pPr>
            <a:r>
              <a:rPr lang="es-MX" altLang="es-CO" sz="1600" b="1">
                <a:solidFill>
                  <a:srgbClr val="003366"/>
                </a:solidFill>
                <a:latin typeface="Verdana" panose="020B0604030504040204" pitchFamily="34" charset="0"/>
              </a:rPr>
              <a:t>EFICACIA</a:t>
            </a:r>
            <a:endParaRPr lang="es-ES" altLang="es-CO" sz="1600">
              <a:solidFill>
                <a:schemeClr val="tx1"/>
              </a:solidFill>
              <a:latin typeface="Verdana" panose="020B0604030504040204" pitchFamily="34" charset="0"/>
            </a:endParaRPr>
          </a:p>
        </p:txBody>
      </p:sp>
      <p:sp>
        <p:nvSpPr>
          <p:cNvPr id="21510" name="Text Box 7"/>
          <p:cNvSpPr txBox="1">
            <a:spLocks noChangeArrowheads="1"/>
          </p:cNvSpPr>
          <p:nvPr/>
        </p:nvSpPr>
        <p:spPr bwMode="auto">
          <a:xfrm>
            <a:off x="1619250" y="3716338"/>
            <a:ext cx="5329238" cy="8318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s-MX" altLang="es-CO" sz="2000" b="1">
                <a:solidFill>
                  <a:srgbClr val="003366"/>
                </a:solidFill>
                <a:latin typeface="Arial" panose="020B0604020202020204" pitchFamily="34" charset="0"/>
              </a:rPr>
              <a:t>NTC ISO 14001:2015</a:t>
            </a:r>
          </a:p>
          <a:p>
            <a:pPr algn="ctr">
              <a:spcBef>
                <a:spcPct val="0"/>
              </a:spcBef>
              <a:buClrTx/>
              <a:buSzTx/>
              <a:buFontTx/>
              <a:buNone/>
            </a:pPr>
            <a:r>
              <a:rPr lang="es-ES_tradnl" altLang="es-CO" sz="1300" b="1">
                <a:solidFill>
                  <a:srgbClr val="003366"/>
                </a:solidFill>
                <a:latin typeface="Arial" panose="020B0604020202020204" pitchFamily="34" charset="0"/>
              </a:rPr>
              <a:t>DIRECTRICES PARA LA AUDITORÍA MEDIOAMBIENTAL Y DE LA CALIDAD</a:t>
            </a:r>
            <a:endParaRPr lang="es-ES" altLang="es-CO" sz="1800">
              <a:solidFill>
                <a:schemeClr val="tx1"/>
              </a:solidFill>
              <a:latin typeface="Times New Roman" panose="02020603050405020304" pitchFamily="18" charset="0"/>
            </a:endParaRPr>
          </a:p>
        </p:txBody>
      </p:sp>
      <p:sp>
        <p:nvSpPr>
          <p:cNvPr id="21511" name="Text Box 8"/>
          <p:cNvSpPr txBox="1">
            <a:spLocks noChangeArrowheads="1"/>
          </p:cNvSpPr>
          <p:nvPr/>
        </p:nvSpPr>
        <p:spPr bwMode="auto">
          <a:xfrm>
            <a:off x="1066800" y="5734050"/>
            <a:ext cx="71628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endParaRPr lang="es-ES" altLang="es-CO" b="1">
              <a:solidFill>
                <a:schemeClr val="tx1"/>
              </a:solidFill>
              <a:latin typeface="Verdana" panose="020B0604030504040204" pitchFamily="34" charset="0"/>
            </a:endParaRPr>
          </a:p>
          <a:p>
            <a:pPr algn="ctr" eaLnBrk="1" hangingPunct="1">
              <a:spcBef>
                <a:spcPct val="50000"/>
              </a:spcBef>
              <a:buClrTx/>
              <a:buSzTx/>
              <a:buFontTx/>
              <a:buNone/>
            </a:pPr>
            <a:r>
              <a:rPr lang="es-ES" altLang="es-CO" b="1">
                <a:solidFill>
                  <a:schemeClr val="tx1"/>
                </a:solidFill>
                <a:latin typeface="Verdana" panose="020B0604030504040204" pitchFamily="34" charset="0"/>
              </a:rPr>
              <a:t>LEY DE CALIDAD 872 DE DICIEMBRE 30 DE 2003                                                       DECRETO 4110 DE DICIEMBRE 9 2004</a:t>
            </a:r>
          </a:p>
        </p:txBody>
      </p:sp>
      <p:sp>
        <p:nvSpPr>
          <p:cNvPr id="21512" name="Text Box 10"/>
          <p:cNvSpPr txBox="1">
            <a:spLocks noChangeArrowheads="1"/>
          </p:cNvSpPr>
          <p:nvPr/>
        </p:nvSpPr>
        <p:spPr bwMode="auto">
          <a:xfrm>
            <a:off x="1908175" y="5151438"/>
            <a:ext cx="5105400" cy="654050"/>
          </a:xfrm>
          <a:prstGeom prst="rect">
            <a:avLst/>
          </a:prstGeom>
          <a:noFill/>
          <a:ln w="12700" cap="sq">
            <a:solidFill>
              <a:srgbClr val="3333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rgbClr val="3333CC"/>
                </a:solidFill>
                <a:latin typeface="Verdana" panose="020B0604030504040204" pitchFamily="34" charset="0"/>
              </a:rPr>
              <a:t>NTCGP 1000:2009                                 Eficacia, Eficiencia y Efectividad</a:t>
            </a:r>
            <a:endParaRPr lang="es-ES" altLang="es-CO" sz="1800">
              <a:solidFill>
                <a:srgbClr val="3333CC"/>
              </a:solidFill>
              <a:latin typeface="Verdana" panose="020B0604030504040204" pitchFamily="34" charset="0"/>
            </a:endParaRPr>
          </a:p>
        </p:txBody>
      </p:sp>
      <p:sp>
        <p:nvSpPr>
          <p:cNvPr id="21513" name="Text Box 11"/>
          <p:cNvSpPr txBox="1">
            <a:spLocks noChangeArrowheads="1"/>
          </p:cNvSpPr>
          <p:nvPr/>
        </p:nvSpPr>
        <p:spPr bwMode="auto">
          <a:xfrm>
            <a:off x="2843213" y="4652963"/>
            <a:ext cx="3200400" cy="4572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2400" b="1">
                <a:solidFill>
                  <a:schemeClr val="tx1"/>
                </a:solidFill>
                <a:latin typeface="Tahoma" panose="020B0604030504040204" pitchFamily="34" charset="0"/>
              </a:rPr>
              <a:t>SECTOR PÚBLICO</a:t>
            </a:r>
          </a:p>
        </p:txBody>
      </p:sp>
      <p:pic>
        <p:nvPicPr>
          <p:cNvPr id="16" name="Picture 12" descr="BD0501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3" y="5428856"/>
            <a:ext cx="1473200" cy="1398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BD0666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84010"/>
            <a:ext cx="1880898" cy="1235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4"/>
          <p:cNvSpPr txBox="1">
            <a:spLocks noChangeArrowheads="1"/>
          </p:cNvSpPr>
          <p:nvPr/>
        </p:nvSpPr>
        <p:spPr bwMode="auto">
          <a:xfrm>
            <a:off x="3276600" y="1689100"/>
            <a:ext cx="2057400" cy="9255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s-MX" altLang="es-CO" sz="1800" b="1">
                <a:solidFill>
                  <a:srgbClr val="003366"/>
                </a:solidFill>
                <a:latin typeface="Arial" panose="020B0604020202020204" pitchFamily="34" charset="0"/>
              </a:rPr>
              <a:t>NTC ISO 9000. </a:t>
            </a:r>
          </a:p>
          <a:p>
            <a:pPr eaLnBrk="1" hangingPunct="1">
              <a:spcBef>
                <a:spcPct val="0"/>
              </a:spcBef>
              <a:buClrTx/>
              <a:buSzTx/>
              <a:buFontTx/>
              <a:buNone/>
            </a:pPr>
            <a:r>
              <a:rPr lang="es-MX" altLang="es-CO" sz="1800" b="1">
                <a:solidFill>
                  <a:srgbClr val="003366"/>
                </a:solidFill>
                <a:latin typeface="Arial" panose="020B0604020202020204" pitchFamily="34" charset="0"/>
              </a:rPr>
              <a:t>Fundamentos y Vocabulario</a:t>
            </a:r>
            <a:endParaRPr lang="es-MX" altLang="es-CO" sz="1600" b="1">
              <a:solidFill>
                <a:srgbClr val="003366"/>
              </a:solidFill>
              <a:latin typeface="Verdana" panose="020B0604030504040204" pitchFamily="34" charset="0"/>
            </a:endParaRPr>
          </a:p>
        </p:txBody>
      </p:sp>
      <p:pic>
        <p:nvPicPr>
          <p:cNvPr id="19" name="Picture 20" descr="pro6flujo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6257" y="5490823"/>
            <a:ext cx="1295400" cy="1303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24"/>
          <p:cNvSpPr txBox="1">
            <a:spLocks noChangeArrowheads="1"/>
          </p:cNvSpPr>
          <p:nvPr/>
        </p:nvSpPr>
        <p:spPr bwMode="auto">
          <a:xfrm>
            <a:off x="3786188" y="2954338"/>
            <a:ext cx="938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s-ES" altLang="es-CO" sz="2800" b="1">
                <a:solidFill>
                  <a:srgbClr val="FF3300"/>
                </a:solidFill>
                <a:latin typeface="Arial" panose="020B0604020202020204" pitchFamily="34" charset="0"/>
              </a:rPr>
              <a:t>ISO</a:t>
            </a:r>
          </a:p>
        </p:txBody>
      </p:sp>
      <p:sp>
        <p:nvSpPr>
          <p:cNvPr id="21519" name="Text Box 6"/>
          <p:cNvSpPr txBox="1">
            <a:spLocks noChangeArrowheads="1"/>
          </p:cNvSpPr>
          <p:nvPr/>
        </p:nvSpPr>
        <p:spPr bwMode="auto">
          <a:xfrm>
            <a:off x="5791200" y="2565400"/>
            <a:ext cx="3114675" cy="10779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s-MX" altLang="es-CO" sz="1600" b="1">
                <a:solidFill>
                  <a:srgbClr val="003366"/>
                </a:solidFill>
                <a:latin typeface="Verdana" panose="020B0604030504040204" pitchFamily="34" charset="0"/>
              </a:rPr>
              <a:t>NTC ISO 9001:2015</a:t>
            </a:r>
          </a:p>
          <a:p>
            <a:pPr algn="ctr">
              <a:spcBef>
                <a:spcPct val="0"/>
              </a:spcBef>
              <a:buClrTx/>
              <a:buSzTx/>
              <a:buFontTx/>
              <a:buNone/>
            </a:pPr>
            <a:r>
              <a:rPr lang="es-MX" altLang="es-CO" sz="1600" b="1">
                <a:solidFill>
                  <a:srgbClr val="003366"/>
                </a:solidFill>
                <a:latin typeface="Verdana" panose="020B0604030504040204" pitchFamily="34" charset="0"/>
              </a:rPr>
              <a:t>Directrices para la </a:t>
            </a:r>
          </a:p>
          <a:p>
            <a:pPr algn="ctr">
              <a:spcBef>
                <a:spcPct val="0"/>
              </a:spcBef>
              <a:buClrTx/>
              <a:buSzTx/>
              <a:buFontTx/>
              <a:buNone/>
            </a:pPr>
            <a:r>
              <a:rPr lang="es-MX" altLang="es-CO" sz="1600" b="1">
                <a:solidFill>
                  <a:srgbClr val="003366"/>
                </a:solidFill>
                <a:latin typeface="Verdana" panose="020B0604030504040204" pitchFamily="34" charset="0"/>
              </a:rPr>
              <a:t>Mejora del Desempeño</a:t>
            </a:r>
          </a:p>
          <a:p>
            <a:pPr algn="ctr">
              <a:spcBef>
                <a:spcPct val="0"/>
              </a:spcBef>
              <a:buClrTx/>
              <a:buSzTx/>
              <a:buFontTx/>
              <a:buNone/>
            </a:pPr>
            <a:r>
              <a:rPr lang="es-MX" altLang="es-CO" sz="1600" b="1">
                <a:solidFill>
                  <a:srgbClr val="003366"/>
                </a:solidFill>
                <a:latin typeface="Verdana" panose="020B0604030504040204" pitchFamily="34" charset="0"/>
              </a:rPr>
              <a:t>EFICIENCIA</a:t>
            </a:r>
            <a:endParaRPr lang="es-ES" altLang="es-CO" sz="1600">
              <a:solidFill>
                <a:schemeClr val="tx1"/>
              </a:solidFill>
              <a:latin typeface="Verdana" panose="020B0604030504040204" pitchFamily="34" charset="0"/>
            </a:endParaRPr>
          </a:p>
        </p:txBody>
      </p:sp>
      <p:sp>
        <p:nvSpPr>
          <p:cNvPr id="7" name="Rectángulo 6"/>
          <p:cNvSpPr/>
          <p:nvPr/>
        </p:nvSpPr>
        <p:spPr>
          <a:xfrm>
            <a:off x="528638" y="1044575"/>
            <a:ext cx="7267575" cy="646113"/>
          </a:xfrm>
          <a:prstGeom prst="rect">
            <a:avLst/>
          </a:prstGeom>
        </p:spPr>
        <p:txBody>
          <a:bodyPr wrap="none">
            <a:spAutoFit/>
          </a:bodyPr>
          <a:lstStyle/>
          <a:p>
            <a:pPr eaLnBrk="1" hangingPunct="1">
              <a:defRPr/>
            </a:pPr>
            <a:r>
              <a:rPr lang="es-ES" altLang="es-CO" sz="3600" b="1" dirty="0">
                <a:solidFill>
                  <a:schemeClr val="accent1"/>
                </a:solidFill>
                <a:latin typeface="+mj-lt"/>
                <a:ea typeface="+mj-ea"/>
                <a:cs typeface="+mj-cs"/>
              </a:rPr>
              <a:t>NORMAS  TECNICAS DE CALIDAD</a:t>
            </a:r>
          </a:p>
        </p:txBody>
      </p:sp>
    </p:spTree>
  </p:cSld>
  <p:clrMapOvr>
    <a:masterClrMapping/>
  </p:clrMapOvr>
  <p:transition spd="slow" advTm="12786">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1"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1116013" y="1241425"/>
            <a:ext cx="6348412" cy="1320800"/>
          </a:xfrm>
        </p:spPr>
        <p:txBody>
          <a:bodyPr/>
          <a:lstStyle/>
          <a:p>
            <a:r>
              <a:rPr lang="es-CO" altLang="es-CO" smtClean="0"/>
              <a:t>NUEVAS NORMAS DE CALIDAD</a:t>
            </a:r>
          </a:p>
        </p:txBody>
      </p:sp>
      <p:pic>
        <p:nvPicPr>
          <p:cNvPr id="22531"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468313" y="1901825"/>
            <a:ext cx="2663825" cy="1363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latin typeface="+mj-lt"/>
              </a:rPr>
              <a:t>NTC-ISO</a:t>
            </a:r>
          </a:p>
          <a:p>
            <a:pPr algn="ctr">
              <a:defRPr/>
            </a:pPr>
            <a:r>
              <a:rPr lang="es-CO" sz="2400" b="1" dirty="0">
                <a:latin typeface="+mj-lt"/>
              </a:rPr>
              <a:t>9001:2015</a:t>
            </a:r>
          </a:p>
        </p:txBody>
      </p:sp>
      <p:sp>
        <p:nvSpPr>
          <p:cNvPr id="8" name="Elipse 7"/>
          <p:cNvSpPr/>
          <p:nvPr/>
        </p:nvSpPr>
        <p:spPr>
          <a:xfrm>
            <a:off x="465138" y="3565525"/>
            <a:ext cx="2663825" cy="1363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latin typeface="+mj-lt"/>
              </a:rPr>
              <a:t>NTC GP</a:t>
            </a:r>
          </a:p>
          <a:p>
            <a:pPr algn="ctr">
              <a:defRPr/>
            </a:pPr>
            <a:r>
              <a:rPr lang="es-CO" sz="2400" b="1" dirty="0">
                <a:latin typeface="+mj-lt"/>
              </a:rPr>
              <a:t>1000:2009</a:t>
            </a:r>
          </a:p>
        </p:txBody>
      </p:sp>
      <p:sp>
        <p:nvSpPr>
          <p:cNvPr id="9" name="Elipse 8"/>
          <p:cNvSpPr/>
          <p:nvPr/>
        </p:nvSpPr>
        <p:spPr>
          <a:xfrm>
            <a:off x="395288" y="5229225"/>
            <a:ext cx="2736850" cy="1363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latin typeface="+mj-lt"/>
              </a:rPr>
              <a:t>NTC-ISO</a:t>
            </a:r>
          </a:p>
          <a:p>
            <a:pPr algn="ctr">
              <a:defRPr/>
            </a:pPr>
            <a:r>
              <a:rPr lang="es-CO" sz="2400" b="1" dirty="0">
                <a:latin typeface="+mj-lt"/>
              </a:rPr>
              <a:t>14001:2015</a:t>
            </a:r>
          </a:p>
        </p:txBody>
      </p:sp>
      <p:sp>
        <p:nvSpPr>
          <p:cNvPr id="10" name="Elipse 9"/>
          <p:cNvSpPr/>
          <p:nvPr/>
        </p:nvSpPr>
        <p:spPr>
          <a:xfrm>
            <a:off x="4859338" y="1901825"/>
            <a:ext cx="2665412" cy="1363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latin typeface="+mj-lt"/>
              </a:rPr>
              <a:t>CALIDAD</a:t>
            </a:r>
          </a:p>
        </p:txBody>
      </p:sp>
      <p:sp>
        <p:nvSpPr>
          <p:cNvPr id="11" name="Elipse 10"/>
          <p:cNvSpPr/>
          <p:nvPr/>
        </p:nvSpPr>
        <p:spPr>
          <a:xfrm>
            <a:off x="4799013" y="5289550"/>
            <a:ext cx="2665412" cy="1363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latin typeface="+mj-lt"/>
              </a:rPr>
              <a:t>AMBIENTAL</a:t>
            </a:r>
          </a:p>
        </p:txBody>
      </p:sp>
      <p:sp>
        <p:nvSpPr>
          <p:cNvPr id="12" name="Elipse 11"/>
          <p:cNvSpPr/>
          <p:nvPr/>
        </p:nvSpPr>
        <p:spPr>
          <a:xfrm>
            <a:off x="4859338" y="3595688"/>
            <a:ext cx="2665412" cy="13636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latin typeface="+mj-lt"/>
              </a:rPr>
              <a:t>CALIDAD ESTADO</a:t>
            </a:r>
          </a:p>
        </p:txBody>
      </p:sp>
      <p:sp>
        <p:nvSpPr>
          <p:cNvPr id="3" name="Flecha curvada hacia abajo 2"/>
          <p:cNvSpPr/>
          <p:nvPr/>
        </p:nvSpPr>
        <p:spPr>
          <a:xfrm>
            <a:off x="3128963" y="1974850"/>
            <a:ext cx="1739900" cy="5016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
        <p:nvSpPr>
          <p:cNvPr id="5" name="Flecha curvada hacia arriba 4"/>
          <p:cNvSpPr/>
          <p:nvPr/>
        </p:nvSpPr>
        <p:spPr>
          <a:xfrm>
            <a:off x="3128963" y="6165850"/>
            <a:ext cx="1739900" cy="4873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
        <p:nvSpPr>
          <p:cNvPr id="14" name="Flecha derecha 13"/>
          <p:cNvSpPr/>
          <p:nvPr/>
        </p:nvSpPr>
        <p:spPr>
          <a:xfrm>
            <a:off x="3236913" y="4130675"/>
            <a:ext cx="1524000" cy="231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cSld>
  <p:clrMapOvr>
    <a:masterClrMapping/>
  </p:clrMapOvr>
  <p:transition spd="slow" advTm="8297">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idx="1"/>
          </p:nvPr>
        </p:nvSpPr>
        <p:spPr>
          <a:xfrm>
            <a:off x="457200" y="2060575"/>
            <a:ext cx="8229600" cy="4032250"/>
          </a:xfrm>
        </p:spPr>
        <p:txBody>
          <a:bodyPr/>
          <a:lstStyle/>
          <a:p>
            <a:pPr eaLnBrk="1" hangingPunct="1">
              <a:buFontTx/>
              <a:buNone/>
            </a:pPr>
            <a:r>
              <a:rPr lang="es-ES" altLang="es-CO" smtClean="0"/>
              <a:t>                                                                    </a:t>
            </a:r>
          </a:p>
        </p:txBody>
      </p:sp>
      <p:pic>
        <p:nvPicPr>
          <p:cNvPr id="17" name="Picture 13" descr="BD0666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84010"/>
            <a:ext cx="1880898" cy="1235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279400" y="1527175"/>
            <a:ext cx="7343775" cy="1201738"/>
          </a:xfrm>
          <a:prstGeom prst="rect">
            <a:avLst/>
          </a:prstGeom>
        </p:spPr>
        <p:txBody>
          <a:bodyPr wrap="none">
            <a:spAutoFit/>
          </a:bodyPr>
          <a:lstStyle/>
          <a:p>
            <a:pPr algn="ctr" eaLnBrk="1" hangingPunct="1">
              <a:defRPr/>
            </a:pPr>
            <a:r>
              <a:rPr lang="es-CO" altLang="es-CO" sz="3600" b="1" dirty="0">
                <a:solidFill>
                  <a:srgbClr val="66CCFF"/>
                </a:solidFill>
                <a:latin typeface="+mj-lt"/>
              </a:rPr>
              <a:t>NORMAS DEL MODELO ESTANDAR </a:t>
            </a:r>
          </a:p>
          <a:p>
            <a:pPr algn="ctr" eaLnBrk="1" hangingPunct="1">
              <a:defRPr/>
            </a:pPr>
            <a:r>
              <a:rPr lang="es-CO" altLang="es-CO" sz="3600" b="1" dirty="0">
                <a:solidFill>
                  <a:srgbClr val="66CCFF"/>
                </a:solidFill>
                <a:latin typeface="+mj-lt"/>
              </a:rPr>
              <a:t>DE CONTROL INTERNO</a:t>
            </a:r>
            <a:endParaRPr lang="es-ES" altLang="es-CO" sz="3600" b="1" dirty="0">
              <a:solidFill>
                <a:srgbClr val="66CCFF"/>
              </a:solidFill>
              <a:latin typeface="+mj-lt"/>
            </a:endParaRPr>
          </a:p>
        </p:txBody>
      </p:sp>
      <p:sp>
        <p:nvSpPr>
          <p:cNvPr id="2" name="Rectángulo 1"/>
          <p:cNvSpPr/>
          <p:nvPr/>
        </p:nvSpPr>
        <p:spPr>
          <a:xfrm>
            <a:off x="1123950" y="3163888"/>
            <a:ext cx="5895975" cy="2308225"/>
          </a:xfrm>
          <a:prstGeom prst="rect">
            <a:avLst/>
          </a:prstGeom>
        </p:spPr>
        <p:txBody>
          <a:bodyPr>
            <a:spAutoFit/>
          </a:bodyPr>
          <a:lstStyle/>
          <a:p>
            <a:pPr algn="ctr" eaLnBrk="1" hangingPunct="1">
              <a:defRPr/>
            </a:pPr>
            <a:r>
              <a:rPr lang="es-CO" altLang="es-CO" sz="1800" dirty="0">
                <a:latin typeface="+mn-lt"/>
              </a:rPr>
              <a:t>El soporte normativo del Modelo Estándar de Control Interno MECI, inicia con la Constitución Política Colombiana (</a:t>
            </a:r>
            <a:r>
              <a:rPr lang="es-CO" altLang="es-CO" sz="1800" dirty="0" err="1">
                <a:latin typeface="+mn-lt"/>
              </a:rPr>
              <a:t>arts</a:t>
            </a:r>
            <a:r>
              <a:rPr lang="es-CO" altLang="es-CO" sz="1800" dirty="0">
                <a:latin typeface="+mn-lt"/>
              </a:rPr>
              <a:t> 209 y 269), las Leyes 42/93, </a:t>
            </a:r>
            <a:r>
              <a:rPr lang="es-CO" altLang="es-CO" sz="1800" u="sng" dirty="0">
                <a:latin typeface="+mn-lt"/>
              </a:rPr>
              <a:t>87 de 93</a:t>
            </a:r>
            <a:r>
              <a:rPr lang="es-CO" altLang="es-CO" sz="1800" dirty="0">
                <a:latin typeface="+mn-lt"/>
              </a:rPr>
              <a:t>; 298/96; 489/98; 734/02, demás Directivas y Decretos Presidenciales, en especial el 1599 de 2005.</a:t>
            </a:r>
          </a:p>
          <a:p>
            <a:pPr algn="ctr" eaLnBrk="1" hangingPunct="1">
              <a:defRPr/>
            </a:pPr>
            <a:endParaRPr lang="es-CO" altLang="es-CO" sz="1800" dirty="0">
              <a:latin typeface="+mn-lt"/>
            </a:endParaRPr>
          </a:p>
          <a:p>
            <a:pPr algn="ctr" eaLnBrk="1" hangingPunct="1">
              <a:defRPr/>
            </a:pPr>
            <a:r>
              <a:rPr lang="es-CO" altLang="es-CO" sz="1800" dirty="0">
                <a:latin typeface="+mn-lt"/>
              </a:rPr>
              <a:t>En la actualidad reglado por el Acuerdo PSAA106884 del 8 de Abril de 2010.</a:t>
            </a:r>
            <a:endParaRPr lang="es-ES" altLang="es-CO" sz="1800" dirty="0">
              <a:latin typeface="+mn-lt"/>
            </a:endParaRPr>
          </a:p>
        </p:txBody>
      </p:sp>
      <p:pic>
        <p:nvPicPr>
          <p:cNvPr id="21" name="Picture 6" descr="ED00316_"/>
          <p:cNvPicPr>
            <a:picLocks noChangeAspect="1" noChangeArrowheads="1"/>
          </p:cNvPicPr>
          <p:nvPr/>
        </p:nvPicPr>
        <p:blipFill>
          <a:blip r:embed="rId4"/>
          <a:srcRect/>
          <a:stretch>
            <a:fillRect/>
          </a:stretch>
        </p:blipFill>
        <p:spPr bwMode="auto">
          <a:xfrm>
            <a:off x="2771775" y="5495925"/>
            <a:ext cx="1905000" cy="1238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166">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1"/>
                                        </p:tgtEl>
                                        <p:attrNameLst>
                                          <p:attrName>ppt_x</p:attrName>
                                          <p:attrName>ppt_y</p:attrName>
                                        </p:attrNameLst>
                                      </p:cBhvr>
                                    </p:animMotion>
                                  </p:childTnLst>
                                </p:cTn>
                              </p:par>
                            </p:childTnLst>
                          </p:cTn>
                        </p:par>
                        <p:par>
                          <p:cTn id="7" fill="hold" nodeType="afterGroup">
                            <p:stCondLst>
                              <p:cond delay="2000"/>
                            </p:stCondLst>
                            <p:childTnLst>
                              <p:par>
                                <p:cTn id="8" presetID="0" presetClass="path" presetSubtype="0" accel="50000" decel="50000" fill="hold" nodeType="afterEffect">
                                  <p:stCondLst>
                                    <p:cond delay="0"/>
                                  </p:stCondLst>
                                  <p:childTnLst>
                                    <p:animMotion origin="layout" path="M 0.02274 0.84282 L 0.02274 0.84282 C 0.01372 0.84074 0.00816 0.84028 8.33333E-7 0.83634 C -0.01076 0.83125 -0.00608 0.83218 -0.01667 0.82523 C -0.01927 0.82338 -0.02222 0.82222 -0.025 0.82037 C -0.02778 0.81852 -0.03038 0.81597 -0.03333 0.81412 C -0.05226 0.80139 -0.03125 0.81829 -0.04878 0.80139 C -0.05295 0.79745 -0.0559 0.79676 -0.05955 0.7919 C -0.06667 0.78241 -0.06354 0.78519 -0.06788 0.77755 C -0.07135 0.7713 -0.07708 0.76319 -0.07969 0.75532 C -0.09236 0.71944 -0.07899 0.75486 -0.08681 0.73009 C -0.08785 0.72662 -0.08941 0.72384 -0.09045 0.72037 C -0.09149 0.7169 -0.09184 0.71296 -0.09288 0.70926 C -0.09358 0.70671 -0.09444 0.70417 -0.09514 0.70139 C -0.09687 0.69537 -0.09601 0.69722 -0.09757 0.69028 C -0.09792 0.68866 -0.09844 0.68704 -0.09878 0.68565 C -0.09844 0.67917 -0.09896 0.67269 -0.09757 0.66644 C -0.0967 0.6625 -0.08906 0.65694 -0.08681 0.65532 C -0.08299 0.65255 -0.07934 0.65046 -0.075 0.64907 C -0.06771 0.64676 -0.05087 0.6463 -0.04635 0.64583 L 0.00365 0.64745 C 0.00521 0.64745 0.00694 0.64815 0.00833 0.64907 C 0.01007 0.65023 0.01233 0.65532 0.01319 0.65694 C 0.01354 0.65903 0.01372 0.66134 0.01441 0.66343 C 0.01493 0.66551 0.01615 0.66736 0.01667 0.66968 C 0.01771 0.67384 0.0191 0.68241 0.0191 0.68241 C 0.01875 0.68565 0.0191 0.68912 0.01788 0.6919 C 0.01736 0.69329 0.01563 0.69306 0.01441 0.69352 C 0.01285 0.69398 0.01111 0.69444 0.00955 0.69514 C 0.00365 0.69444 -0.00243 0.69444 -0.00833 0.69352 C -0.01215 0.69282 -0.01198 0.69097 -0.01545 0.68866 C -0.01649 0.68796 -0.01788 0.68773 -0.01892 0.68704 C -0.02014 0.68565 -0.02118 0.6838 -0.02257 0.68241 C -0.02448 0.68056 -0.02691 0.67986 -0.02847 0.67755 C -0.03177 0.67338 -0.03681 0.66343 -0.03681 0.66343 L -0.04045 0.64907 C -0.0408 0.64745 -0.04115 0.64583 -0.04167 0.64421 C -0.04236 0.64213 -0.04323 0.64005 -0.04392 0.63796 C -0.04444 0.63634 -0.04462 0.63472 -0.04514 0.6331 C -0.04635 0.62986 -0.04757 0.62685 -0.04878 0.62361 C -0.04913 0.62037 -0.04948 0.61736 -0.05 0.61412 C -0.05035 0.61204 -0.05087 0.60995 -0.05121 0.60787 C -0.05174 0.60255 -0.05191 0.59722 -0.05226 0.5919 C -0.05035 0.52222 -0.05312 0.56852 -0.05 0.53958 C -0.04913 0.53264 -0.04826 0.5169 -0.04635 0.51088 L -0.04392 0.50301 C -0.04184 0.48565 -0.04444 0.50023 -0.04045 0.48704 C -0.03958 0.48403 -0.03958 0.48032 -0.03802 0.47755 C -0.03524 0.47292 -0.03229 0.46829 -0.02969 0.46319 C -0.02621 0.45625 -0.02795 0.4588 -0.02135 0.45208 C -0.02031 0.45116 -0.0191 0.44977 -0.01788 0.44907 C -0.01597 0.44815 -0.01389 0.44815 -0.01181 0.44745 C -0.01059 0.44699 -0.00955 0.4463 -0.00833 0.44583 C -0.00365 0.44653 0.00347 0.44491 0.00712 0.45069 C 0.00712 0.45069 0.01319 0.4625 0.01441 0.46481 L 0.01667 0.46968 C 0.01719 0.47292 0.01736 0.47593 0.01788 0.47917 C 0.01823 0.48125 0.0191 0.48333 0.0191 0.48542 C 0.0191 0.48981 0.01927 0.49444 0.01788 0.49815 C 0.01736 0.49977 0.01094 0.5081 0.00833 0.50926 C 0.00642 0.51019 0.00434 0.51042 0.00243 0.51088 C 0.00087 0.51134 -0.00069 0.51204 -0.00226 0.5125 C -0.01458 0.51204 -0.02691 0.51181 -0.03924 0.51088 C -0.04306 0.51065 -0.04306 0.5081 -0.04635 0.50625 C -0.04792 0.50532 -0.04948 0.50509 -0.05121 0.50463 C -0.05226 0.50347 -0.05347 0.50231 -0.05469 0.50139 C -0.05712 0.49977 -0.05972 0.49861 -0.06181 0.49653 C -0.07778 0.48125 -0.0599 0.49398 -0.07257 0.48542 C -0.07691 0.47708 -0.07396 0.48218 -0.08212 0.4713 C -0.08333 0.46968 -0.08472 0.46829 -0.08576 0.46644 C -0.09028 0.45833 -0.08785 0.46204 -0.09288 0.45532 C -0.09358 0.45278 -0.09427 0.45 -0.09514 0.44745 C -0.09601 0.44537 -0.09687 0.44329 -0.09757 0.44097 C -0.09809 0.43958 -0.09826 0.43796 -0.09878 0.43634 C -0.10104 0.42824 -0.10087 0.42917 -0.10347 0.42199 C -0.10434 0.41782 -0.10556 0.41204 -0.1059 0.40764 C -0.10833 0.38449 -0.10573 0.39907 -0.10833 0.38542 C -0.11042 0.35995 -0.11059 0.3669 -0.10712 0.32847 C -0.10677 0.32454 -0.10573 0.32083 -0.10469 0.31736 C -0.10278 0.30949 -0.10295 0.31042 -0.1 0.30463 C -0.09965 0.30185 -0.09983 0.29884 -0.09878 0.29653 C -0.09809 0.29491 -0.09618 0.29491 -0.09514 0.29352 C -0.09375 0.2912 -0.09306 0.28796 -0.09167 0.28542 C -0.09097 0.28426 -0.08993 0.28356 -0.08924 0.28241 C -0.08229 0.27106 -0.08976 0.28009 -0.07969 0.2713 C -0.06996 0.2625 -0.08056 0.27037 -0.06788 0.26019 C -0.06528 0.2581 -0.05972 0.25486 -0.05712 0.2537 C -0.05556 0.25301 -0.05399 0.25278 -0.05226 0.25208 C -0.05121 0.25162 -0.05 0.25093 -0.04878 0.25046 C -0.04583 0.24977 -0.03594 0.24792 -0.03333 0.24745 C -0.03038 0.24769 -0.01944 0.24722 -0.01424 0.25046 C -0.01302 0.25139 -0.01181 0.25278 -0.01059 0.2537 C -0.00955 0.25579 -0.00851 0.2581 -0.00712 0.26019 C -0.00486 0.26343 -0.00191 0.26597 8.33333E-7 0.26968 C 0.00122 0.27176 0.00243 0.27384 0.00365 0.27593 C 0.00434 0.27708 0.00538 0.27801 0.00608 0.27917 C 0.01181 0.29074 0.00538 0.28148 0.01076 0.28866 C 0.01111 0.29074 0.01146 0.29306 0.01198 0.29514 C 0.0125 0.29722 0.01424 0.29907 0.01441 0.30139 C 0.01458 0.30764 0.01458 0.31435 0.01319 0.32037 C 0.0125 0.32338 0.00833 0.32685 0.00833 0.32685 C -0.00399 0.32569 -0.01632 0.32523 -0.02847 0.32361 C -0.03177 0.32315 -0.0349 0.32153 -0.03802 0.32037 C -0.04167 0.31921 -0.04514 0.31852 -0.04878 0.31736 C -0.0658 0.31157 -0.04878 0.31713 -0.06424 0.30926 C -0.06701 0.30787 -0.06979 0.30718 -0.07257 0.30625 C -0.075 0.30509 -0.07969 0.30301 -0.07969 0.30301 C -0.0842 0.29699 -0.08108 0.30255 -0.08333 0.29028 C -0.08385 0.28704 -0.08507 0.28403 -0.08576 0.28079 L -0.08681 0.27431 C -0.08733 0.26898 -0.08785 0.26389 -0.08802 0.25856 C -0.09028 0.20995 -0.08767 0.23657 -0.09045 0.21088 C -0.09219 0.16389 -0.09271 0.16991 -0.08924 0.10926 C -0.08889 0.10394 -0.08976 0.09722 -0.08681 0.09352 C -0.07257 0.07431 -0.08871 0.09676 -0.07969 0.08241 C -0.07691 0.07778 -0.07483 0.07639 -0.07135 0.07269 C -0.06701 0.06389 -0.07153 0.07176 -0.06424 0.06319 C -0.05382 0.05093 -0.06233 0.05903 -0.05469 0.05208 C -0.05399 0.05046 -0.0533 0.04861 -0.05226 0.04745 C -0.05 0.04421 -0.04601 0.0412 -0.04288 0.03935 C -0.04045 0.03819 -0.03559 0.03634 -0.03559 0.03634 C -0.03246 0.03681 -0.02917 0.03681 -0.02621 0.03796 C -0.02483 0.03843 -0.02378 0.03981 -0.02257 0.04097 C -0.02049 0.04306 -0.01858 0.04537 -0.01667 0.04745 C -0.01545 0.04861 -0.01424 0.04954 -0.01302 0.05046 C -0.01181 0.05185 -0.0066 0.05718 -0.00469 0.05856 C -0.00365 0.05926 -0.00226 0.05949 -0.00121 0.06019 C 0.00608 0.06644 -0.00156 0.06042 0.00712 0.06481 C 0.00885 0.06574 0.01042 0.06713 0.01198 0.06806 C 0.01389 0.06921 0.01597 0.07014 0.01788 0.0713 C 0.02535 0.08102 0.0125 0.06435 0.02622 0.07917 C 0.02847 0.08148 0.03212 0.08704 0.03212 0.08704 C 0.03299 0.08912 0.03368 0.09144 0.03455 0.09352 C 0.03524 0.09468 0.03646 0.09514 0.03698 0.09653 C 0.03767 0.09861 0.03767 0.10093 0.03819 0.10301 C 0.04063 0.11435 0.03819 0.09954 0.04063 0.11574 C 0.03976 0.12523 0.03976 0.13495 0.03819 0.14421 C 0.03785 0.1463 0.03594 0.14769 0.03455 0.14907 C 0.02622 0.15602 0.02622 0.15509 0.01788 0.15694 C -0.00052 0.15648 -0.03576 0.16319 -0.06076 0.1537 C -0.06181 0.15324 -0.06302 0.15278 -0.06424 0.15208 C -0.06545 0.15116 -0.06667 0.15023 -0.06788 0.14907 C -0.06962 0.14699 -0.07153 0.14375 -0.07257 0.14097 C -0.07361 0.13843 -0.07413 0.13565 -0.075 0.1331 C -0.07535 0.12986 -0.07569 0.12662 -0.07621 0.12361 C -0.07639 0.12199 -0.07743 0.1206 -0.07743 0.11875 C -0.07743 0.10185 -0.07691 0.08495 -0.07621 0.06806 C -0.07604 0.06505 -0.07448 0.05995 -0.07378 0.05694 C -0.07326 0.05486 -0.07326 0.05255 -0.07257 0.05046 C -0.07031 0.04468 -0.0684 0.04421 -0.06545 0.03935 C -0.06458 0.03796 -0.06406 0.03588 -0.06302 0.03472 C -0.06094 0.03218 -0.05799 0.03102 -0.0559 0.02824 C -0.05035 0.02083 -0.05156 0.02153 -0.04392 0.01574 C -0.04253 0.01435 -0.04097 0.01319 -0.03924 0.0125 C -0.03733 0.01157 -0.03524 0.01157 -0.03333 0.01088 C -0.01736 0.00556 -0.04496 0.01366 -0.025 0.00764 C -0.02292 0.00718 -0.02101 0.00671 -0.01892 0.00602 C -0.01649 0.00532 -0.01424 0.00394 -0.01181 0.00301 C -0.01059 0.00231 -0.00955 0.00185 -0.00833 0.00139 C -0.00677 0.00093 -0.00521 -1.85185E-6 -0.00347 -0.00023 C -0.00226 -0.00046 -0.00121 -0.00023 8.33333E-7 -0.00023 L 8.33333E-7 -0.00023 " pathEditMode="relative" ptsTypes="AAAAAAAAAAAAAAAAAAAAAAAAAAAAAAAAAAAAAAAAAAAAAAAAAAAAAAAAAAAAAAAAAAAAAAAAAAAAAAAAAAAAAAAAAAAAAAAAAAAAAAAAAAAAAAAAAAAAAAAAAAAAAAAAAAAAAAAAAAAAAAAAAAAAAAAAAAAAAAAAAA">
                                      <p:cBhvr>
                                        <p:cTn id="9"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827088" y="1252538"/>
            <a:ext cx="6348412" cy="1320800"/>
          </a:xfrm>
        </p:spPr>
        <p:txBody>
          <a:bodyPr/>
          <a:lstStyle/>
          <a:p>
            <a:pPr algn="ctr"/>
            <a:r>
              <a:rPr lang="es-CO" altLang="es-CO" b="1" smtClean="0"/>
              <a:t>SIGCMA</a:t>
            </a:r>
          </a:p>
        </p:txBody>
      </p:sp>
      <p:sp>
        <p:nvSpPr>
          <p:cNvPr id="24579" name="Marcador de contenido 2"/>
          <p:cNvSpPr>
            <a:spLocks noGrp="1"/>
          </p:cNvSpPr>
          <p:nvPr>
            <p:ph idx="1"/>
          </p:nvPr>
        </p:nvSpPr>
        <p:spPr>
          <a:xfrm>
            <a:off x="609600" y="2276475"/>
            <a:ext cx="7634288" cy="3765550"/>
          </a:xfrm>
        </p:spPr>
        <p:txBody>
          <a:bodyPr/>
          <a:lstStyle/>
          <a:p>
            <a:pPr marL="0" indent="0" algn="ctr">
              <a:buFont typeface="Wingdings 3" panose="05040102010807070707" pitchFamily="18" charset="2"/>
              <a:buNone/>
            </a:pPr>
            <a:r>
              <a:rPr lang="es-CO" altLang="es-CO" sz="2400" b="1" smtClean="0"/>
              <a:t>ACUERDO No. PSAA14-10161</a:t>
            </a:r>
            <a:br>
              <a:rPr lang="es-CO" altLang="es-CO" sz="2400" b="1" smtClean="0"/>
            </a:br>
            <a:r>
              <a:rPr lang="es-CO" altLang="es-CO" sz="2400" b="1" smtClean="0"/>
              <a:t>(Junio 12 de 2014)</a:t>
            </a:r>
            <a:br>
              <a:rPr lang="es-CO" altLang="es-CO" sz="2400" b="1" smtClean="0"/>
            </a:br>
            <a:r>
              <a:rPr lang="es-CO" altLang="es-CO" sz="2400" smtClean="0"/>
              <a:t>“Por el cual se actualiza el Sistema Integrado de Gestión y Control de la Calidad creado mediante Acuerdo PSAA07-3926 de 2007 y se establece el Sistema Integrado de Gestión y Control de la Calidad y el Medio Ambiente – SIGCMA -”</a:t>
            </a:r>
          </a:p>
        </p:txBody>
      </p:sp>
      <p:pic>
        <p:nvPicPr>
          <p:cNvPr id="24580"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927">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4 Rectángulo"/>
          <p:cNvSpPr>
            <a:spLocks noGrp="1" noChangeArrowheads="1"/>
          </p:cNvSpPr>
          <p:nvPr>
            <p:ph idx="1"/>
          </p:nvPr>
        </p:nvSpPr>
        <p:spPr>
          <a:xfrm>
            <a:off x="236538" y="1557338"/>
            <a:ext cx="7851775" cy="4462462"/>
          </a:xfrm>
        </p:spPr>
        <p:txBody>
          <a:bodyPr>
            <a:spAutoFit/>
          </a:bodyPr>
          <a:lstStyle/>
          <a:p>
            <a:pPr marL="0" indent="0" algn="just" eaLnBrk="1" hangingPunct="1">
              <a:buFont typeface="Wingdings 3" panose="05040102010807070707" pitchFamily="18" charset="2"/>
              <a:buNone/>
            </a:pPr>
            <a:r>
              <a:rPr lang="es-CO" altLang="es-CO" b="1" smtClean="0">
                <a:solidFill>
                  <a:schemeClr val="tx1"/>
                </a:solidFill>
                <a:latin typeface="Arial" panose="020B0604020202020204" pitchFamily="34" charset="0"/>
              </a:rPr>
              <a:t>ARTÍCULO 1.</a:t>
            </a:r>
            <a:r>
              <a:rPr lang="es-CO" altLang="es-CO" smtClean="0">
                <a:solidFill>
                  <a:schemeClr val="tx1"/>
                </a:solidFill>
                <a:latin typeface="Arial" panose="020B0604020202020204" pitchFamily="34" charset="0"/>
              </a:rPr>
              <a:t>- </a:t>
            </a:r>
            <a:r>
              <a:rPr lang="es-CO" altLang="es-CO" b="1" smtClean="0">
                <a:solidFill>
                  <a:schemeClr val="tx1"/>
                </a:solidFill>
                <a:latin typeface="Arial" panose="020B0604020202020204" pitchFamily="34" charset="0"/>
              </a:rPr>
              <a:t>Modificación y ampliación del alcance del Sistema de Gestión de Calidad</a:t>
            </a:r>
            <a:r>
              <a:rPr lang="es-CO" altLang="es-CO" smtClean="0">
                <a:solidFill>
                  <a:schemeClr val="tx1"/>
                </a:solidFill>
                <a:latin typeface="Arial" panose="020B0604020202020204" pitchFamily="34" charset="0"/>
              </a:rPr>
              <a:t>.-</a:t>
            </a:r>
          </a:p>
          <a:p>
            <a:pPr marL="0" indent="0" algn="just" eaLnBrk="1" hangingPunct="1">
              <a:buFont typeface="Wingdings 3" panose="05040102010807070707" pitchFamily="18" charset="2"/>
              <a:buNone/>
            </a:pPr>
            <a:endParaRPr lang="es-CO" altLang="es-CO" smtClean="0">
              <a:solidFill>
                <a:schemeClr val="tx1"/>
              </a:solidFill>
              <a:latin typeface="Arial" panose="020B0604020202020204" pitchFamily="34" charset="0"/>
            </a:endParaRPr>
          </a:p>
          <a:p>
            <a:pPr marL="0" indent="0" algn="just" eaLnBrk="1" hangingPunct="1">
              <a:buFont typeface="Wingdings 3" panose="05040102010807070707" pitchFamily="18" charset="2"/>
              <a:buNone/>
            </a:pPr>
            <a:r>
              <a:rPr lang="es-CO" altLang="es-CO" smtClean="0">
                <a:solidFill>
                  <a:schemeClr val="tx1"/>
                </a:solidFill>
                <a:latin typeface="Arial" panose="020B0604020202020204" pitchFamily="34" charset="0"/>
              </a:rPr>
              <a:t>Integrar los sistemas de gestión de calidad, MECI y ambiental, en un único Sistema Integrado de Gestión y Control de Calidad y el Medio Ambiente, fundamentado en el cumplimiento de las normas NTCGP 1000:2009, NTC ISO 9001:2008, MECI 1000:2005 y NTC ISO 14001:2004.</a:t>
            </a:r>
          </a:p>
          <a:p>
            <a:pPr marL="0" indent="0" algn="just" eaLnBrk="1" hangingPunct="1">
              <a:buFont typeface="Wingdings 3" panose="05040102010807070707" pitchFamily="18" charset="2"/>
              <a:buNone/>
            </a:pPr>
            <a:endParaRPr lang="es-CO" altLang="es-CO" smtClean="0">
              <a:solidFill>
                <a:schemeClr val="tx1"/>
              </a:solidFill>
              <a:latin typeface="Arial" panose="020B0604020202020204" pitchFamily="34" charset="0"/>
            </a:endParaRPr>
          </a:p>
          <a:p>
            <a:pPr marL="0" indent="0" algn="just" eaLnBrk="1" hangingPunct="1">
              <a:buFont typeface="Wingdings 3" panose="05040102010807070707" pitchFamily="18" charset="2"/>
              <a:buNone/>
            </a:pPr>
            <a:r>
              <a:rPr lang="es-CO" altLang="es-CO" smtClean="0">
                <a:solidFill>
                  <a:schemeClr val="tx1"/>
                </a:solidFill>
                <a:latin typeface="Arial" panose="020B0604020202020204" pitchFamily="34" charset="0"/>
              </a:rPr>
              <a:t>Para tal efecto el sistema señalado en el presente Artículo se denominará: Sistema</a:t>
            </a:r>
          </a:p>
          <a:p>
            <a:pPr marL="0" indent="0" algn="just" eaLnBrk="1" hangingPunct="1">
              <a:buFont typeface="Wingdings 3" panose="05040102010807070707" pitchFamily="18" charset="2"/>
              <a:buNone/>
            </a:pPr>
            <a:endParaRPr lang="es-CO" altLang="es-CO" smtClean="0">
              <a:solidFill>
                <a:schemeClr val="tx1"/>
              </a:solidFill>
              <a:latin typeface="Arial" panose="020B0604020202020204" pitchFamily="34" charset="0"/>
            </a:endParaRPr>
          </a:p>
          <a:p>
            <a:pPr marL="0" indent="0" algn="just" eaLnBrk="1" hangingPunct="1">
              <a:buFont typeface="Wingdings 3" panose="05040102010807070707" pitchFamily="18" charset="2"/>
              <a:buNone/>
            </a:pPr>
            <a:r>
              <a:rPr lang="es-CO" altLang="es-CO" smtClean="0">
                <a:solidFill>
                  <a:schemeClr val="tx1"/>
                </a:solidFill>
                <a:latin typeface="Arial" panose="020B0604020202020204" pitchFamily="34" charset="0"/>
              </a:rPr>
              <a:t>Integrado de Gestión y Control de la Calidad y del Medio Ambiente, abreviado “SIGCMA”.</a:t>
            </a:r>
          </a:p>
        </p:txBody>
      </p:sp>
    </p:spTree>
  </p:cSld>
  <p:clrMapOvr>
    <a:masterClrMapping/>
  </p:clrMapOvr>
  <p:transition spd="slow" advTm="3558">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23850" y="1184275"/>
            <a:ext cx="6911975" cy="1200150"/>
          </a:xfrm>
          <a:prstGeom prst="rect">
            <a:avLst/>
          </a:prstGeom>
        </p:spPr>
        <p:txBody>
          <a:bodyPr>
            <a:spAutoFit/>
          </a:bodyPr>
          <a:lstStyle/>
          <a:p>
            <a:pPr algn="ctr" defTabSz="457200" eaLnBrk="1" hangingPunct="1">
              <a:defRPr/>
            </a:pPr>
            <a:r>
              <a:rPr lang="es-ES" altLang="es-CO" sz="3600" b="1" dirty="0">
                <a:solidFill>
                  <a:schemeClr val="accent1"/>
                </a:solidFill>
                <a:latin typeface="+mj-lt"/>
                <a:ea typeface="+mj-ea"/>
                <a:cs typeface="+mj-cs"/>
              </a:rPr>
              <a:t>COMITÉ DEL SISTEMA DE GESTIÓN  DE CALIDAD SIGCMA</a:t>
            </a:r>
            <a:endParaRPr lang="es-CO" sz="3600" b="1" dirty="0">
              <a:solidFill>
                <a:schemeClr val="accent1"/>
              </a:solidFill>
              <a:latin typeface="+mj-lt"/>
              <a:ea typeface="+mj-ea"/>
              <a:cs typeface="+mj-cs"/>
            </a:endParaRPr>
          </a:p>
        </p:txBody>
      </p:sp>
      <p:sp>
        <p:nvSpPr>
          <p:cNvPr id="8196" name="Rectángulo 5"/>
          <p:cNvSpPr>
            <a:spLocks noChangeArrowheads="1"/>
          </p:cNvSpPr>
          <p:nvPr/>
        </p:nvSpPr>
        <p:spPr bwMode="auto">
          <a:xfrm>
            <a:off x="268288" y="2587625"/>
            <a:ext cx="7345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 typeface="Wingdings" panose="05000000000000000000" pitchFamily="2" charset="2"/>
              <a:buChar char="Ø"/>
            </a:pPr>
            <a:r>
              <a:rPr lang="es-ES" altLang="es-CO" sz="1800" b="1">
                <a:solidFill>
                  <a:schemeClr val="tx1"/>
                </a:solidFill>
                <a:latin typeface="Arial" panose="020B0604020202020204" pitchFamily="34" charset="0"/>
              </a:rPr>
              <a:t>CONFORMADO MEDIANTE ACUERDO 021 DE 2007 Y MODIFICADO MEDIANTE ACUERDO </a:t>
            </a:r>
            <a:r>
              <a:rPr lang="es-CO" altLang="es-CO" sz="1800" b="1"/>
              <a:t>PSAA14-10161</a:t>
            </a:r>
            <a:br>
              <a:rPr lang="es-CO" altLang="es-CO" sz="1800" b="1"/>
            </a:br>
            <a:r>
              <a:rPr lang="es-CO" altLang="es-CO" sz="1800" b="1"/>
              <a:t>(Junio 12 de 2014)</a:t>
            </a:r>
          </a:p>
        </p:txBody>
      </p:sp>
      <p:sp>
        <p:nvSpPr>
          <p:cNvPr id="7" name="Rectángulo 6"/>
          <p:cNvSpPr/>
          <p:nvPr/>
        </p:nvSpPr>
        <p:spPr>
          <a:xfrm>
            <a:off x="249238" y="3721100"/>
            <a:ext cx="7059612" cy="2336800"/>
          </a:xfrm>
          <a:prstGeom prst="rect">
            <a:avLst/>
          </a:prstGeom>
        </p:spPr>
        <p:txBody>
          <a:bodyPr>
            <a:spAutoFit/>
          </a:bodyPr>
          <a:lstStyle/>
          <a:p>
            <a:pPr marL="285750" indent="-285750" eaLnBrk="1" hangingPunct="1">
              <a:lnSpc>
                <a:spcPct val="90000"/>
              </a:lnSpc>
              <a:buFont typeface="Wingdings" panose="05000000000000000000" pitchFamily="2" charset="2"/>
              <a:buChar char="Ø"/>
              <a:defRPr/>
            </a:pPr>
            <a:r>
              <a:rPr lang="es-ES" altLang="es-CO" sz="1800" b="1" dirty="0"/>
              <a:t>SUS INTEGRANTES  EN EL AÑO  2017</a:t>
            </a:r>
          </a:p>
          <a:p>
            <a:pPr eaLnBrk="1" hangingPunct="1">
              <a:lnSpc>
                <a:spcPct val="90000"/>
              </a:lnSpc>
              <a:defRPr/>
            </a:pPr>
            <a:endParaRPr lang="es-ES" altLang="es-CO" sz="1800" b="1" dirty="0"/>
          </a:p>
          <a:p>
            <a:pPr marL="1200150" lvl="2" indent="-285750" eaLnBrk="1" hangingPunct="1">
              <a:lnSpc>
                <a:spcPct val="90000"/>
              </a:lnSpc>
              <a:buFont typeface="Wingdings" panose="05000000000000000000" pitchFamily="2" charset="2"/>
              <a:buChar char="ü"/>
              <a:defRPr/>
            </a:pPr>
            <a:r>
              <a:rPr lang="es-ES" altLang="es-CO" sz="1800" b="1" dirty="0"/>
              <a:t>OLGA LUCÍA RAMÍREZ DELGADO	Magistrada</a:t>
            </a:r>
          </a:p>
          <a:p>
            <a:pPr marL="1200150" lvl="2" indent="-285750" eaLnBrk="1" hangingPunct="1">
              <a:lnSpc>
                <a:spcPct val="90000"/>
              </a:lnSpc>
              <a:buFont typeface="Wingdings" panose="05000000000000000000" pitchFamily="2" charset="2"/>
              <a:buChar char="ü"/>
              <a:defRPr/>
            </a:pPr>
            <a:endParaRPr lang="es-ES" altLang="es-CO" sz="1800" b="1" dirty="0"/>
          </a:p>
          <a:p>
            <a:pPr marL="1200150" lvl="2" indent="-285750" eaLnBrk="1" hangingPunct="1">
              <a:lnSpc>
                <a:spcPct val="90000"/>
              </a:lnSpc>
              <a:buFont typeface="Wingdings" panose="05000000000000000000" pitchFamily="2" charset="2"/>
              <a:buChar char="ü"/>
              <a:defRPr/>
            </a:pPr>
            <a:r>
              <a:rPr lang="es-ES" altLang="es-CO" sz="1800" b="1" dirty="0"/>
              <a:t> CLAUDIA EXPOSITO			Magistrada </a:t>
            </a:r>
          </a:p>
          <a:p>
            <a:pPr lvl="2" eaLnBrk="1" hangingPunct="1">
              <a:lnSpc>
                <a:spcPct val="90000"/>
              </a:lnSpc>
              <a:defRPr/>
            </a:pPr>
            <a:endParaRPr lang="es-ES" altLang="es-CO" sz="1800" b="1" dirty="0"/>
          </a:p>
          <a:p>
            <a:pPr marL="1200150" lvl="2" indent="-285750" eaLnBrk="1" hangingPunct="1">
              <a:lnSpc>
                <a:spcPct val="90000"/>
              </a:lnSpc>
              <a:buFont typeface="Wingdings" panose="05000000000000000000" pitchFamily="2" charset="2"/>
              <a:buChar char="ü"/>
              <a:defRPr/>
            </a:pPr>
            <a:r>
              <a:rPr lang="es-ES" altLang="es-CO" sz="1800" b="1" dirty="0"/>
              <a:t> CARLOS GUZMAN			Director</a:t>
            </a:r>
          </a:p>
          <a:p>
            <a:pPr marL="1200150" lvl="2" indent="-285750" eaLnBrk="1" hangingPunct="1">
              <a:lnSpc>
                <a:spcPct val="90000"/>
              </a:lnSpc>
              <a:buFont typeface="Wingdings" panose="05000000000000000000" pitchFamily="2" charset="2"/>
              <a:buChar char="ü"/>
              <a:defRPr/>
            </a:pPr>
            <a:endParaRPr lang="es-ES" altLang="es-CO" sz="1800" b="1" dirty="0"/>
          </a:p>
          <a:p>
            <a:pPr marL="1200150" lvl="2" indent="-285750" eaLnBrk="1" hangingPunct="1">
              <a:lnSpc>
                <a:spcPct val="90000"/>
              </a:lnSpc>
              <a:buFont typeface="Wingdings" panose="05000000000000000000" pitchFamily="2" charset="2"/>
              <a:buChar char="ü"/>
              <a:defRPr/>
            </a:pPr>
            <a:r>
              <a:rPr lang="es-ES" altLang="es-CO" sz="1800" b="1" dirty="0"/>
              <a:t> </a:t>
            </a:r>
            <a:r>
              <a:rPr lang="es-CO" altLang="es-CO" sz="1800" b="1" dirty="0"/>
              <a:t>JUECES CIVILES DEL CIRCUITO</a:t>
            </a:r>
            <a:endParaRPr lang="es-ES" altLang="es-CO" sz="1800" b="1" dirty="0"/>
          </a:p>
        </p:txBody>
      </p:sp>
      <p:pic>
        <p:nvPicPr>
          <p:cNvPr id="8" name="Picture 5" descr="Resultado de imagen para FOTO EDIFICIO RAMA JUDICIAL ATLANTICO CENTRO CIVICO"/>
          <p:cNvPicPr>
            <a:picLocks noChangeAspect="1" noChangeArrowheads="1"/>
          </p:cNvPicPr>
          <p:nvPr/>
        </p:nvPicPr>
        <p:blipFill>
          <a:blip r:embed="rId3"/>
          <a:srcRect/>
          <a:stretch>
            <a:fillRect/>
          </a:stretch>
        </p:blipFill>
        <p:spPr bwMode="auto">
          <a:xfrm>
            <a:off x="7056438" y="5156200"/>
            <a:ext cx="2087562" cy="1689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501">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contenido 2"/>
          <p:cNvSpPr>
            <a:spLocks noGrp="1"/>
          </p:cNvSpPr>
          <p:nvPr>
            <p:ph idx="1"/>
          </p:nvPr>
        </p:nvSpPr>
        <p:spPr>
          <a:xfrm>
            <a:off x="684213" y="1557338"/>
            <a:ext cx="6348412" cy="3881437"/>
          </a:xfrm>
        </p:spPr>
        <p:txBody>
          <a:bodyPr/>
          <a:lstStyle/>
          <a:p>
            <a:pPr marL="0" indent="0" algn="ctr">
              <a:buFont typeface="Wingdings 3" panose="05040102010807070707" pitchFamily="18" charset="2"/>
              <a:buNone/>
            </a:pPr>
            <a:r>
              <a:rPr lang="es-CO" altLang="es-CO" sz="3500" b="1" smtClean="0">
                <a:solidFill>
                  <a:srgbClr val="FF0000"/>
                </a:solidFill>
              </a:rPr>
              <a:t>ARTÍCULO 2.- Adóptese el Decálogo Iberoamericano para una Justicia de Calidad</a:t>
            </a:r>
            <a:br>
              <a:rPr lang="es-CO" altLang="es-CO" sz="3500" b="1" smtClean="0">
                <a:solidFill>
                  <a:srgbClr val="FF0000"/>
                </a:solidFill>
              </a:rPr>
            </a:br>
            <a:r>
              <a:rPr lang="es-CO" altLang="es-CO" sz="3500" b="1" smtClean="0">
                <a:solidFill>
                  <a:srgbClr val="FF0000"/>
                </a:solidFill>
              </a:rPr>
              <a:t>aprobado por la Cumbre Judicial Iberoamericana.</a:t>
            </a:r>
            <a:endParaRPr lang="es-CO" altLang="es-CO" sz="3500" smtClean="0">
              <a:solidFill>
                <a:srgbClr val="FF0000"/>
              </a:solidFill>
            </a:endParaRPr>
          </a:p>
        </p:txBody>
      </p:sp>
      <p:pic>
        <p:nvPicPr>
          <p:cNvPr id="26627"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88">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contenido 2"/>
          <p:cNvSpPr>
            <a:spLocks noGrp="1"/>
          </p:cNvSpPr>
          <p:nvPr>
            <p:ph idx="1"/>
          </p:nvPr>
        </p:nvSpPr>
        <p:spPr>
          <a:xfrm>
            <a:off x="611188" y="1628775"/>
            <a:ext cx="6348412" cy="3881438"/>
          </a:xfrm>
        </p:spPr>
        <p:txBody>
          <a:bodyPr/>
          <a:lstStyle/>
          <a:p>
            <a:pPr marL="0" indent="0" algn="just">
              <a:buFont typeface="Wingdings 3" panose="05040102010807070707" pitchFamily="18" charset="2"/>
              <a:buNone/>
            </a:pPr>
            <a:r>
              <a:rPr lang="es-CO" altLang="es-CO" b="1" smtClean="0"/>
              <a:t>ARTÍCULO 3.- Misión y Visión del SIGCMA</a:t>
            </a:r>
            <a:r>
              <a:rPr lang="es-CO" altLang="es-CO" smtClean="0"/>
              <a:t>.- La Sala Administrativa del Consejo Superior de la Judicatura direcciona su Sistema Integrado de Gestión y Control de la Calidad y el Medio Ambiente, a partir de los siguientes enunciados: </a:t>
            </a:r>
            <a:br>
              <a:rPr lang="es-CO" altLang="es-CO" smtClean="0"/>
            </a:br>
            <a:r>
              <a:rPr lang="es-CO" altLang="es-CO" smtClean="0"/>
              <a:t/>
            </a:r>
            <a:br>
              <a:rPr lang="es-CO" altLang="es-CO" smtClean="0"/>
            </a:br>
            <a:r>
              <a:rPr lang="es-CO" altLang="es-CO" b="1" smtClean="0"/>
              <a:t>MISIÓN</a:t>
            </a:r>
            <a:r>
              <a:rPr lang="es-CO" altLang="es-CO" smtClean="0"/>
              <a:t>: La misión de la Sala Administrativa del Consejo Superior de la Judicatura, órgano de gobierno y administración de la Rama Judicial respecto al SIGCMA, consiste en implementarlo y fortalecerlo en todas las</a:t>
            </a:r>
            <a:br>
              <a:rPr lang="es-CO" altLang="es-CO" smtClean="0"/>
            </a:br>
            <a:r>
              <a:rPr lang="es-CO" altLang="es-CO" smtClean="0"/>
              <a:t>dependencias administrativas y judiciales para el mejoramiento continuo de la  organización.</a:t>
            </a:r>
          </a:p>
        </p:txBody>
      </p:sp>
      <p:pic>
        <p:nvPicPr>
          <p:cNvPr id="27651"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807">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ángulo 5"/>
          <p:cNvSpPr>
            <a:spLocks noChangeArrowheads="1"/>
          </p:cNvSpPr>
          <p:nvPr/>
        </p:nvSpPr>
        <p:spPr bwMode="auto">
          <a:xfrm>
            <a:off x="684213" y="1412875"/>
            <a:ext cx="62452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s-CO" altLang="es-CO" sz="2000" b="1">
                <a:solidFill>
                  <a:schemeClr val="tx1"/>
                </a:solidFill>
                <a:latin typeface="Arial" panose="020B0604020202020204" pitchFamily="34" charset="0"/>
              </a:rPr>
              <a:t>ARTICULO 4.- Política del SIGCMA</a:t>
            </a:r>
            <a:r>
              <a:rPr lang="es-CO" altLang="es-CO" sz="2000">
                <a:solidFill>
                  <a:schemeClr val="tx1"/>
                </a:solidFill>
                <a:latin typeface="Arial" panose="020B0604020202020204" pitchFamily="34" charset="0"/>
              </a:rPr>
              <a:t>.- La Sala Administrativa del Consejo Superior de la Judicatura, en su condición de Alta Dirección del órgano administrativo del poder judicial de Colombia, hace manifiesto su compromiso indeclinable de: establecer, documentar, implantar, mantener y mejorar el Sistema Integrado de Gestión y Control de la Calidad y del Medio Ambiente -“SIGCMA” en todas sus dependencias, del nivel central y seccional y en los despachos judiciales, de conformidad con los objetivos  y metas establecidas con orientación a la satisfacción de sus usuarios, la preservación del medio ambiente y la generación de controles efectivos, que le permitan el cumplimiento de su misión institucional.</a:t>
            </a:r>
          </a:p>
        </p:txBody>
      </p:sp>
    </p:spTree>
  </p:cSld>
  <p:clrMapOvr>
    <a:masterClrMapping/>
  </p:clrMapOvr>
  <p:transition spd="slow" advTm="1472">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ángulo 4"/>
          <p:cNvSpPr>
            <a:spLocks noChangeArrowheads="1"/>
          </p:cNvSpPr>
          <p:nvPr/>
        </p:nvSpPr>
        <p:spPr bwMode="auto">
          <a:xfrm>
            <a:off x="611188" y="1341438"/>
            <a:ext cx="64627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s-CO" altLang="es-CO" sz="1800" b="1">
                <a:solidFill>
                  <a:schemeClr val="tx1"/>
                </a:solidFill>
                <a:latin typeface="Arial" panose="020B0604020202020204" pitchFamily="34" charset="0"/>
              </a:rPr>
              <a:t>ARTICULO 5.- Objetivos del SIGCMA</a:t>
            </a:r>
            <a:r>
              <a:rPr lang="es-CO" altLang="es-CO" sz="1800">
                <a:solidFill>
                  <a:schemeClr val="tx1"/>
                </a:solidFill>
                <a:latin typeface="Arial" panose="020B0604020202020204" pitchFamily="34" charset="0"/>
              </a:rPr>
              <a:t>.- De conformidad con las normas internacionales de calidad, control y medio ambiente, y considerados los principios consignados en el Decálogo Iberoamericano para una Justicia de Calidad de la Cumbre Judicial Iberoamericana, los objetivos son:</a:t>
            </a:r>
            <a:br>
              <a:rPr lang="es-CO" altLang="es-CO" sz="1800">
                <a:solidFill>
                  <a:schemeClr val="tx1"/>
                </a:solidFill>
                <a:latin typeface="Arial" panose="020B0604020202020204" pitchFamily="34" charset="0"/>
              </a:rPr>
            </a:br>
            <a:r>
              <a:rPr lang="es-CO" altLang="es-CO" sz="1800">
                <a:solidFill>
                  <a:schemeClr val="tx1"/>
                </a:solidFill>
                <a:latin typeface="Arial" panose="020B0604020202020204" pitchFamily="34" charset="0"/>
              </a:rPr>
              <a:t/>
            </a:r>
            <a:br>
              <a:rPr lang="es-CO" altLang="es-CO" sz="1800">
                <a:solidFill>
                  <a:schemeClr val="tx1"/>
                </a:solidFill>
                <a:latin typeface="Arial" panose="020B0604020202020204" pitchFamily="34" charset="0"/>
              </a:rPr>
            </a:br>
            <a:endParaRPr lang="es-CO" altLang="es-CO" sz="1800">
              <a:solidFill>
                <a:schemeClr val="tx1"/>
              </a:solidFill>
              <a:latin typeface="Arial" panose="020B0604020202020204" pitchFamily="34" charset="0"/>
            </a:endParaRPr>
          </a:p>
        </p:txBody>
      </p:sp>
      <p:sp>
        <p:nvSpPr>
          <p:cNvPr id="6" name="Rectángulo 5"/>
          <p:cNvSpPr/>
          <p:nvPr/>
        </p:nvSpPr>
        <p:spPr>
          <a:xfrm>
            <a:off x="611188" y="2924175"/>
            <a:ext cx="6462712" cy="3970338"/>
          </a:xfrm>
          <a:prstGeom prst="rect">
            <a:avLst/>
          </a:prstGeom>
        </p:spPr>
        <p:txBody>
          <a:bodyPr>
            <a:spAutoFit/>
          </a:bodyPr>
          <a:lstStyle/>
          <a:p>
            <a:pPr marL="285750" indent="-285750" algn="just">
              <a:buFont typeface="Wingdings" panose="05000000000000000000" pitchFamily="2" charset="2"/>
              <a:buChar char="Ø"/>
              <a:defRPr/>
            </a:pPr>
            <a:r>
              <a:rPr lang="es-CO" altLang="es-CO" sz="1800" dirty="0"/>
              <a:t>Garantizar el acceso a la Justicia, reconociendo al usuario como razón de ser de la misma.  </a:t>
            </a:r>
          </a:p>
          <a:p>
            <a:pPr marL="285750" indent="-285750" algn="just">
              <a:buFont typeface="Wingdings" panose="05000000000000000000" pitchFamily="2" charset="2"/>
              <a:buChar char="Ø"/>
              <a:defRPr/>
            </a:pPr>
            <a:r>
              <a:rPr lang="es-CO" altLang="es-CO" sz="1800" dirty="0"/>
              <a:t>Avanzar hacia el enfoque sistémico integral de la Rama Judicial, por medio de la armonización y coordinación de los esfuerzos de los distintos órganos que la integran.</a:t>
            </a:r>
          </a:p>
          <a:p>
            <a:pPr marL="285750" indent="-285750" algn="just">
              <a:buFont typeface="Wingdings" panose="05000000000000000000" pitchFamily="2" charset="2"/>
              <a:buChar char="Ø"/>
              <a:defRPr/>
            </a:pPr>
            <a:r>
              <a:rPr lang="es-CO" altLang="es-CO" sz="1800" dirty="0"/>
              <a:t>Cumplir los requisitos de los usuarios de conformidad con la Constitución y la Ley.</a:t>
            </a:r>
          </a:p>
          <a:p>
            <a:pPr marL="285750" indent="-285750" algn="just">
              <a:buFont typeface="Wingdings" panose="05000000000000000000" pitchFamily="2" charset="2"/>
              <a:buChar char="Ø"/>
              <a:defRPr/>
            </a:pPr>
            <a:r>
              <a:rPr lang="es-CO" altLang="es-CO" sz="1800" dirty="0"/>
              <a:t>Incrementar los niveles de satisfacción al usuario, estableciendo metas que respondan a las necesidades y expectativas de los usuarios internos y externos, a partir del fortalecimiento de las estrategias de planeación, gestión eficaz y eficiente de sus procesos.</a:t>
            </a:r>
          </a:p>
          <a:p>
            <a:pPr algn="just">
              <a:defRPr/>
            </a:pPr>
            <a:r>
              <a:rPr lang="es-CO" altLang="es-CO" sz="1800" dirty="0"/>
              <a:t/>
            </a:r>
            <a:br>
              <a:rPr lang="es-CO" altLang="es-CO" sz="1800" dirty="0"/>
            </a:br>
            <a:endParaRPr lang="es-CO" sz="1800" dirty="0"/>
          </a:p>
        </p:txBody>
      </p:sp>
    </p:spTree>
  </p:cSld>
  <p:clrMapOvr>
    <a:masterClrMapping/>
  </p:clrMapOvr>
  <p:transition spd="slow" advTm="589">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490538" y="1341438"/>
            <a:ext cx="7343775" cy="5292725"/>
          </a:xfrm>
          <a:prstGeom prst="rect">
            <a:avLst/>
          </a:prstGeom>
        </p:spPr>
        <p:txBody>
          <a:bodyPr>
            <a:spAutoFit/>
          </a:bodyPr>
          <a:lstStyle/>
          <a:p>
            <a:pPr algn="just">
              <a:defRPr/>
            </a:pPr>
            <a:r>
              <a:rPr lang="es-CO" altLang="es-CO" sz="1600" b="1" dirty="0"/>
              <a:t>Objetivos del SIGCMA</a:t>
            </a:r>
          </a:p>
          <a:p>
            <a:pPr algn="just">
              <a:defRPr/>
            </a:pPr>
            <a:endParaRPr lang="es-CO" altLang="es-CO" sz="1600" b="1" dirty="0"/>
          </a:p>
          <a:p>
            <a:pPr marL="285750" indent="-285750" algn="just">
              <a:buFont typeface="Wingdings" panose="05000000000000000000" pitchFamily="2" charset="2"/>
              <a:buChar char="Ø"/>
              <a:defRPr/>
            </a:pPr>
            <a:r>
              <a:rPr lang="es-CO" altLang="es-CO" sz="1700" b="1" dirty="0"/>
              <a:t> </a:t>
            </a:r>
            <a:r>
              <a:rPr lang="es-CO" altLang="es-CO" sz="1700" dirty="0"/>
              <a:t>Fomentar la cultura organizacional de calidad, control y medio ambiente, orientada a la responsabilidad social y ética del servidor judicial.</a:t>
            </a:r>
          </a:p>
          <a:p>
            <a:pPr marL="285750" indent="-285750" algn="just">
              <a:buFont typeface="Wingdings" panose="05000000000000000000" pitchFamily="2" charset="2"/>
              <a:buChar char="Ø"/>
              <a:defRPr/>
            </a:pPr>
            <a:r>
              <a:rPr lang="es-CO" altLang="es-CO" sz="1700" dirty="0"/>
              <a:t> Generar las condiciones adecuadas y convenientes necesarias para la</a:t>
            </a:r>
            <a:br>
              <a:rPr lang="es-CO" altLang="es-CO" sz="1700" dirty="0"/>
            </a:br>
            <a:r>
              <a:rPr lang="es-CO" altLang="es-CO" sz="1700" dirty="0"/>
              <a:t>transparencia, rendición de cuentas y participación ciudadana.</a:t>
            </a:r>
          </a:p>
          <a:p>
            <a:pPr marL="285750" indent="-285750" algn="just">
              <a:buFont typeface="Wingdings" panose="05000000000000000000" pitchFamily="2" charset="2"/>
              <a:buChar char="Ø"/>
              <a:defRPr/>
            </a:pPr>
            <a:r>
              <a:rPr lang="es-CO" altLang="es-CO" sz="1700" dirty="0"/>
              <a:t>Mejorar continuamente el Sistema Integrado de Gestión y Control de la Calidad y del Medio Ambiente “SIGCMA”.</a:t>
            </a:r>
          </a:p>
          <a:p>
            <a:pPr marL="285750" indent="-285750" algn="just">
              <a:buFont typeface="Wingdings" panose="05000000000000000000" pitchFamily="2" charset="2"/>
              <a:buChar char="Ø"/>
              <a:defRPr/>
            </a:pPr>
            <a:r>
              <a:rPr lang="es-CO" altLang="es-CO" sz="1700" dirty="0"/>
              <a:t>Fortalecer continuamente las competencias y el liderazgo del talento humano de la organización.</a:t>
            </a:r>
          </a:p>
          <a:p>
            <a:pPr marL="285750" indent="-285750" algn="just">
              <a:buFont typeface="Wingdings" panose="05000000000000000000" pitchFamily="2" charset="2"/>
              <a:buChar char="Ø"/>
              <a:defRPr/>
            </a:pPr>
            <a:r>
              <a:rPr lang="es-CO" altLang="es-CO" sz="1700" dirty="0"/>
              <a:t>Reconocer la importancia del talento humano y de la gestión del conocimiento en la Administración de Justicia.</a:t>
            </a:r>
          </a:p>
          <a:p>
            <a:pPr marL="285750" indent="-285750" algn="just">
              <a:buFont typeface="Wingdings" panose="05000000000000000000" pitchFamily="2" charset="2"/>
              <a:buChar char="Ø"/>
              <a:defRPr/>
            </a:pPr>
            <a:r>
              <a:rPr lang="es-CO" altLang="es-CO" sz="1700" dirty="0"/>
              <a:t>Aprovechar eficientemente los recursos naturales utilizados por la entidad, en especial el uso del papel, el agua y la energía, y gestionar de manera racional los residuos sólidos.</a:t>
            </a:r>
          </a:p>
          <a:p>
            <a:pPr marL="285750" indent="-285750" algn="just">
              <a:buFont typeface="Wingdings" panose="05000000000000000000" pitchFamily="2" charset="2"/>
              <a:buChar char="Ø"/>
              <a:defRPr/>
            </a:pPr>
            <a:r>
              <a:rPr lang="es-CO" altLang="es-CO" sz="1700" dirty="0"/>
              <a:t>Prevenir la contaminación ambiental potencial generada por las actividades administrativas y judiciales.</a:t>
            </a:r>
          </a:p>
          <a:p>
            <a:pPr marL="285750" indent="-285750" algn="just">
              <a:buFont typeface="Wingdings" panose="05000000000000000000" pitchFamily="2" charset="2"/>
              <a:buChar char="Ø"/>
              <a:defRPr/>
            </a:pPr>
            <a:r>
              <a:rPr lang="es-CO" altLang="es-CO" sz="1700" dirty="0"/>
              <a:t>Garantizar el oportuno y eficaz cumplimiento de la legislación ambiental aplicable a las actividades administrativas y laborales.</a:t>
            </a:r>
            <a:endParaRPr lang="es-CO" sz="1700" dirty="0"/>
          </a:p>
        </p:txBody>
      </p:sp>
    </p:spTree>
  </p:cSld>
  <p:clrMapOvr>
    <a:masterClrMapping/>
  </p:clrMapOvr>
  <p:transition spd="med" advTm="1161">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idx="1"/>
          </p:nvPr>
        </p:nvSpPr>
        <p:spPr>
          <a:xfrm>
            <a:off x="457200" y="2060575"/>
            <a:ext cx="8229600" cy="4032250"/>
          </a:xfrm>
        </p:spPr>
        <p:txBody>
          <a:bodyPr/>
          <a:lstStyle/>
          <a:p>
            <a:pPr eaLnBrk="1" hangingPunct="1">
              <a:buFontTx/>
              <a:buNone/>
            </a:pPr>
            <a:r>
              <a:rPr lang="es-ES" altLang="es-CO" smtClean="0"/>
              <a:t>                                                                    </a:t>
            </a:r>
          </a:p>
        </p:txBody>
      </p:sp>
      <p:sp>
        <p:nvSpPr>
          <p:cNvPr id="7" name="Rectángulo 6"/>
          <p:cNvSpPr/>
          <p:nvPr/>
        </p:nvSpPr>
        <p:spPr>
          <a:xfrm>
            <a:off x="457200" y="1279525"/>
            <a:ext cx="7607300" cy="1076325"/>
          </a:xfrm>
          <a:prstGeom prst="rect">
            <a:avLst/>
          </a:prstGeom>
        </p:spPr>
        <p:txBody>
          <a:bodyPr/>
          <a:lstStyle/>
          <a:p>
            <a:pPr algn="ctr" eaLnBrk="1" hangingPunct="1">
              <a:lnSpc>
                <a:spcPts val="4320"/>
              </a:lnSpc>
              <a:spcBef>
                <a:spcPct val="50000"/>
              </a:spcBef>
              <a:defRPr/>
            </a:pPr>
            <a:r>
              <a:rPr lang="es-ES" altLang="es-CO" sz="2800" b="1" dirty="0">
                <a:solidFill>
                  <a:srgbClr val="66CCFF"/>
                </a:solidFill>
                <a:latin typeface="+mj-lt"/>
              </a:rPr>
              <a:t>SISTEMA INTEGRADO DE GESTIÓN Y CONTROL DE CALIDAD - S.I.G.C.M.A.</a:t>
            </a:r>
          </a:p>
        </p:txBody>
      </p:sp>
      <p:sp>
        <p:nvSpPr>
          <p:cNvPr id="25605" name="Text Box 4"/>
          <p:cNvSpPr txBox="1">
            <a:spLocks noChangeArrowheads="1"/>
          </p:cNvSpPr>
          <p:nvPr/>
        </p:nvSpPr>
        <p:spPr bwMode="auto">
          <a:xfrm>
            <a:off x="1149350" y="2876550"/>
            <a:ext cx="1905000" cy="466725"/>
          </a:xfrm>
          <a:prstGeom prst="rect">
            <a:avLst/>
          </a:prstGeom>
          <a:solidFill>
            <a:srgbClr val="66CCFF"/>
          </a:solidFill>
          <a:ln w="9525">
            <a:solidFill>
              <a:schemeClr val="accent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2400" b="1">
                <a:solidFill>
                  <a:schemeClr val="bg1"/>
                </a:solidFill>
                <a:latin typeface="Verdana" panose="020B0604030504040204" pitchFamily="34" charset="0"/>
              </a:rPr>
              <a:t>QUÉ ES</a:t>
            </a:r>
          </a:p>
        </p:txBody>
      </p:sp>
      <p:sp>
        <p:nvSpPr>
          <p:cNvPr id="25606" name="Text Box 5"/>
          <p:cNvSpPr txBox="1">
            <a:spLocks noChangeArrowheads="1"/>
          </p:cNvSpPr>
          <p:nvPr/>
        </p:nvSpPr>
        <p:spPr bwMode="auto">
          <a:xfrm>
            <a:off x="623888" y="3638550"/>
            <a:ext cx="2209800" cy="466725"/>
          </a:xfrm>
          <a:prstGeom prst="rect">
            <a:avLst/>
          </a:prstGeom>
          <a:solidFill>
            <a:srgbClr val="FF9900"/>
          </a:solidFill>
          <a:ln w="9525">
            <a:solidFill>
              <a:schemeClr val="accent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2400" b="1">
                <a:solidFill>
                  <a:schemeClr val="bg1"/>
                </a:solidFill>
                <a:latin typeface="Verdana" panose="020B0604030504040204" pitchFamily="34" charset="0"/>
              </a:rPr>
              <a:t>POR QUÉ</a:t>
            </a:r>
          </a:p>
        </p:txBody>
      </p:sp>
      <p:sp>
        <p:nvSpPr>
          <p:cNvPr id="25607" name="Text Box 6"/>
          <p:cNvSpPr txBox="1">
            <a:spLocks noChangeArrowheads="1"/>
          </p:cNvSpPr>
          <p:nvPr/>
        </p:nvSpPr>
        <p:spPr bwMode="auto">
          <a:xfrm>
            <a:off x="385763" y="4330700"/>
            <a:ext cx="2286000" cy="466725"/>
          </a:xfrm>
          <a:prstGeom prst="rect">
            <a:avLst/>
          </a:prstGeom>
          <a:solidFill>
            <a:srgbClr val="66CCFF"/>
          </a:solidFill>
          <a:ln w="9525">
            <a:solidFill>
              <a:schemeClr val="accent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2400" b="1">
                <a:solidFill>
                  <a:schemeClr val="bg1"/>
                </a:solidFill>
                <a:latin typeface="Verdana" panose="020B0604030504040204" pitchFamily="34" charset="0"/>
              </a:rPr>
              <a:t>PARA QUÉ</a:t>
            </a:r>
          </a:p>
        </p:txBody>
      </p:sp>
      <p:sp>
        <p:nvSpPr>
          <p:cNvPr id="25608" name="Text Box 7"/>
          <p:cNvSpPr txBox="1">
            <a:spLocks noChangeArrowheads="1"/>
          </p:cNvSpPr>
          <p:nvPr/>
        </p:nvSpPr>
        <p:spPr bwMode="auto">
          <a:xfrm>
            <a:off x="3109913" y="5024438"/>
            <a:ext cx="1660525" cy="466725"/>
          </a:xfrm>
          <a:prstGeom prst="rect">
            <a:avLst/>
          </a:prstGeom>
          <a:solidFill>
            <a:srgbClr val="FF9900"/>
          </a:solidFill>
          <a:ln w="9525">
            <a:solidFill>
              <a:schemeClr val="accent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2400" b="1">
                <a:solidFill>
                  <a:schemeClr val="bg1"/>
                </a:solidFill>
                <a:latin typeface="Verdana" panose="020B0604030504040204" pitchFamily="34" charset="0"/>
              </a:rPr>
              <a:t>CÓMO</a:t>
            </a:r>
          </a:p>
        </p:txBody>
      </p:sp>
      <p:sp>
        <p:nvSpPr>
          <p:cNvPr id="25609" name="Text Box 8"/>
          <p:cNvSpPr txBox="1">
            <a:spLocks noChangeArrowheads="1"/>
          </p:cNvSpPr>
          <p:nvPr/>
        </p:nvSpPr>
        <p:spPr bwMode="auto">
          <a:xfrm>
            <a:off x="5219700" y="4414838"/>
            <a:ext cx="1943100" cy="466725"/>
          </a:xfrm>
          <a:prstGeom prst="rect">
            <a:avLst/>
          </a:prstGeom>
          <a:solidFill>
            <a:srgbClr val="66CCFF"/>
          </a:solidFill>
          <a:ln w="9525">
            <a:solidFill>
              <a:schemeClr val="accent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2400" b="1">
                <a:solidFill>
                  <a:schemeClr val="bg1"/>
                </a:solidFill>
                <a:latin typeface="Verdana" panose="020B0604030504040204" pitchFamily="34" charset="0"/>
              </a:rPr>
              <a:t>DÓNDE</a:t>
            </a:r>
          </a:p>
        </p:txBody>
      </p:sp>
      <p:sp>
        <p:nvSpPr>
          <p:cNvPr id="25610" name="Text Box 9"/>
          <p:cNvSpPr txBox="1">
            <a:spLocks noChangeArrowheads="1"/>
          </p:cNvSpPr>
          <p:nvPr/>
        </p:nvSpPr>
        <p:spPr bwMode="auto">
          <a:xfrm>
            <a:off x="4795838" y="2833688"/>
            <a:ext cx="1657350" cy="466725"/>
          </a:xfrm>
          <a:prstGeom prst="rect">
            <a:avLst/>
          </a:prstGeom>
          <a:solidFill>
            <a:srgbClr val="66CCFF"/>
          </a:solidFill>
          <a:ln w="9525">
            <a:solidFill>
              <a:schemeClr val="accent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2400" b="1">
                <a:solidFill>
                  <a:schemeClr val="bg1"/>
                </a:solidFill>
                <a:latin typeface="Verdana" panose="020B0604030504040204" pitchFamily="34" charset="0"/>
              </a:rPr>
              <a:t>QUIÉN</a:t>
            </a:r>
          </a:p>
        </p:txBody>
      </p:sp>
      <p:sp>
        <p:nvSpPr>
          <p:cNvPr id="25611" name="Text Box 10"/>
          <p:cNvSpPr txBox="1">
            <a:spLocks noChangeArrowheads="1"/>
          </p:cNvSpPr>
          <p:nvPr/>
        </p:nvSpPr>
        <p:spPr bwMode="auto">
          <a:xfrm>
            <a:off x="4976813" y="3665538"/>
            <a:ext cx="1971675" cy="466725"/>
          </a:xfrm>
          <a:prstGeom prst="rect">
            <a:avLst/>
          </a:prstGeom>
          <a:solidFill>
            <a:srgbClr val="FF9900"/>
          </a:solidFill>
          <a:ln w="9525">
            <a:solidFill>
              <a:schemeClr val="accent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2400" b="1">
                <a:solidFill>
                  <a:schemeClr val="bg1"/>
                </a:solidFill>
                <a:latin typeface="Verdana" panose="020B0604030504040204" pitchFamily="34" charset="0"/>
              </a:rPr>
              <a:t>CUÁNDO</a:t>
            </a:r>
          </a:p>
        </p:txBody>
      </p:sp>
      <p:pic>
        <p:nvPicPr>
          <p:cNvPr id="18" name="Picture 17" descr="pro6flujo4"/>
          <p:cNvPicPr>
            <a:picLocks noChangeAspect="1" noChangeArrowheads="1"/>
          </p:cNvPicPr>
          <p:nvPr/>
        </p:nvPicPr>
        <p:blipFill>
          <a:blip r:embed="rId3"/>
          <a:srcRect/>
          <a:stretch>
            <a:fillRect/>
          </a:stretch>
        </p:blipFill>
        <p:spPr bwMode="auto">
          <a:xfrm>
            <a:off x="3119438" y="3111500"/>
            <a:ext cx="1641475" cy="17700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descr="BD0002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5632450"/>
            <a:ext cx="9747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87">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down)">
                                      <p:cBhvr>
                                        <p:cTn id="7" dur="500"/>
                                        <p:tgtEl>
                                          <p:spTgt spid="25605"/>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5606"/>
                                        </p:tgtEl>
                                        <p:attrNameLst>
                                          <p:attrName>style.visibility</p:attrName>
                                        </p:attrNameLst>
                                      </p:cBhvr>
                                      <p:to>
                                        <p:strVal val="visible"/>
                                      </p:to>
                                    </p:set>
                                    <p:animEffect transition="in" filter="wheel(1)">
                                      <p:cBhvr>
                                        <p:cTn id="11" dur="2000"/>
                                        <p:tgtEl>
                                          <p:spTgt spid="25606"/>
                                        </p:tgtEl>
                                      </p:cBhvr>
                                    </p:animEffect>
                                  </p:childTnLst>
                                </p:cTn>
                              </p:par>
                            </p:childTnLst>
                          </p:cTn>
                        </p:par>
                        <p:par>
                          <p:cTn id="12" fill="hold" nodeType="afterGroup">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25607"/>
                                        </p:tgtEl>
                                        <p:attrNameLst>
                                          <p:attrName>style.visibility</p:attrName>
                                        </p:attrNameLst>
                                      </p:cBhvr>
                                      <p:to>
                                        <p:strVal val="visible"/>
                                      </p:to>
                                    </p:set>
                                    <p:animEffect transition="in" filter="randombar(horizontal)">
                                      <p:cBhvr>
                                        <p:cTn id="15" dur="500"/>
                                        <p:tgtEl>
                                          <p:spTgt spid="25607"/>
                                        </p:tgtEl>
                                      </p:cBhvr>
                                    </p:animEffect>
                                  </p:childTnLst>
                                </p:cTn>
                              </p:par>
                            </p:childTnLst>
                          </p:cTn>
                        </p:par>
                        <p:par>
                          <p:cTn id="16" fill="hold" nodeType="afterGroup">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25608"/>
                                        </p:tgtEl>
                                        <p:attrNameLst>
                                          <p:attrName>style.visibility</p:attrName>
                                        </p:attrNameLst>
                                      </p:cBhvr>
                                      <p:to>
                                        <p:strVal val="visible"/>
                                      </p:to>
                                    </p:set>
                                    <p:animEffect transition="in" filter="wipe(down)">
                                      <p:cBhvr>
                                        <p:cTn id="19" dur="500"/>
                                        <p:tgtEl>
                                          <p:spTgt spid="25608"/>
                                        </p:tgtEl>
                                      </p:cBhvr>
                                    </p:animEffect>
                                  </p:childTnLst>
                                </p:cTn>
                              </p:par>
                            </p:childTnLst>
                          </p:cTn>
                        </p:par>
                        <p:par>
                          <p:cTn id="20" fill="hold" nodeType="afterGroup">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25609"/>
                                        </p:tgtEl>
                                        <p:attrNameLst>
                                          <p:attrName>style.visibility</p:attrName>
                                        </p:attrNameLst>
                                      </p:cBhvr>
                                      <p:to>
                                        <p:strVal val="visible"/>
                                      </p:to>
                                    </p:set>
                                    <p:animEffect transition="in" filter="wipe(down)">
                                      <p:cBhvr>
                                        <p:cTn id="23" dur="500"/>
                                        <p:tgtEl>
                                          <p:spTgt spid="25609"/>
                                        </p:tgtEl>
                                      </p:cBhvr>
                                    </p:animEffect>
                                  </p:childTnLst>
                                </p:cTn>
                              </p:par>
                            </p:childTnLst>
                          </p:cTn>
                        </p:par>
                        <p:par>
                          <p:cTn id="24" fill="hold" nodeType="afterGroup">
                            <p:stCondLst>
                              <p:cond delay="4000"/>
                            </p:stCondLst>
                            <p:childTnLst>
                              <p:par>
                                <p:cTn id="25" presetID="26" presetClass="entr" presetSubtype="0" fill="hold" grpId="0" nodeType="afterEffect">
                                  <p:stCondLst>
                                    <p:cond delay="0"/>
                                  </p:stCondLst>
                                  <p:childTnLst>
                                    <p:set>
                                      <p:cBhvr>
                                        <p:cTn id="26" dur="1" fill="hold">
                                          <p:stCondLst>
                                            <p:cond delay="0"/>
                                          </p:stCondLst>
                                        </p:cTn>
                                        <p:tgtEl>
                                          <p:spTgt spid="25611"/>
                                        </p:tgtEl>
                                        <p:attrNameLst>
                                          <p:attrName>style.visibility</p:attrName>
                                        </p:attrNameLst>
                                      </p:cBhvr>
                                      <p:to>
                                        <p:strVal val="visible"/>
                                      </p:to>
                                    </p:set>
                                    <p:animEffect transition="in" filter="wipe(down)">
                                      <p:cBhvr>
                                        <p:cTn id="27" dur="580">
                                          <p:stCondLst>
                                            <p:cond delay="0"/>
                                          </p:stCondLst>
                                        </p:cTn>
                                        <p:tgtEl>
                                          <p:spTgt spid="25611"/>
                                        </p:tgtEl>
                                      </p:cBhvr>
                                    </p:animEffect>
                                    <p:anim calcmode="lin" valueType="num">
                                      <p:cBhvr>
                                        <p:cTn id="28" dur="1822" tmFilter="0,0; 0.14,0.36; 0.43,0.73; 0.71,0.91; 1.0,1.0">
                                          <p:stCondLst>
                                            <p:cond delay="0"/>
                                          </p:stCondLst>
                                        </p:cTn>
                                        <p:tgtEl>
                                          <p:spTgt spid="256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56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56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56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5611"/>
                                        </p:tgtEl>
                                        <p:attrNameLst>
                                          <p:attrName>ppt_y</p:attrName>
                                        </p:attrNameLst>
                                      </p:cBhvr>
                                      <p:tavLst>
                                        <p:tav tm="0" fmla="#ppt_y-sin(pi*$)/81">
                                          <p:val>
                                            <p:fltVal val="0"/>
                                          </p:val>
                                        </p:tav>
                                        <p:tav tm="100000">
                                          <p:val>
                                            <p:fltVal val="1"/>
                                          </p:val>
                                        </p:tav>
                                      </p:tavLst>
                                    </p:anim>
                                    <p:animScale>
                                      <p:cBhvr>
                                        <p:cTn id="33" dur="26">
                                          <p:stCondLst>
                                            <p:cond delay="650"/>
                                          </p:stCondLst>
                                        </p:cTn>
                                        <p:tgtEl>
                                          <p:spTgt spid="25611"/>
                                        </p:tgtEl>
                                      </p:cBhvr>
                                      <p:to x="100000" y="60000"/>
                                    </p:animScale>
                                    <p:animScale>
                                      <p:cBhvr>
                                        <p:cTn id="34" dur="166" decel="50000">
                                          <p:stCondLst>
                                            <p:cond delay="676"/>
                                          </p:stCondLst>
                                        </p:cTn>
                                        <p:tgtEl>
                                          <p:spTgt spid="25611"/>
                                        </p:tgtEl>
                                      </p:cBhvr>
                                      <p:to x="100000" y="100000"/>
                                    </p:animScale>
                                    <p:animScale>
                                      <p:cBhvr>
                                        <p:cTn id="35" dur="26">
                                          <p:stCondLst>
                                            <p:cond delay="1312"/>
                                          </p:stCondLst>
                                        </p:cTn>
                                        <p:tgtEl>
                                          <p:spTgt spid="25611"/>
                                        </p:tgtEl>
                                      </p:cBhvr>
                                      <p:to x="100000" y="80000"/>
                                    </p:animScale>
                                    <p:animScale>
                                      <p:cBhvr>
                                        <p:cTn id="36" dur="166" decel="50000">
                                          <p:stCondLst>
                                            <p:cond delay="1338"/>
                                          </p:stCondLst>
                                        </p:cTn>
                                        <p:tgtEl>
                                          <p:spTgt spid="25611"/>
                                        </p:tgtEl>
                                      </p:cBhvr>
                                      <p:to x="100000" y="100000"/>
                                    </p:animScale>
                                    <p:animScale>
                                      <p:cBhvr>
                                        <p:cTn id="37" dur="26">
                                          <p:stCondLst>
                                            <p:cond delay="1642"/>
                                          </p:stCondLst>
                                        </p:cTn>
                                        <p:tgtEl>
                                          <p:spTgt spid="25611"/>
                                        </p:tgtEl>
                                      </p:cBhvr>
                                      <p:to x="100000" y="90000"/>
                                    </p:animScale>
                                    <p:animScale>
                                      <p:cBhvr>
                                        <p:cTn id="38" dur="166" decel="50000">
                                          <p:stCondLst>
                                            <p:cond delay="1668"/>
                                          </p:stCondLst>
                                        </p:cTn>
                                        <p:tgtEl>
                                          <p:spTgt spid="25611"/>
                                        </p:tgtEl>
                                      </p:cBhvr>
                                      <p:to x="100000" y="100000"/>
                                    </p:animScale>
                                    <p:animScale>
                                      <p:cBhvr>
                                        <p:cTn id="39" dur="26">
                                          <p:stCondLst>
                                            <p:cond delay="1808"/>
                                          </p:stCondLst>
                                        </p:cTn>
                                        <p:tgtEl>
                                          <p:spTgt spid="25611"/>
                                        </p:tgtEl>
                                      </p:cBhvr>
                                      <p:to x="100000" y="95000"/>
                                    </p:animScale>
                                    <p:animScale>
                                      <p:cBhvr>
                                        <p:cTn id="40" dur="166" decel="50000">
                                          <p:stCondLst>
                                            <p:cond delay="1834"/>
                                          </p:stCondLst>
                                        </p:cTn>
                                        <p:tgtEl>
                                          <p:spTgt spid="25611"/>
                                        </p:tgtEl>
                                      </p:cBhvr>
                                      <p:to x="100000" y="100000"/>
                                    </p:animScale>
                                  </p:childTnLst>
                                </p:cTn>
                              </p:par>
                            </p:childTnLst>
                          </p:cTn>
                        </p:par>
                        <p:par>
                          <p:cTn id="41" fill="hold" nodeType="afterGroup">
                            <p:stCondLst>
                              <p:cond delay="6000"/>
                            </p:stCondLst>
                            <p:childTnLst>
                              <p:par>
                                <p:cTn id="42" presetID="22" presetClass="entr" presetSubtype="4" fill="hold" grpId="0" nodeType="afterEffect">
                                  <p:stCondLst>
                                    <p:cond delay="0"/>
                                  </p:stCondLst>
                                  <p:childTnLst>
                                    <p:set>
                                      <p:cBhvr>
                                        <p:cTn id="43" dur="1" fill="hold">
                                          <p:stCondLst>
                                            <p:cond delay="0"/>
                                          </p:stCondLst>
                                        </p:cTn>
                                        <p:tgtEl>
                                          <p:spTgt spid="25610"/>
                                        </p:tgtEl>
                                        <p:attrNameLst>
                                          <p:attrName>style.visibility</p:attrName>
                                        </p:attrNameLst>
                                      </p:cBhvr>
                                      <p:to>
                                        <p:strVal val="visible"/>
                                      </p:to>
                                    </p:set>
                                    <p:animEffect transition="in" filter="wipe(down)">
                                      <p:cBhvr>
                                        <p:cTn id="44" dur="500"/>
                                        <p:tgtEl>
                                          <p:spTgt spid="25610"/>
                                        </p:tgtEl>
                                      </p:cBhvr>
                                    </p:animEffect>
                                  </p:childTnLst>
                                </p:cTn>
                              </p:par>
                            </p:childTnLst>
                          </p:cTn>
                        </p:par>
                        <p:par>
                          <p:cTn id="45" fill="hold" nodeType="afterGroup">
                            <p:stCondLst>
                              <p:cond delay="6500"/>
                            </p:stCondLst>
                            <p:childTnLst>
                              <p:par>
                                <p:cTn id="46"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47" dur="2000" fill="hold"/>
                                        <p:tgtEl>
                                          <p:spTgt spid="256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animBg="1"/>
      <p:bldP spid="25607" grpId="0" animBg="1"/>
      <p:bldP spid="25608" grpId="0" animBg="1"/>
      <p:bldP spid="25609" grpId="0" animBg="1"/>
      <p:bldP spid="25610" grpId="0" animBg="1"/>
      <p:bldP spid="256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84213" y="1163638"/>
            <a:ext cx="6840537" cy="1390650"/>
          </a:xfrm>
          <a:prstGeom prst="rect">
            <a:avLst/>
          </a:prstGeom>
        </p:spPr>
        <p:txBody>
          <a:bodyPr>
            <a:spAutoFit/>
          </a:bodyPr>
          <a:lstStyle/>
          <a:p>
            <a:pPr algn="ctr" eaLnBrk="1" hangingPunct="1">
              <a:lnSpc>
                <a:spcPct val="90000"/>
              </a:lnSpc>
              <a:spcBef>
                <a:spcPct val="50000"/>
              </a:spcBef>
              <a:defRPr/>
            </a:pPr>
            <a:r>
              <a:rPr lang="es-CO" altLang="es-CO" sz="1600" b="1" dirty="0">
                <a:latin typeface="+mj-lt"/>
              </a:rPr>
              <a:t>Qué es el SIGCMA</a:t>
            </a:r>
            <a:r>
              <a:rPr lang="es-ES" altLang="es-CO" sz="1600" b="1" dirty="0">
                <a:latin typeface="+mj-lt"/>
              </a:rPr>
              <a:t>? </a:t>
            </a:r>
          </a:p>
          <a:p>
            <a:pPr algn="ctr" eaLnBrk="1" hangingPunct="1">
              <a:lnSpc>
                <a:spcPct val="90000"/>
              </a:lnSpc>
              <a:spcBef>
                <a:spcPct val="50000"/>
              </a:spcBef>
              <a:defRPr/>
            </a:pPr>
            <a:r>
              <a:rPr lang="es-CO" altLang="es-CO" dirty="0">
                <a:latin typeface="+mn-lt"/>
              </a:rPr>
              <a:t>Es la </a:t>
            </a:r>
            <a:r>
              <a:rPr lang="es-ES" altLang="es-CO" dirty="0">
                <a:latin typeface="+mn-lt"/>
              </a:rPr>
              <a:t>herramienta de gestión y control que de manera sistemática permite dirigir y evaluar el desempeño</a:t>
            </a:r>
            <a:r>
              <a:rPr lang="es-CO" altLang="es-CO" dirty="0">
                <a:latin typeface="+mn-lt"/>
              </a:rPr>
              <a:t> </a:t>
            </a:r>
            <a:r>
              <a:rPr lang="es-ES" altLang="es-CO" dirty="0">
                <a:latin typeface="+mn-lt"/>
              </a:rPr>
              <a:t>institucional en términos de calidad para aumentar la satisfacción social en la prestación del servicio de Justicia y colaboración con el medio ambiente. Acuerdo PSAA 14-10160 de 2014, adopta el Plan de Gestión Ambiental en la Rama Judicial</a:t>
            </a:r>
            <a:endParaRPr lang="es-CO" dirty="0">
              <a:latin typeface="+mn-lt"/>
            </a:endParaRPr>
          </a:p>
        </p:txBody>
      </p:sp>
      <p:sp>
        <p:nvSpPr>
          <p:cNvPr id="32772" name="Rectangle 11"/>
          <p:cNvSpPr>
            <a:spLocks noChangeArrowheads="1"/>
          </p:cNvSpPr>
          <p:nvPr/>
        </p:nvSpPr>
        <p:spPr bwMode="auto">
          <a:xfrm>
            <a:off x="4932363" y="2768600"/>
            <a:ext cx="3979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s-ES" altLang="es-CO" sz="2000" b="1" u="sng">
                <a:solidFill>
                  <a:srgbClr val="FF0000"/>
                </a:solidFill>
                <a:latin typeface="Arial" panose="020B0604020202020204" pitchFamily="34" charset="0"/>
              </a:rPr>
              <a:t>Control</a:t>
            </a:r>
            <a:r>
              <a:rPr lang="es-CO" altLang="es-CO" sz="2000" b="1" u="sng">
                <a:solidFill>
                  <a:srgbClr val="FF0000"/>
                </a:solidFill>
                <a:latin typeface="Arial" panose="020B0604020202020204" pitchFamily="34" charset="0"/>
              </a:rPr>
              <a:t>:</a:t>
            </a:r>
            <a:r>
              <a:rPr lang="es-CO" altLang="es-CO" sz="2000" b="1">
                <a:solidFill>
                  <a:schemeClr val="tx1"/>
                </a:solidFill>
                <a:latin typeface="Arial" panose="020B0604020202020204" pitchFamily="34" charset="0"/>
              </a:rPr>
              <a:t>     </a:t>
            </a:r>
          </a:p>
          <a:p>
            <a:pPr eaLnBrk="1" hangingPunct="1">
              <a:spcBef>
                <a:spcPct val="0"/>
              </a:spcBef>
              <a:buClrTx/>
              <a:buSzTx/>
              <a:buFontTx/>
              <a:buNone/>
            </a:pPr>
            <a:r>
              <a:rPr lang="es-CO" altLang="es-CO" sz="2000" b="1">
                <a:solidFill>
                  <a:schemeClr val="tx1"/>
                </a:solidFill>
                <a:latin typeface="Arial" panose="020B0604020202020204" pitchFamily="34" charset="0"/>
              </a:rPr>
              <a:t>A</a:t>
            </a:r>
            <a:r>
              <a:rPr lang="es-ES" altLang="es-CO" sz="2000" b="1">
                <a:solidFill>
                  <a:schemeClr val="tx1"/>
                </a:solidFill>
                <a:latin typeface="Arial" panose="020B0604020202020204" pitchFamily="34" charset="0"/>
              </a:rPr>
              <a:t>ctividades de verificación y valoración que permiten mejorar el desempeño.</a:t>
            </a:r>
          </a:p>
        </p:txBody>
      </p:sp>
      <p:sp>
        <p:nvSpPr>
          <p:cNvPr id="32773" name="Rectangle 14"/>
          <p:cNvSpPr>
            <a:spLocks noChangeArrowheads="1"/>
          </p:cNvSpPr>
          <p:nvPr/>
        </p:nvSpPr>
        <p:spPr bwMode="auto">
          <a:xfrm>
            <a:off x="4840288" y="5140325"/>
            <a:ext cx="37433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s-ES" altLang="es-CO" sz="2000" b="1" u="sng">
                <a:solidFill>
                  <a:srgbClr val="FF0000"/>
                </a:solidFill>
                <a:latin typeface="Arial" panose="020B0604020202020204" pitchFamily="34" charset="0"/>
              </a:rPr>
              <a:t>Calidad</a:t>
            </a:r>
            <a:r>
              <a:rPr lang="es-CO" altLang="es-CO" sz="2000" b="1" u="sng">
                <a:solidFill>
                  <a:srgbClr val="FF0000"/>
                </a:solidFill>
                <a:latin typeface="Arial" panose="020B0604020202020204" pitchFamily="34" charset="0"/>
              </a:rPr>
              <a:t>:</a:t>
            </a:r>
            <a:r>
              <a:rPr lang="es-CO" altLang="es-CO" sz="2000" b="1">
                <a:solidFill>
                  <a:schemeClr val="tx1"/>
                </a:solidFill>
                <a:latin typeface="Arial" panose="020B0604020202020204" pitchFamily="34" charset="0"/>
              </a:rPr>
              <a:t>   </a:t>
            </a:r>
          </a:p>
          <a:p>
            <a:pPr eaLnBrk="1" hangingPunct="1">
              <a:spcBef>
                <a:spcPct val="50000"/>
              </a:spcBef>
              <a:buClrTx/>
              <a:buSzTx/>
              <a:buFontTx/>
              <a:buNone/>
            </a:pPr>
            <a:r>
              <a:rPr lang="es-CO" altLang="es-CO" sz="2000" b="1">
                <a:solidFill>
                  <a:schemeClr val="tx1"/>
                </a:solidFill>
                <a:latin typeface="Arial" panose="020B0604020202020204" pitchFamily="34" charset="0"/>
              </a:rPr>
              <a:t>G</a:t>
            </a:r>
            <a:r>
              <a:rPr lang="es-ES" altLang="es-CO" sz="2000" b="1">
                <a:solidFill>
                  <a:schemeClr val="tx1"/>
                </a:solidFill>
                <a:latin typeface="Arial" panose="020B0604020202020204" pitchFamily="34" charset="0"/>
              </a:rPr>
              <a:t>rado en el que un conjunto de características inherentes cumple con los</a:t>
            </a:r>
            <a:r>
              <a:rPr lang="es-CO" altLang="es-CO" sz="2000" b="1">
                <a:solidFill>
                  <a:schemeClr val="tx1"/>
                </a:solidFill>
                <a:latin typeface="Arial" panose="020B0604020202020204" pitchFamily="34" charset="0"/>
              </a:rPr>
              <a:t> </a:t>
            </a:r>
            <a:r>
              <a:rPr lang="es-ES" altLang="es-CO" sz="2000" b="1">
                <a:solidFill>
                  <a:schemeClr val="tx1"/>
                </a:solidFill>
                <a:latin typeface="Arial" panose="020B0604020202020204" pitchFamily="34" charset="0"/>
              </a:rPr>
              <a:t>requisitos.</a:t>
            </a:r>
          </a:p>
        </p:txBody>
      </p:sp>
      <p:sp>
        <p:nvSpPr>
          <p:cNvPr id="32774" name="Rectangle 15"/>
          <p:cNvSpPr>
            <a:spLocks noChangeArrowheads="1"/>
          </p:cNvSpPr>
          <p:nvPr/>
        </p:nvSpPr>
        <p:spPr bwMode="auto">
          <a:xfrm>
            <a:off x="304800" y="5140325"/>
            <a:ext cx="33131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s-ES" altLang="es-CO" sz="2000" b="1" u="sng">
                <a:solidFill>
                  <a:srgbClr val="FF0000"/>
                </a:solidFill>
                <a:latin typeface="Arial" panose="020B0604020202020204" pitchFamily="34" charset="0"/>
              </a:rPr>
              <a:t>Gestión</a:t>
            </a:r>
            <a:r>
              <a:rPr lang="es-CO" altLang="es-CO" sz="2000" b="1" u="sng">
                <a:solidFill>
                  <a:srgbClr val="FF0000"/>
                </a:solidFill>
                <a:latin typeface="Arial" panose="020B0604020202020204" pitchFamily="34" charset="0"/>
              </a:rPr>
              <a:t>:</a:t>
            </a:r>
            <a:r>
              <a:rPr lang="es-CO" altLang="es-CO" sz="2000" b="1">
                <a:solidFill>
                  <a:schemeClr val="tx1"/>
                </a:solidFill>
                <a:latin typeface="Arial" panose="020B0604020202020204" pitchFamily="34" charset="0"/>
              </a:rPr>
              <a:t>                             </a:t>
            </a:r>
            <a:r>
              <a:rPr lang="es-ES" altLang="es-CO" sz="2000" b="1">
                <a:solidFill>
                  <a:schemeClr val="tx1"/>
                </a:solidFill>
                <a:latin typeface="Arial" panose="020B0604020202020204" pitchFamily="34" charset="0"/>
              </a:rPr>
              <a:t>Actividades coordinadas que permiten dirigir y orientar la entidad.</a:t>
            </a:r>
          </a:p>
        </p:txBody>
      </p:sp>
      <p:sp>
        <p:nvSpPr>
          <p:cNvPr id="32775" name="Rectangle 17"/>
          <p:cNvSpPr>
            <a:spLocks noChangeArrowheads="1"/>
          </p:cNvSpPr>
          <p:nvPr/>
        </p:nvSpPr>
        <p:spPr bwMode="auto">
          <a:xfrm>
            <a:off x="58738" y="2746375"/>
            <a:ext cx="28082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s-CO" altLang="es-CO" sz="1800" b="1" u="sng">
                <a:solidFill>
                  <a:srgbClr val="FF0000"/>
                </a:solidFill>
                <a:latin typeface="Arial" panose="020B0604020202020204" pitchFamily="34" charset="0"/>
              </a:rPr>
              <a:t>Sistema:</a:t>
            </a:r>
            <a:r>
              <a:rPr lang="es-CO" altLang="es-CO" sz="1800" b="1">
                <a:solidFill>
                  <a:schemeClr val="tx1"/>
                </a:solidFill>
                <a:latin typeface="Arial" panose="020B0604020202020204" pitchFamily="34" charset="0"/>
              </a:rPr>
              <a:t>                           </a:t>
            </a:r>
            <a:r>
              <a:rPr lang="es-ES" altLang="es-CO" sz="1800" b="1">
                <a:solidFill>
                  <a:schemeClr val="tx1"/>
                </a:solidFill>
                <a:latin typeface="Arial" panose="020B0604020202020204" pitchFamily="34" charset="0"/>
              </a:rPr>
              <a:t>Conjunto de elementos mutuamente relacionados que interactúan con el fin de lograr un</a:t>
            </a:r>
            <a:r>
              <a:rPr lang="es-CO" altLang="es-CO" sz="1800" b="1">
                <a:solidFill>
                  <a:schemeClr val="tx1"/>
                </a:solidFill>
                <a:latin typeface="Arial" panose="020B0604020202020204" pitchFamily="34" charset="0"/>
              </a:rPr>
              <a:t> </a:t>
            </a:r>
            <a:r>
              <a:rPr lang="es-ES" altLang="es-CO" sz="1800" b="1">
                <a:solidFill>
                  <a:schemeClr val="tx1"/>
                </a:solidFill>
                <a:latin typeface="Arial" panose="020B0604020202020204" pitchFamily="34" charset="0"/>
              </a:rPr>
              <a:t>propósito.</a:t>
            </a:r>
          </a:p>
        </p:txBody>
      </p:sp>
    </p:spTree>
  </p:cSld>
  <p:clrMapOvr>
    <a:masterClrMapping/>
  </p:clrMapOvr>
  <p:transition spd="slow" advTm="5947">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539750" y="1412875"/>
            <a:ext cx="6985000" cy="1016000"/>
          </a:xfrm>
          <a:prstGeom prst="rect">
            <a:avLst/>
          </a:prstGeom>
        </p:spPr>
        <p:txBody>
          <a:bodyPr>
            <a:spAutoFit/>
          </a:bodyPr>
          <a:lstStyle/>
          <a:p>
            <a:pPr algn="ctr" eaLnBrk="1" hangingPunct="1">
              <a:spcBef>
                <a:spcPct val="50000"/>
              </a:spcBef>
              <a:defRPr/>
            </a:pPr>
            <a:r>
              <a:rPr lang="es-CO" altLang="es-CO" sz="3000" b="1" dirty="0">
                <a:solidFill>
                  <a:srgbClr val="66CCFF"/>
                </a:solidFill>
                <a:latin typeface="+mj-lt"/>
              </a:rPr>
              <a:t>A QUIÉN ESTÁ DIRIGIDO EL </a:t>
            </a:r>
            <a:r>
              <a:rPr lang="es-ES" altLang="es-CO" sz="3000" b="1" dirty="0">
                <a:solidFill>
                  <a:srgbClr val="66CCFF"/>
                </a:solidFill>
                <a:latin typeface="+mj-lt"/>
              </a:rPr>
              <a:t>SISTEMA DE GESTIÓN Y CONTROL DE CALIDAD</a:t>
            </a:r>
            <a:r>
              <a:rPr lang="es-CO" altLang="es-CO" sz="3000" b="1" dirty="0">
                <a:solidFill>
                  <a:srgbClr val="66CCFF"/>
                </a:solidFill>
                <a:latin typeface="+mj-lt"/>
              </a:rPr>
              <a:t> </a:t>
            </a:r>
            <a:r>
              <a:rPr lang="es-ES" altLang="es-CO" sz="3000" b="1" dirty="0">
                <a:solidFill>
                  <a:srgbClr val="66CCFF"/>
                </a:solidFill>
                <a:latin typeface="+mj-lt"/>
              </a:rPr>
              <a:t>?</a:t>
            </a:r>
          </a:p>
        </p:txBody>
      </p:sp>
      <p:sp>
        <p:nvSpPr>
          <p:cNvPr id="9" name="Rectangle 5"/>
          <p:cNvSpPr>
            <a:spLocks noChangeArrowheads="1"/>
          </p:cNvSpPr>
          <p:nvPr/>
        </p:nvSpPr>
        <p:spPr bwMode="auto">
          <a:xfrm>
            <a:off x="539750" y="3068638"/>
            <a:ext cx="72390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3">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s-ES" altLang="es-CO" sz="2800" dirty="0" smtClean="0">
                <a:latin typeface="+mn-lt"/>
              </a:rPr>
              <a:t>Los </a:t>
            </a:r>
            <a:r>
              <a:rPr lang="es-ES" altLang="es-CO" sz="2800" b="1" u="sng" dirty="0" smtClean="0">
                <a:latin typeface="+mn-lt"/>
              </a:rPr>
              <a:t>USUARIOS </a:t>
            </a:r>
            <a:r>
              <a:rPr lang="es-ES" altLang="es-CO" sz="2800" b="1" dirty="0" smtClean="0">
                <a:latin typeface="+mn-lt"/>
              </a:rPr>
              <a:t>de Justicia </a:t>
            </a:r>
            <a:r>
              <a:rPr lang="es-ES" altLang="es-CO" sz="2800" dirty="0" smtClean="0">
                <a:latin typeface="+mn-lt"/>
              </a:rPr>
              <a:t>son la razón de ser del</a:t>
            </a:r>
            <a:r>
              <a:rPr lang="es-ES" altLang="es-CO" sz="2800" b="1" dirty="0" smtClean="0">
                <a:latin typeface="+mn-lt"/>
              </a:rPr>
              <a:t> Sistema Integral de Gestión y Control de Calidad,</a:t>
            </a:r>
            <a:r>
              <a:rPr lang="es-ES" altLang="es-CO" sz="2800" dirty="0" smtClean="0">
                <a:latin typeface="+mn-lt"/>
              </a:rPr>
              <a:t> y al implementarlo pretendemos </a:t>
            </a:r>
            <a:r>
              <a:rPr lang="es-ES" altLang="es-CO" sz="2800" b="1" u="sng" dirty="0" smtClean="0">
                <a:latin typeface="+mn-lt"/>
              </a:rPr>
              <a:t>su mayor satisfacción</a:t>
            </a:r>
            <a:r>
              <a:rPr lang="es-ES" altLang="es-CO" sz="2800" dirty="0" smtClean="0">
                <a:latin typeface="+mn-lt"/>
              </a:rPr>
              <a:t> al prestarles un servicio de calidad como resultado del desempeño de personal competente y procesos eficientes.</a:t>
            </a:r>
          </a:p>
        </p:txBody>
      </p:sp>
      <p:pic>
        <p:nvPicPr>
          <p:cNvPr id="27653" name="Picture 8" descr="j028274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463" y="5368925"/>
            <a:ext cx="1114426"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j028274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453063"/>
            <a:ext cx="111442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683">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580">
                                          <p:stCondLst>
                                            <p:cond delay="0"/>
                                          </p:stCondLst>
                                        </p:cTn>
                                        <p:tgtEl>
                                          <p:spTgt spid="27653"/>
                                        </p:tgtEl>
                                      </p:cBhvr>
                                    </p:animEffect>
                                    <p:anim calcmode="lin" valueType="num">
                                      <p:cBhvr>
                                        <p:cTn id="8"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3"/>
                                        </p:tgtEl>
                                      </p:cBhvr>
                                      <p:to x="100000" y="60000"/>
                                    </p:animScale>
                                    <p:animScale>
                                      <p:cBhvr>
                                        <p:cTn id="14" dur="166" decel="50000">
                                          <p:stCondLst>
                                            <p:cond delay="676"/>
                                          </p:stCondLst>
                                        </p:cTn>
                                        <p:tgtEl>
                                          <p:spTgt spid="27653"/>
                                        </p:tgtEl>
                                      </p:cBhvr>
                                      <p:to x="100000" y="100000"/>
                                    </p:animScale>
                                    <p:animScale>
                                      <p:cBhvr>
                                        <p:cTn id="15" dur="26">
                                          <p:stCondLst>
                                            <p:cond delay="1312"/>
                                          </p:stCondLst>
                                        </p:cTn>
                                        <p:tgtEl>
                                          <p:spTgt spid="27653"/>
                                        </p:tgtEl>
                                      </p:cBhvr>
                                      <p:to x="100000" y="80000"/>
                                    </p:animScale>
                                    <p:animScale>
                                      <p:cBhvr>
                                        <p:cTn id="16" dur="166" decel="50000">
                                          <p:stCondLst>
                                            <p:cond delay="1338"/>
                                          </p:stCondLst>
                                        </p:cTn>
                                        <p:tgtEl>
                                          <p:spTgt spid="27653"/>
                                        </p:tgtEl>
                                      </p:cBhvr>
                                      <p:to x="100000" y="100000"/>
                                    </p:animScale>
                                    <p:animScale>
                                      <p:cBhvr>
                                        <p:cTn id="17" dur="26">
                                          <p:stCondLst>
                                            <p:cond delay="1642"/>
                                          </p:stCondLst>
                                        </p:cTn>
                                        <p:tgtEl>
                                          <p:spTgt spid="27653"/>
                                        </p:tgtEl>
                                      </p:cBhvr>
                                      <p:to x="100000" y="90000"/>
                                    </p:animScale>
                                    <p:animScale>
                                      <p:cBhvr>
                                        <p:cTn id="18" dur="166" decel="50000">
                                          <p:stCondLst>
                                            <p:cond delay="1668"/>
                                          </p:stCondLst>
                                        </p:cTn>
                                        <p:tgtEl>
                                          <p:spTgt spid="27653"/>
                                        </p:tgtEl>
                                      </p:cBhvr>
                                      <p:to x="100000" y="100000"/>
                                    </p:animScale>
                                    <p:animScale>
                                      <p:cBhvr>
                                        <p:cTn id="19" dur="26">
                                          <p:stCondLst>
                                            <p:cond delay="1808"/>
                                          </p:stCondLst>
                                        </p:cTn>
                                        <p:tgtEl>
                                          <p:spTgt spid="27653"/>
                                        </p:tgtEl>
                                      </p:cBhvr>
                                      <p:to x="100000" y="95000"/>
                                    </p:animScale>
                                    <p:animScale>
                                      <p:cBhvr>
                                        <p:cTn id="20" dur="166" decel="50000">
                                          <p:stCondLst>
                                            <p:cond delay="1834"/>
                                          </p:stCondLst>
                                        </p:cTn>
                                        <p:tgtEl>
                                          <p:spTgt spid="2765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7654"/>
                                        </p:tgtEl>
                                        <p:attrNameLst>
                                          <p:attrName>style.visibility</p:attrName>
                                        </p:attrNameLst>
                                      </p:cBhvr>
                                      <p:to>
                                        <p:strVal val="visible"/>
                                      </p:to>
                                    </p:set>
                                    <p:animEffect transition="in" filter="wipe(down)">
                                      <p:cBhvr>
                                        <p:cTn id="23" dur="580">
                                          <p:stCondLst>
                                            <p:cond delay="0"/>
                                          </p:stCondLst>
                                        </p:cTn>
                                        <p:tgtEl>
                                          <p:spTgt spid="27654"/>
                                        </p:tgtEl>
                                      </p:cBhvr>
                                    </p:animEffect>
                                    <p:anim calcmode="lin" valueType="num">
                                      <p:cBhvr>
                                        <p:cTn id="24" dur="1822" tmFilter="0,0; 0.14,0.36; 0.43,0.73; 0.71,0.91; 1.0,1.0">
                                          <p:stCondLst>
                                            <p:cond delay="0"/>
                                          </p:stCondLst>
                                        </p:cTn>
                                        <p:tgtEl>
                                          <p:spTgt spid="2765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765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765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765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7654"/>
                                        </p:tgtEl>
                                        <p:attrNameLst>
                                          <p:attrName>ppt_y</p:attrName>
                                        </p:attrNameLst>
                                      </p:cBhvr>
                                      <p:tavLst>
                                        <p:tav tm="0" fmla="#ppt_y-sin(pi*$)/81">
                                          <p:val>
                                            <p:fltVal val="0"/>
                                          </p:val>
                                        </p:tav>
                                        <p:tav tm="100000">
                                          <p:val>
                                            <p:fltVal val="1"/>
                                          </p:val>
                                        </p:tav>
                                      </p:tavLst>
                                    </p:anim>
                                    <p:animScale>
                                      <p:cBhvr>
                                        <p:cTn id="29" dur="26">
                                          <p:stCondLst>
                                            <p:cond delay="650"/>
                                          </p:stCondLst>
                                        </p:cTn>
                                        <p:tgtEl>
                                          <p:spTgt spid="27654"/>
                                        </p:tgtEl>
                                      </p:cBhvr>
                                      <p:to x="100000" y="60000"/>
                                    </p:animScale>
                                    <p:animScale>
                                      <p:cBhvr>
                                        <p:cTn id="30" dur="166" decel="50000">
                                          <p:stCondLst>
                                            <p:cond delay="676"/>
                                          </p:stCondLst>
                                        </p:cTn>
                                        <p:tgtEl>
                                          <p:spTgt spid="27654"/>
                                        </p:tgtEl>
                                      </p:cBhvr>
                                      <p:to x="100000" y="100000"/>
                                    </p:animScale>
                                    <p:animScale>
                                      <p:cBhvr>
                                        <p:cTn id="31" dur="26">
                                          <p:stCondLst>
                                            <p:cond delay="1312"/>
                                          </p:stCondLst>
                                        </p:cTn>
                                        <p:tgtEl>
                                          <p:spTgt spid="27654"/>
                                        </p:tgtEl>
                                      </p:cBhvr>
                                      <p:to x="100000" y="80000"/>
                                    </p:animScale>
                                    <p:animScale>
                                      <p:cBhvr>
                                        <p:cTn id="32" dur="166" decel="50000">
                                          <p:stCondLst>
                                            <p:cond delay="1338"/>
                                          </p:stCondLst>
                                        </p:cTn>
                                        <p:tgtEl>
                                          <p:spTgt spid="27654"/>
                                        </p:tgtEl>
                                      </p:cBhvr>
                                      <p:to x="100000" y="100000"/>
                                    </p:animScale>
                                    <p:animScale>
                                      <p:cBhvr>
                                        <p:cTn id="33" dur="26">
                                          <p:stCondLst>
                                            <p:cond delay="1642"/>
                                          </p:stCondLst>
                                        </p:cTn>
                                        <p:tgtEl>
                                          <p:spTgt spid="27654"/>
                                        </p:tgtEl>
                                      </p:cBhvr>
                                      <p:to x="100000" y="90000"/>
                                    </p:animScale>
                                    <p:animScale>
                                      <p:cBhvr>
                                        <p:cTn id="34" dur="166" decel="50000">
                                          <p:stCondLst>
                                            <p:cond delay="1668"/>
                                          </p:stCondLst>
                                        </p:cTn>
                                        <p:tgtEl>
                                          <p:spTgt spid="27654"/>
                                        </p:tgtEl>
                                      </p:cBhvr>
                                      <p:to x="100000" y="100000"/>
                                    </p:animScale>
                                    <p:animScale>
                                      <p:cBhvr>
                                        <p:cTn id="35" dur="26">
                                          <p:stCondLst>
                                            <p:cond delay="1808"/>
                                          </p:stCondLst>
                                        </p:cTn>
                                        <p:tgtEl>
                                          <p:spTgt spid="27654"/>
                                        </p:tgtEl>
                                      </p:cBhvr>
                                      <p:to x="100000" y="95000"/>
                                    </p:animScale>
                                    <p:animScale>
                                      <p:cBhvr>
                                        <p:cTn id="36" dur="166" decel="50000">
                                          <p:stCondLst>
                                            <p:cond delay="1834"/>
                                          </p:stCondLst>
                                        </p:cTn>
                                        <p:tgtEl>
                                          <p:spTgt spid="276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upo 1"/>
          <p:cNvGrpSpPr>
            <a:grpSpLocks/>
          </p:cNvGrpSpPr>
          <p:nvPr/>
        </p:nvGrpSpPr>
        <p:grpSpPr bwMode="auto">
          <a:xfrm>
            <a:off x="0" y="1860550"/>
            <a:ext cx="4027488" cy="4635500"/>
            <a:chOff x="-89354" y="1253159"/>
            <a:chExt cx="4027128" cy="4634880"/>
          </a:xfrm>
        </p:grpSpPr>
        <p:sp>
          <p:nvSpPr>
            <p:cNvPr id="34830" name="AutoShape 4"/>
            <p:cNvSpPr>
              <a:spLocks noChangeArrowheads="1"/>
            </p:cNvSpPr>
            <p:nvPr/>
          </p:nvSpPr>
          <p:spPr bwMode="auto">
            <a:xfrm>
              <a:off x="-89354" y="1253159"/>
              <a:ext cx="4027128" cy="4634880"/>
            </a:xfrm>
            <a:prstGeom prst="verticalScroll">
              <a:avLst>
                <a:gd name="adj" fmla="val 12500"/>
              </a:avLst>
            </a:prstGeom>
            <a:solidFill>
              <a:srgbClr val="FFFFCC"/>
            </a:solidFill>
            <a:ln w="4763">
              <a:solidFill>
                <a:srgbClr val="00000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34831" name="Text Box 5"/>
            <p:cNvSpPr txBox="1">
              <a:spLocks noChangeArrowheads="1"/>
            </p:cNvSpPr>
            <p:nvPr/>
          </p:nvSpPr>
          <p:spPr bwMode="auto">
            <a:xfrm>
              <a:off x="519682" y="2565514"/>
              <a:ext cx="2809056" cy="376237"/>
            </a:xfrm>
            <a:prstGeom prst="rect">
              <a:avLst/>
            </a:prstGeom>
            <a:solidFill>
              <a:srgbClr val="FFFFCC"/>
            </a:solidFill>
            <a:ln w="9525">
              <a:solidFill>
                <a:schemeClr val="tx2"/>
              </a:solidFill>
              <a:miter lim="800000"/>
              <a:headEnd/>
              <a:tailEnd/>
            </a:ln>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chemeClr val="tx1"/>
                  </a:solidFill>
                  <a:latin typeface="Arial" panose="020B0604020202020204" pitchFamily="34" charset="0"/>
                </a:rPr>
                <a:t>2. LIDERAZGO</a:t>
              </a:r>
            </a:p>
          </p:txBody>
        </p:sp>
        <p:sp>
          <p:nvSpPr>
            <p:cNvPr id="34832" name="Text Box 6"/>
            <p:cNvSpPr txBox="1">
              <a:spLocks noChangeArrowheads="1"/>
            </p:cNvSpPr>
            <p:nvPr/>
          </p:nvSpPr>
          <p:spPr bwMode="auto">
            <a:xfrm>
              <a:off x="494688" y="3065797"/>
              <a:ext cx="2824743" cy="650875"/>
            </a:xfrm>
            <a:prstGeom prst="rect">
              <a:avLst/>
            </a:prstGeom>
            <a:solidFill>
              <a:schemeClr val="accent1"/>
            </a:solidFill>
            <a:ln w="9525">
              <a:solidFill>
                <a:schemeClr val="tx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chemeClr val="tx1"/>
                  </a:solidFill>
                  <a:latin typeface="Arial" panose="020B0604020202020204" pitchFamily="34" charset="0"/>
                </a:rPr>
                <a:t>3. </a:t>
              </a:r>
              <a:r>
                <a:rPr lang="es-ES" altLang="es-CO" sz="1800" b="1">
                  <a:solidFill>
                    <a:schemeClr val="tx1"/>
                  </a:solidFill>
                  <a:latin typeface="Arial" panose="020B0604020202020204" pitchFamily="34" charset="0"/>
                  <a:cs typeface="Times New Roman" panose="02020603050405020304" pitchFamily="18" charset="0"/>
                </a:rPr>
                <a:t>PARTICIPACIÓN DEL PERSONAL</a:t>
              </a:r>
              <a:r>
                <a:rPr lang="es-ES" altLang="es-CO" sz="1800" b="1">
                  <a:solidFill>
                    <a:schemeClr val="tx1"/>
                  </a:solidFill>
                  <a:latin typeface="Arial" panose="020B0604020202020204" pitchFamily="34" charset="0"/>
                </a:rPr>
                <a:t> </a:t>
              </a:r>
            </a:p>
          </p:txBody>
        </p:sp>
        <p:sp>
          <p:nvSpPr>
            <p:cNvPr id="34833" name="Text Box 7"/>
            <p:cNvSpPr txBox="1">
              <a:spLocks noChangeArrowheads="1"/>
            </p:cNvSpPr>
            <p:nvPr/>
          </p:nvSpPr>
          <p:spPr bwMode="auto">
            <a:xfrm>
              <a:off x="502604" y="3947309"/>
              <a:ext cx="2843212" cy="650875"/>
            </a:xfrm>
            <a:prstGeom prst="rect">
              <a:avLst/>
            </a:prstGeom>
            <a:solidFill>
              <a:srgbClr val="FFFFCC"/>
            </a:solidFill>
            <a:ln w="9525">
              <a:solidFill>
                <a:schemeClr val="tx1"/>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chemeClr val="tx1"/>
                  </a:solidFill>
                  <a:latin typeface="Arial" panose="020B0604020202020204" pitchFamily="34" charset="0"/>
                  <a:cs typeface="Times New Roman" panose="02020603050405020304" pitchFamily="18" charset="0"/>
                </a:rPr>
                <a:t>4. ENFOQUE BASADO             EN PROCESOS</a:t>
              </a:r>
            </a:p>
          </p:txBody>
        </p:sp>
        <p:sp>
          <p:nvSpPr>
            <p:cNvPr id="34834" name="Text Box 8"/>
            <p:cNvSpPr txBox="1">
              <a:spLocks noChangeArrowheads="1"/>
            </p:cNvSpPr>
            <p:nvPr/>
          </p:nvSpPr>
          <p:spPr bwMode="auto">
            <a:xfrm>
              <a:off x="467544" y="4784402"/>
              <a:ext cx="2879033" cy="923330"/>
            </a:xfrm>
            <a:prstGeom prst="rect">
              <a:avLst/>
            </a:prstGeom>
            <a:solidFill>
              <a:srgbClr val="66CCFF"/>
            </a:solidFill>
            <a:ln w="9525">
              <a:solidFill>
                <a:schemeClr val="tx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chemeClr val="tx1"/>
                  </a:solidFill>
                  <a:latin typeface="Arial" panose="020B0604020202020204" pitchFamily="34" charset="0"/>
                </a:rPr>
                <a:t>5. </a:t>
              </a:r>
              <a:r>
                <a:rPr lang="es-ES" altLang="es-CO" sz="1800" b="1">
                  <a:solidFill>
                    <a:schemeClr val="tx1"/>
                  </a:solidFill>
                  <a:latin typeface="Arial" panose="020B0604020202020204" pitchFamily="34" charset="0"/>
                  <a:cs typeface="Times New Roman" panose="02020603050405020304" pitchFamily="18" charset="0"/>
                </a:rPr>
                <a:t>ENFOQUE DE SISTEMA PARA LA GESTIÓN</a:t>
              </a:r>
              <a:r>
                <a:rPr lang="es-ES" altLang="es-CO" sz="1800" b="1">
                  <a:solidFill>
                    <a:schemeClr val="tx1"/>
                  </a:solidFill>
                  <a:latin typeface="Arial" panose="020B0604020202020204" pitchFamily="34" charset="0"/>
                </a:rPr>
                <a:t> </a:t>
              </a:r>
            </a:p>
          </p:txBody>
        </p:sp>
        <p:sp>
          <p:nvSpPr>
            <p:cNvPr id="34835" name="Text Box 19"/>
            <p:cNvSpPr txBox="1">
              <a:spLocks noChangeArrowheads="1"/>
            </p:cNvSpPr>
            <p:nvPr/>
          </p:nvSpPr>
          <p:spPr bwMode="auto">
            <a:xfrm>
              <a:off x="467544" y="1862384"/>
              <a:ext cx="2878272" cy="540292"/>
            </a:xfrm>
            <a:prstGeom prst="rect">
              <a:avLst/>
            </a:prstGeom>
            <a:solidFill>
              <a:srgbClr val="66CCFF"/>
            </a:solidFill>
            <a:ln w="9525">
              <a:solidFill>
                <a:schemeClr val="tx2"/>
              </a:solidFill>
              <a:miter lim="800000"/>
              <a:headEnd/>
              <a:tailEnd/>
            </a:ln>
          </p:spPr>
          <p:txBody>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0000"/>
                </a:lnSpc>
                <a:spcBef>
                  <a:spcPct val="50000"/>
                </a:spcBef>
                <a:buClrTx/>
                <a:buSzTx/>
                <a:buFontTx/>
                <a:buNone/>
              </a:pPr>
              <a:r>
                <a:rPr lang="es-ES" altLang="es-CO" sz="1800" b="1">
                  <a:solidFill>
                    <a:schemeClr val="tx1"/>
                  </a:solidFill>
                  <a:latin typeface="Arial" panose="020B0604020202020204" pitchFamily="34" charset="0"/>
                </a:rPr>
                <a:t>1. ENFOQUE AL CLIENTE</a:t>
              </a:r>
            </a:p>
          </p:txBody>
        </p:sp>
      </p:grpSp>
      <p:sp>
        <p:nvSpPr>
          <p:cNvPr id="23" name="Text Box 12"/>
          <p:cNvSpPr txBox="1">
            <a:spLocks noChangeArrowheads="1"/>
          </p:cNvSpPr>
          <p:nvPr/>
        </p:nvSpPr>
        <p:spPr bwMode="auto">
          <a:xfrm>
            <a:off x="552450" y="1187450"/>
            <a:ext cx="7058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s-ES" altLang="es-CO" sz="3000" b="1" dirty="0" smtClean="0">
                <a:solidFill>
                  <a:srgbClr val="66CCFF"/>
                </a:solidFill>
                <a:latin typeface="+mn-lt"/>
                <a:cs typeface="Times New Roman" panose="02020603050405020304" pitchFamily="18" charset="0"/>
              </a:rPr>
              <a:t>PRINCIPIOS DE GESTIÓN DE CALIDAD</a:t>
            </a:r>
            <a:endParaRPr lang="es-ES" altLang="es-CO" sz="3000" b="1" dirty="0" smtClean="0">
              <a:solidFill>
                <a:srgbClr val="66CCFF"/>
              </a:solidFill>
              <a:latin typeface="+mn-lt"/>
            </a:endParaRPr>
          </a:p>
        </p:txBody>
      </p:sp>
      <p:grpSp>
        <p:nvGrpSpPr>
          <p:cNvPr id="28677" name="Grupo 3"/>
          <p:cNvGrpSpPr>
            <a:grpSpLocks/>
          </p:cNvGrpSpPr>
          <p:nvPr/>
        </p:nvGrpSpPr>
        <p:grpSpPr bwMode="auto">
          <a:xfrm>
            <a:off x="4427538" y="1878013"/>
            <a:ext cx="4027487" cy="4633912"/>
            <a:chOff x="4866047" y="1253158"/>
            <a:chExt cx="4027128" cy="4634880"/>
          </a:xfrm>
        </p:grpSpPr>
        <p:sp>
          <p:nvSpPr>
            <p:cNvPr id="34824" name="AutoShape 4"/>
            <p:cNvSpPr>
              <a:spLocks noChangeArrowheads="1"/>
            </p:cNvSpPr>
            <p:nvPr/>
          </p:nvSpPr>
          <p:spPr bwMode="auto">
            <a:xfrm>
              <a:off x="4866047" y="1253158"/>
              <a:ext cx="4027128" cy="4634880"/>
            </a:xfrm>
            <a:prstGeom prst="verticalScroll">
              <a:avLst>
                <a:gd name="adj" fmla="val 12500"/>
              </a:avLst>
            </a:prstGeom>
            <a:solidFill>
              <a:srgbClr val="FFFFCC"/>
            </a:solidFill>
            <a:ln w="4763">
              <a:solidFill>
                <a:srgbClr val="00000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34825" name="Text Box 10"/>
            <p:cNvSpPr txBox="1">
              <a:spLocks noChangeArrowheads="1"/>
            </p:cNvSpPr>
            <p:nvPr/>
          </p:nvSpPr>
          <p:spPr bwMode="auto">
            <a:xfrm>
              <a:off x="5436794" y="2294376"/>
              <a:ext cx="2879622" cy="892552"/>
            </a:xfrm>
            <a:prstGeom prst="rect">
              <a:avLst/>
            </a:prstGeom>
            <a:solidFill>
              <a:schemeClr val="accent1"/>
            </a:solidFill>
            <a:ln w="9525">
              <a:solidFill>
                <a:schemeClr val="tx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chemeClr val="tx1"/>
                  </a:solidFill>
                  <a:latin typeface="Arial" panose="020B0604020202020204" pitchFamily="34" charset="0"/>
                </a:rPr>
                <a:t>7. </a:t>
              </a:r>
              <a:r>
                <a:rPr lang="es-ES" altLang="es-CO" sz="1800" b="1">
                  <a:solidFill>
                    <a:schemeClr val="tx1"/>
                  </a:solidFill>
                  <a:latin typeface="Arial" panose="020B0604020202020204" pitchFamily="34" charset="0"/>
                  <a:cs typeface="Times New Roman" panose="02020603050405020304" pitchFamily="18" charset="0"/>
                </a:rPr>
                <a:t>ENFOQUE BASADO             EN HECHOS PARA                       </a:t>
              </a:r>
              <a:r>
                <a:rPr lang="es-ES" altLang="es-CO" sz="1600" b="1">
                  <a:solidFill>
                    <a:schemeClr val="tx1"/>
                  </a:solidFill>
                  <a:latin typeface="Arial" panose="020B0604020202020204" pitchFamily="34" charset="0"/>
                  <a:cs typeface="Times New Roman" panose="02020603050405020304" pitchFamily="18" charset="0"/>
                </a:rPr>
                <a:t>LA TOMA DE DECISIONES</a:t>
              </a:r>
              <a:r>
                <a:rPr lang="es-ES" altLang="es-CO" sz="1600" b="1">
                  <a:solidFill>
                    <a:schemeClr val="tx1"/>
                  </a:solidFill>
                  <a:latin typeface="Arial" panose="020B0604020202020204" pitchFamily="34" charset="0"/>
                </a:rPr>
                <a:t> </a:t>
              </a:r>
            </a:p>
          </p:txBody>
        </p:sp>
        <p:sp>
          <p:nvSpPr>
            <p:cNvPr id="34826" name="Text Box 9"/>
            <p:cNvSpPr txBox="1">
              <a:spLocks noChangeArrowheads="1"/>
            </p:cNvSpPr>
            <p:nvPr/>
          </p:nvSpPr>
          <p:spPr bwMode="auto">
            <a:xfrm>
              <a:off x="5436794" y="1862384"/>
              <a:ext cx="2879622" cy="369332"/>
            </a:xfrm>
            <a:prstGeom prst="rect">
              <a:avLst/>
            </a:prstGeom>
            <a:solidFill>
              <a:srgbClr val="FFFFCC"/>
            </a:solidFill>
            <a:ln w="9525">
              <a:solidFill>
                <a:schemeClr val="tx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chemeClr val="tx1"/>
                  </a:solidFill>
                  <a:latin typeface="Arial" panose="020B0604020202020204" pitchFamily="34" charset="0"/>
                </a:rPr>
                <a:t>6. </a:t>
              </a:r>
              <a:r>
                <a:rPr lang="es-ES" altLang="es-CO" sz="1800" b="1">
                  <a:solidFill>
                    <a:schemeClr val="tx1"/>
                  </a:solidFill>
                  <a:latin typeface="Arial" panose="020B0604020202020204" pitchFamily="34" charset="0"/>
                  <a:cs typeface="Times New Roman" panose="02020603050405020304" pitchFamily="18" charset="0"/>
                </a:rPr>
                <a:t>MEJORA CONTINUA</a:t>
              </a:r>
              <a:r>
                <a:rPr lang="es-ES" altLang="es-CO" sz="1800" b="1">
                  <a:solidFill>
                    <a:schemeClr val="tx1"/>
                  </a:solidFill>
                  <a:latin typeface="Arial" panose="020B0604020202020204" pitchFamily="34" charset="0"/>
                </a:rPr>
                <a:t> </a:t>
              </a:r>
            </a:p>
          </p:txBody>
        </p:sp>
        <p:sp>
          <p:nvSpPr>
            <p:cNvPr id="34827" name="Text Box 11"/>
            <p:cNvSpPr txBox="1">
              <a:spLocks noChangeArrowheads="1"/>
            </p:cNvSpPr>
            <p:nvPr/>
          </p:nvSpPr>
          <p:spPr bwMode="auto">
            <a:xfrm>
              <a:off x="5438215" y="3274589"/>
              <a:ext cx="2879622" cy="925513"/>
            </a:xfrm>
            <a:prstGeom prst="rect">
              <a:avLst/>
            </a:prstGeom>
            <a:solidFill>
              <a:srgbClr val="FFFFCC"/>
            </a:solidFill>
            <a:ln w="9525">
              <a:solidFill>
                <a:schemeClr val="tx2"/>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chemeClr val="tx1"/>
                  </a:solidFill>
                  <a:latin typeface="Arial" panose="020B0604020202020204" pitchFamily="34" charset="0"/>
                </a:rPr>
                <a:t>8.</a:t>
              </a:r>
              <a:r>
                <a:rPr lang="es-ES" altLang="es-CO" sz="1800" b="1">
                  <a:solidFill>
                    <a:schemeClr val="tx1"/>
                  </a:solidFill>
                  <a:latin typeface="Arial" panose="020B0604020202020204" pitchFamily="34" charset="0"/>
                  <a:cs typeface="Times New Roman" panose="02020603050405020304" pitchFamily="18" charset="0"/>
                </a:rPr>
                <a:t>RELACIÓN BENEFICIOSA                             CON PROVEEDORES</a:t>
              </a:r>
              <a:r>
                <a:rPr lang="es-ES" altLang="es-CO" sz="1800" b="1">
                  <a:solidFill>
                    <a:schemeClr val="tx1"/>
                  </a:solidFill>
                  <a:latin typeface="Arial" panose="020B0604020202020204" pitchFamily="34" charset="0"/>
                </a:rPr>
                <a:t> </a:t>
              </a:r>
            </a:p>
          </p:txBody>
        </p:sp>
        <p:sp>
          <p:nvSpPr>
            <p:cNvPr id="34828" name="Text Box 15"/>
            <p:cNvSpPr txBox="1">
              <a:spLocks noChangeArrowheads="1"/>
            </p:cNvSpPr>
            <p:nvPr/>
          </p:nvSpPr>
          <p:spPr bwMode="auto">
            <a:xfrm>
              <a:off x="5472798" y="5338400"/>
              <a:ext cx="2843618" cy="369332"/>
            </a:xfrm>
            <a:prstGeom prst="rect">
              <a:avLst/>
            </a:prstGeom>
            <a:solidFill>
              <a:srgbClr val="FFFFCC"/>
            </a:solidFill>
            <a:ln w="15875" cap="sq" cmpd="dbl">
              <a:solidFill>
                <a:schemeClr val="tx1"/>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chemeClr val="tx1"/>
                  </a:solidFill>
                  <a:latin typeface="Arial" panose="020B0604020202020204" pitchFamily="34" charset="0"/>
                  <a:cs typeface="Times New Roman" panose="02020603050405020304" pitchFamily="18" charset="0"/>
                </a:rPr>
                <a:t>10. TRANSPARENCIA</a:t>
              </a:r>
            </a:p>
          </p:txBody>
        </p:sp>
        <p:sp>
          <p:nvSpPr>
            <p:cNvPr id="34829" name="Text Box 14"/>
            <p:cNvSpPr txBox="1">
              <a:spLocks noChangeArrowheads="1"/>
            </p:cNvSpPr>
            <p:nvPr/>
          </p:nvSpPr>
          <p:spPr bwMode="auto">
            <a:xfrm>
              <a:off x="5483583" y="4271880"/>
              <a:ext cx="2832833" cy="923330"/>
            </a:xfrm>
            <a:prstGeom prst="rect">
              <a:avLst/>
            </a:prstGeom>
            <a:solidFill>
              <a:srgbClr val="66CCFF"/>
            </a:solidFill>
            <a:ln w="15875" cmpd="thinThick">
              <a:solidFill>
                <a:schemeClr val="tx1"/>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s-ES" altLang="es-CO" sz="1800" b="1">
                  <a:solidFill>
                    <a:schemeClr val="tx1"/>
                  </a:solidFill>
                  <a:latin typeface="Arial" panose="020B0604020202020204" pitchFamily="34" charset="0"/>
                  <a:cs typeface="Times New Roman" panose="02020603050405020304" pitchFamily="18" charset="0"/>
                </a:rPr>
                <a:t>9. COORDINACIÓN, COOPERACIÓN</a:t>
              </a:r>
              <a:r>
                <a:rPr lang="es-CO" altLang="es-CO" sz="1800" b="1">
                  <a:solidFill>
                    <a:schemeClr val="tx1"/>
                  </a:solidFill>
                  <a:latin typeface="Arial" panose="020B0604020202020204" pitchFamily="34" charset="0"/>
                  <a:cs typeface="Times New Roman" panose="02020603050405020304" pitchFamily="18" charset="0"/>
                </a:rPr>
                <a:t> Y</a:t>
              </a:r>
              <a:r>
                <a:rPr lang="es-ES" altLang="es-CO" sz="1800" b="1">
                  <a:solidFill>
                    <a:schemeClr val="tx1"/>
                  </a:solidFill>
                  <a:latin typeface="Arial" panose="020B0604020202020204" pitchFamily="34" charset="0"/>
                  <a:cs typeface="Times New Roman" panose="02020603050405020304" pitchFamily="18" charset="0"/>
                </a:rPr>
                <a:t> ARTICULACIÓN</a:t>
              </a:r>
            </a:p>
          </p:txBody>
        </p:sp>
      </p:grpSp>
      <p:pic>
        <p:nvPicPr>
          <p:cNvPr id="34822" name="Picture 18" descr="j02809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763" y="1855788"/>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8" descr="j02809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425" y="1849438"/>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914">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arn(inVertical)">
                                      <p:cBhvr>
                                        <p:cTn id="7" dur="500"/>
                                        <p:tgtEl>
                                          <p:spTgt spid="2867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8677"/>
                                        </p:tgtEl>
                                        <p:attrNameLst>
                                          <p:attrName>style.visibility</p:attrName>
                                        </p:attrNameLst>
                                      </p:cBhvr>
                                      <p:to>
                                        <p:strVal val="visible"/>
                                      </p:to>
                                    </p:set>
                                    <p:animEffect transition="in" filter="wipe(down)">
                                      <p:cBhvr>
                                        <p:cTn id="11"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1619250" y="5568950"/>
            <a:ext cx="6153150" cy="69850"/>
          </a:xfrm>
        </p:spPr>
        <p:txBody>
          <a:bodyPr rtlCol="0">
            <a:normAutofit fontScale="25000" lnSpcReduction="20000"/>
          </a:bodyPr>
          <a:lstStyle/>
          <a:p>
            <a:pPr eaLnBrk="1" fontAlgn="auto" hangingPunct="1">
              <a:lnSpc>
                <a:spcPct val="80000"/>
              </a:lnSpc>
              <a:spcAft>
                <a:spcPts val="0"/>
              </a:spcAft>
              <a:buFont typeface="Wingdings 3" charset="2"/>
              <a:buNone/>
              <a:defRPr/>
            </a:pPr>
            <a:endParaRPr lang="es-CO" altLang="es-CO" sz="800" smtClean="0"/>
          </a:p>
        </p:txBody>
      </p:sp>
      <p:sp>
        <p:nvSpPr>
          <p:cNvPr id="35843" name="AutoShape 3"/>
          <p:cNvSpPr>
            <a:spLocks noChangeArrowheads="1"/>
          </p:cNvSpPr>
          <p:nvPr/>
        </p:nvSpPr>
        <p:spPr bwMode="auto">
          <a:xfrm>
            <a:off x="2195513" y="2924175"/>
            <a:ext cx="792162" cy="685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FFCC00"/>
              </a:gs>
              <a:gs pos="100000">
                <a:srgbClr val="FFFFFF"/>
              </a:gs>
            </a:gsLst>
            <a:lin ang="5400000" scaled="1"/>
          </a:gradFill>
          <a:ln w="9525">
            <a:solidFill>
              <a:srgbClr val="CC6600"/>
            </a:solidFill>
            <a:miter lim="800000"/>
            <a:headEnd/>
            <a:tailEnd/>
          </a:ln>
        </p:spPr>
        <p:txBody>
          <a:bodyPr wrap="none" anchor="ctr"/>
          <a:lstStyle/>
          <a:p>
            <a:endParaRPr lang="es-CO"/>
          </a:p>
        </p:txBody>
      </p:sp>
      <p:sp>
        <p:nvSpPr>
          <p:cNvPr id="35844" name="Text Box 4"/>
          <p:cNvSpPr txBox="1">
            <a:spLocks noChangeArrowheads="1"/>
          </p:cNvSpPr>
          <p:nvPr/>
        </p:nvSpPr>
        <p:spPr bwMode="auto">
          <a:xfrm rot="-5400000">
            <a:off x="763588" y="790575"/>
            <a:ext cx="1579562" cy="376238"/>
          </a:xfrm>
          <a:prstGeom prst="rect">
            <a:avLst/>
          </a:prstGeom>
          <a:gradFill rotWithShape="0">
            <a:gsLst>
              <a:gs pos="0">
                <a:srgbClr val="B2B2B2"/>
              </a:gs>
              <a:gs pos="100000">
                <a:srgbClr val="EAEAEA"/>
              </a:gs>
            </a:gsLst>
            <a:lin ang="5400000" scaled="1"/>
          </a:gradFill>
          <a:ln w="9525">
            <a:solidFill>
              <a:schemeClr val="tx1"/>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1600" b="1">
                <a:solidFill>
                  <a:schemeClr val="tx1"/>
                </a:solidFill>
                <a:latin typeface="Arial" panose="020B0604020202020204" pitchFamily="34" charset="0"/>
              </a:rPr>
              <a:t>Estratégicos</a:t>
            </a:r>
          </a:p>
        </p:txBody>
      </p:sp>
      <p:sp>
        <p:nvSpPr>
          <p:cNvPr id="35845" name="Text Box 5"/>
          <p:cNvSpPr txBox="1">
            <a:spLocks noChangeArrowheads="1"/>
          </p:cNvSpPr>
          <p:nvPr/>
        </p:nvSpPr>
        <p:spPr bwMode="auto">
          <a:xfrm rot="-5400000">
            <a:off x="112713" y="3255963"/>
            <a:ext cx="2879725" cy="346075"/>
          </a:xfrm>
          <a:prstGeom prst="rect">
            <a:avLst/>
          </a:prstGeom>
          <a:gradFill rotWithShape="0">
            <a:gsLst>
              <a:gs pos="0">
                <a:srgbClr val="B2B2B2"/>
              </a:gs>
              <a:gs pos="100000">
                <a:srgbClr val="EAEAEA"/>
              </a:gs>
            </a:gsLst>
            <a:lin ang="5400000" scaled="1"/>
          </a:gradFill>
          <a:ln w="9525">
            <a:solidFill>
              <a:schemeClr val="tx1"/>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1600" b="1">
                <a:solidFill>
                  <a:schemeClr val="tx1"/>
                </a:solidFill>
                <a:latin typeface="Arial" panose="020B0604020202020204" pitchFamily="34" charset="0"/>
              </a:rPr>
              <a:t>Misionales</a:t>
            </a:r>
          </a:p>
        </p:txBody>
      </p:sp>
      <p:sp>
        <p:nvSpPr>
          <p:cNvPr id="35846" name="Text Box 6"/>
          <p:cNvSpPr txBox="1">
            <a:spLocks noChangeArrowheads="1"/>
          </p:cNvSpPr>
          <p:nvPr/>
        </p:nvSpPr>
        <p:spPr bwMode="auto">
          <a:xfrm rot="-5400000">
            <a:off x="740569" y="5757069"/>
            <a:ext cx="1624013" cy="346075"/>
          </a:xfrm>
          <a:prstGeom prst="rect">
            <a:avLst/>
          </a:prstGeom>
          <a:gradFill rotWithShape="0">
            <a:gsLst>
              <a:gs pos="0">
                <a:srgbClr val="B2B2B2"/>
              </a:gs>
              <a:gs pos="100000">
                <a:srgbClr val="EAEAEA"/>
              </a:gs>
            </a:gsLst>
            <a:lin ang="5400000" scaled="1"/>
          </a:gradFill>
          <a:ln w="9525">
            <a:solidFill>
              <a:schemeClr val="tx1"/>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1600" b="1">
                <a:solidFill>
                  <a:schemeClr val="tx1"/>
                </a:solidFill>
                <a:latin typeface="Arial" panose="020B0604020202020204" pitchFamily="34" charset="0"/>
              </a:rPr>
              <a:t>Apoyo</a:t>
            </a:r>
          </a:p>
        </p:txBody>
      </p:sp>
      <p:sp>
        <p:nvSpPr>
          <p:cNvPr id="35847" name="AutoShape 7"/>
          <p:cNvSpPr>
            <a:spLocks noChangeArrowheads="1"/>
          </p:cNvSpPr>
          <p:nvPr/>
        </p:nvSpPr>
        <p:spPr bwMode="auto">
          <a:xfrm>
            <a:off x="1835150" y="549275"/>
            <a:ext cx="7237413" cy="1079500"/>
          </a:xfrm>
          <a:prstGeom prst="downArrowCallout">
            <a:avLst>
              <a:gd name="adj1" fmla="val 167610"/>
              <a:gd name="adj2" fmla="val 167610"/>
              <a:gd name="adj3" fmla="val 16667"/>
              <a:gd name="adj4" fmla="val 66667"/>
            </a:avLst>
          </a:prstGeom>
          <a:gradFill rotWithShape="0">
            <a:gsLst>
              <a:gs pos="0">
                <a:srgbClr val="CC6600"/>
              </a:gs>
              <a:gs pos="100000">
                <a:srgbClr val="FF9966"/>
              </a:gs>
            </a:gsLst>
            <a:lin ang="5400000" scaled="1"/>
          </a:gradFill>
          <a:ln w="9525" algn="ctr">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s-ES_tradnl" altLang="es-CO" sz="1800">
              <a:solidFill>
                <a:schemeClr val="tx1"/>
              </a:solidFill>
              <a:latin typeface="Arial" panose="020B0604020202020204" pitchFamily="34" charset="0"/>
            </a:endParaRPr>
          </a:p>
        </p:txBody>
      </p:sp>
      <p:sp>
        <p:nvSpPr>
          <p:cNvPr id="35848" name="Text Box 8"/>
          <p:cNvSpPr txBox="1">
            <a:spLocks noChangeArrowheads="1"/>
          </p:cNvSpPr>
          <p:nvPr/>
        </p:nvSpPr>
        <p:spPr bwMode="auto">
          <a:xfrm>
            <a:off x="3635375" y="549275"/>
            <a:ext cx="1651000" cy="647700"/>
          </a:xfrm>
          <a:prstGeom prst="rect">
            <a:avLst/>
          </a:prstGeom>
          <a:solidFill>
            <a:schemeClr val="bg1"/>
          </a:solidFill>
          <a:ln w="9525">
            <a:solidFill>
              <a:schemeClr val="tx1"/>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s-ES_tradnl" altLang="es-CO" sz="900" b="1">
                <a:solidFill>
                  <a:schemeClr val="tx1"/>
                </a:solidFill>
                <a:latin typeface="Arial" panose="020B0604020202020204" pitchFamily="34" charset="0"/>
              </a:rPr>
              <a:t>GESTIÓN PARA LA </a:t>
            </a:r>
          </a:p>
          <a:p>
            <a:pPr algn="ctr">
              <a:spcBef>
                <a:spcPct val="0"/>
              </a:spcBef>
              <a:buClrTx/>
              <a:buSzTx/>
              <a:buFontTx/>
              <a:buNone/>
            </a:pPr>
            <a:r>
              <a:rPr lang="es-ES_tradnl" altLang="es-CO" sz="900" b="1">
                <a:solidFill>
                  <a:schemeClr val="tx1"/>
                </a:solidFill>
                <a:latin typeface="Arial" panose="020B0604020202020204" pitchFamily="34" charset="0"/>
              </a:rPr>
              <a:t>INTEGRACIÓN DE LISTAS </a:t>
            </a:r>
          </a:p>
          <a:p>
            <a:pPr algn="ctr">
              <a:spcBef>
                <a:spcPct val="0"/>
              </a:spcBef>
              <a:buClrTx/>
              <a:buSzTx/>
              <a:buFontTx/>
              <a:buNone/>
            </a:pPr>
            <a:r>
              <a:rPr lang="es-ES_tradnl" altLang="es-CO" sz="900" b="1">
                <a:solidFill>
                  <a:schemeClr val="tx1"/>
                </a:solidFill>
                <a:latin typeface="Arial" panose="020B0604020202020204" pitchFamily="34" charset="0"/>
              </a:rPr>
              <a:t>DE ALTAS CORTES</a:t>
            </a:r>
          </a:p>
        </p:txBody>
      </p:sp>
      <p:sp>
        <p:nvSpPr>
          <p:cNvPr id="35849" name="AutoShape 9"/>
          <p:cNvSpPr>
            <a:spLocks noChangeArrowheads="1"/>
          </p:cNvSpPr>
          <p:nvPr/>
        </p:nvSpPr>
        <p:spPr bwMode="auto">
          <a:xfrm>
            <a:off x="1908175" y="4581525"/>
            <a:ext cx="6985000" cy="2205038"/>
          </a:xfrm>
          <a:prstGeom prst="upArrowCallout">
            <a:avLst>
              <a:gd name="adj1" fmla="val 79194"/>
              <a:gd name="adj2" fmla="val 79194"/>
              <a:gd name="adj3" fmla="val 16667"/>
              <a:gd name="adj4" fmla="val 66667"/>
            </a:avLst>
          </a:prstGeom>
          <a:gradFill rotWithShape="0">
            <a:gsLst>
              <a:gs pos="0">
                <a:srgbClr val="FF9966"/>
              </a:gs>
              <a:gs pos="100000">
                <a:srgbClr val="CC6600"/>
              </a:gs>
            </a:gsLst>
            <a:lin ang="5400000" scaled="1"/>
          </a:gradFill>
          <a:ln w="9525" algn="ctr">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s-ES_tradnl" altLang="es-CO" sz="1800">
              <a:solidFill>
                <a:schemeClr val="tx1"/>
              </a:solidFill>
              <a:latin typeface="Arial" panose="020B0604020202020204" pitchFamily="34" charset="0"/>
            </a:endParaRPr>
          </a:p>
        </p:txBody>
      </p:sp>
      <p:sp>
        <p:nvSpPr>
          <p:cNvPr id="35850" name="AutoShape 10">
            <a:hlinkClick r:id="rId2" action="ppaction://hlinkfile"/>
          </p:cNvPr>
          <p:cNvSpPr>
            <a:spLocks noChangeArrowheads="1"/>
          </p:cNvSpPr>
          <p:nvPr/>
        </p:nvSpPr>
        <p:spPr bwMode="auto">
          <a:xfrm>
            <a:off x="3276600" y="3063875"/>
            <a:ext cx="4605338" cy="301625"/>
          </a:xfrm>
          <a:prstGeom prst="homePlate">
            <a:avLst>
              <a:gd name="adj" fmla="val 381711"/>
            </a:avLst>
          </a:prstGeom>
          <a:gradFill rotWithShape="0">
            <a:gsLst>
              <a:gs pos="0">
                <a:srgbClr val="FFCC00"/>
              </a:gs>
              <a:gs pos="100000">
                <a:srgbClr val="FFFFCC"/>
              </a:gs>
            </a:gsLst>
            <a:lin ang="54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s-CO" sz="1200" b="1">
                <a:solidFill>
                  <a:schemeClr val="tx1"/>
                </a:solidFill>
                <a:latin typeface="Arial" panose="020B0604020202020204" pitchFamily="34" charset="0"/>
              </a:rPr>
              <a:t>ADMINISTRACIÓN DE LA CARRERA JUDICIAL</a:t>
            </a:r>
            <a:endParaRPr lang="en-US" altLang="es-CO" b="1">
              <a:solidFill>
                <a:schemeClr val="tx1"/>
              </a:solidFill>
              <a:latin typeface="Arial" panose="020B0604020202020204" pitchFamily="34" charset="0"/>
            </a:endParaRPr>
          </a:p>
        </p:txBody>
      </p:sp>
      <p:sp>
        <p:nvSpPr>
          <p:cNvPr id="35851" name="AutoShape 11"/>
          <p:cNvSpPr>
            <a:spLocks noChangeArrowheads="1"/>
          </p:cNvSpPr>
          <p:nvPr/>
        </p:nvSpPr>
        <p:spPr bwMode="auto">
          <a:xfrm rot="10800000">
            <a:off x="8532813" y="1844675"/>
            <a:ext cx="433387" cy="2879725"/>
          </a:xfrm>
          <a:prstGeom prst="flowChartAlternateProcess">
            <a:avLst/>
          </a:prstGeom>
          <a:gradFill rotWithShape="0">
            <a:gsLst>
              <a:gs pos="0">
                <a:srgbClr val="FFCC00"/>
              </a:gs>
              <a:gs pos="100000">
                <a:srgbClr val="FFFFFF"/>
              </a:gs>
            </a:gsLst>
            <a:lin ang="5400000" scaled="1"/>
          </a:gradFill>
          <a:ln w="12700">
            <a:solidFill>
              <a:srgbClr val="CC6600"/>
            </a:solidFill>
            <a:miter lim="800000"/>
            <a:headEnd/>
            <a:tailEnd/>
          </a:ln>
        </p:spPr>
        <p:txBody>
          <a:bodyPr vert="eaVert"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MX" altLang="es-CO" sz="1200" b="1">
                <a:solidFill>
                  <a:schemeClr val="tx1"/>
                </a:solidFill>
                <a:latin typeface="Arial" panose="020B0604020202020204" pitchFamily="34" charset="0"/>
              </a:rPr>
              <a:t>USUARIOS - SATISFACCIÓN</a:t>
            </a:r>
            <a:endParaRPr lang="es-ES" altLang="es-CO" sz="1200" b="1">
              <a:solidFill>
                <a:schemeClr val="tx1"/>
              </a:solidFill>
              <a:latin typeface="Arial" panose="020B0604020202020204" pitchFamily="34" charset="0"/>
            </a:endParaRPr>
          </a:p>
        </p:txBody>
      </p:sp>
      <p:sp>
        <p:nvSpPr>
          <p:cNvPr id="35852" name="AutoShape 12"/>
          <p:cNvSpPr>
            <a:spLocks noChangeArrowheads="1"/>
          </p:cNvSpPr>
          <p:nvPr/>
        </p:nvSpPr>
        <p:spPr bwMode="auto">
          <a:xfrm rot="10800000">
            <a:off x="2339975" y="1916113"/>
            <a:ext cx="414338" cy="2682875"/>
          </a:xfrm>
          <a:prstGeom prst="flowChartAlternateProcess">
            <a:avLst/>
          </a:prstGeom>
          <a:gradFill rotWithShape="0">
            <a:gsLst>
              <a:gs pos="0">
                <a:srgbClr val="FFCC00"/>
              </a:gs>
              <a:gs pos="100000">
                <a:srgbClr val="FFFFFF"/>
              </a:gs>
            </a:gsLst>
            <a:lin ang="5400000" scaled="1"/>
          </a:gradFill>
          <a:ln w="12700">
            <a:solidFill>
              <a:srgbClr val="CC6600"/>
            </a:solidFill>
            <a:miter lim="800000"/>
            <a:headEnd/>
            <a:tailEnd/>
          </a:ln>
        </p:spPr>
        <p:txBody>
          <a:bodyPr vert="eaVert"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MX" altLang="es-CO" sz="1200" b="1">
                <a:solidFill>
                  <a:schemeClr val="tx1"/>
                </a:solidFill>
                <a:latin typeface="Arial" panose="020B0604020202020204" pitchFamily="34" charset="0"/>
              </a:rPr>
              <a:t>USUARIOS - REQUISITOS</a:t>
            </a:r>
            <a:endParaRPr lang="es-ES" altLang="es-CO" sz="1200" b="1">
              <a:solidFill>
                <a:schemeClr val="tx1"/>
              </a:solidFill>
              <a:latin typeface="Arial" panose="020B0604020202020204" pitchFamily="34" charset="0"/>
            </a:endParaRPr>
          </a:p>
        </p:txBody>
      </p:sp>
      <p:sp>
        <p:nvSpPr>
          <p:cNvPr id="35853" name="AutoShape 13"/>
          <p:cNvSpPr>
            <a:spLocks/>
          </p:cNvSpPr>
          <p:nvPr/>
        </p:nvSpPr>
        <p:spPr bwMode="auto">
          <a:xfrm>
            <a:off x="7956550" y="1700213"/>
            <a:ext cx="388938" cy="3097212"/>
          </a:xfrm>
          <a:prstGeom prst="rightBrace">
            <a:avLst>
              <a:gd name="adj1" fmla="val 56296"/>
              <a:gd name="adj2" fmla="val 50000"/>
            </a:avLst>
          </a:pr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35854" name="Text Box 14"/>
          <p:cNvSpPr txBox="1">
            <a:spLocks noChangeArrowheads="1"/>
          </p:cNvSpPr>
          <p:nvPr/>
        </p:nvSpPr>
        <p:spPr bwMode="auto">
          <a:xfrm>
            <a:off x="7164388" y="620713"/>
            <a:ext cx="1800225" cy="576262"/>
          </a:xfrm>
          <a:prstGeom prst="rect">
            <a:avLst/>
          </a:prstGeom>
          <a:solidFill>
            <a:schemeClr val="bg1"/>
          </a:solidFill>
          <a:ln w="9525">
            <a:solidFill>
              <a:schemeClr val="tx1"/>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MEJORA</a:t>
            </a:r>
            <a:r>
              <a:rPr lang="es-ES_tradnl" altLang="es-CO" sz="900" b="1">
                <a:solidFill>
                  <a:schemeClr val="tx1"/>
                </a:solidFill>
                <a:latin typeface="Arial" panose="020B0604020202020204" pitchFamily="34" charset="0"/>
              </a:rPr>
              <a:t>MIENTO</a:t>
            </a:r>
            <a:endParaRPr lang="es-ES" altLang="es-CO" sz="900" b="1">
              <a:solidFill>
                <a:schemeClr val="tx1"/>
              </a:solidFill>
              <a:latin typeface="Arial" panose="020B0604020202020204" pitchFamily="34" charset="0"/>
            </a:endParaRPr>
          </a:p>
          <a:p>
            <a:pPr algn="ctr" eaLnBrk="1" hangingPunct="1">
              <a:spcBef>
                <a:spcPct val="0"/>
              </a:spcBef>
              <a:buClrTx/>
              <a:buSzTx/>
              <a:buFontTx/>
              <a:buNone/>
            </a:pPr>
            <a:r>
              <a:rPr lang="es-ES_tradnl" altLang="es-CO" sz="900" b="1">
                <a:solidFill>
                  <a:schemeClr val="tx1"/>
                </a:solidFill>
                <a:latin typeface="Arial" panose="020B0604020202020204" pitchFamily="34" charset="0"/>
              </a:rPr>
              <a:t>DEL SISTEMA INTEGRADO DE GESTIÓN Y CONTROL DE LA CALIDAD</a:t>
            </a:r>
            <a:endParaRPr lang="es-ES" altLang="es-CO" sz="900" b="1">
              <a:solidFill>
                <a:schemeClr val="tx1"/>
              </a:solidFill>
              <a:latin typeface="Arial" panose="020B0604020202020204" pitchFamily="34" charset="0"/>
            </a:endParaRPr>
          </a:p>
        </p:txBody>
      </p:sp>
      <p:sp>
        <p:nvSpPr>
          <p:cNvPr id="35855" name="Text Box 15"/>
          <p:cNvSpPr txBox="1">
            <a:spLocks noChangeArrowheads="1"/>
          </p:cNvSpPr>
          <p:nvPr/>
        </p:nvSpPr>
        <p:spPr bwMode="auto">
          <a:xfrm>
            <a:off x="2339975" y="549275"/>
            <a:ext cx="1152525" cy="647700"/>
          </a:xfrm>
          <a:prstGeom prst="rect">
            <a:avLst/>
          </a:prstGeom>
          <a:solidFill>
            <a:schemeClr val="bg1"/>
          </a:solidFill>
          <a:ln w="9525">
            <a:solidFill>
              <a:schemeClr val="tx1"/>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PLAN</a:t>
            </a:r>
            <a:r>
              <a:rPr lang="es-ES_tradnl" altLang="es-CO" sz="900" b="1">
                <a:solidFill>
                  <a:schemeClr val="tx1"/>
                </a:solidFill>
                <a:latin typeface="Arial" panose="020B0604020202020204" pitchFamily="34" charset="0"/>
              </a:rPr>
              <a:t>EA</a:t>
            </a:r>
            <a:r>
              <a:rPr lang="es-ES" altLang="es-CO" sz="900" b="1">
                <a:solidFill>
                  <a:schemeClr val="tx1"/>
                </a:solidFill>
                <a:latin typeface="Arial" panose="020B0604020202020204" pitchFamily="34" charset="0"/>
              </a:rPr>
              <a:t>CIÓN</a:t>
            </a:r>
          </a:p>
          <a:p>
            <a:pPr algn="ctr" eaLnBrk="1" hangingPunct="1">
              <a:spcBef>
                <a:spcPct val="0"/>
              </a:spcBef>
              <a:buClrTx/>
              <a:buSzTx/>
              <a:buFontTx/>
              <a:buNone/>
            </a:pPr>
            <a:r>
              <a:rPr lang="es-ES" altLang="es-CO" sz="900" b="1">
                <a:solidFill>
                  <a:schemeClr val="tx1"/>
                </a:solidFill>
                <a:latin typeface="Arial" panose="020B0604020202020204" pitchFamily="34" charset="0"/>
              </a:rPr>
              <a:t>ESTRATÉGICA</a:t>
            </a:r>
            <a:endParaRPr lang="es-ES" altLang="es-CO" sz="900">
              <a:solidFill>
                <a:schemeClr val="tx1"/>
              </a:solidFill>
              <a:latin typeface="Arial" panose="020B0604020202020204" pitchFamily="34" charset="0"/>
            </a:endParaRPr>
          </a:p>
        </p:txBody>
      </p:sp>
      <p:sp>
        <p:nvSpPr>
          <p:cNvPr id="35856" name="Text Box 16"/>
          <p:cNvSpPr txBox="1">
            <a:spLocks noChangeArrowheads="1"/>
          </p:cNvSpPr>
          <p:nvPr/>
        </p:nvSpPr>
        <p:spPr bwMode="auto">
          <a:xfrm>
            <a:off x="3708400" y="5516563"/>
            <a:ext cx="3311525" cy="360362"/>
          </a:xfrm>
          <a:prstGeom prst="rect">
            <a:avLst/>
          </a:prstGeom>
          <a:solidFill>
            <a:schemeClr val="bg1"/>
          </a:solidFill>
          <a:ln w="9525">
            <a:solidFill>
              <a:schemeClr val="tx1"/>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GESTIÓN HUMANA</a:t>
            </a:r>
            <a:endParaRPr lang="es-ES" altLang="es-CO" sz="900">
              <a:solidFill>
                <a:schemeClr val="tx1"/>
              </a:solidFill>
              <a:latin typeface="Arial" panose="020B0604020202020204" pitchFamily="34" charset="0"/>
            </a:endParaRPr>
          </a:p>
        </p:txBody>
      </p:sp>
      <p:sp>
        <p:nvSpPr>
          <p:cNvPr id="35857" name="Text Box 17">
            <a:hlinkClick r:id="rId3" action="ppaction://hlinkfile"/>
          </p:cNvPr>
          <p:cNvSpPr txBox="1">
            <a:spLocks noChangeArrowheads="1"/>
          </p:cNvSpPr>
          <p:nvPr/>
        </p:nvSpPr>
        <p:spPr bwMode="auto">
          <a:xfrm>
            <a:off x="1979613" y="6361113"/>
            <a:ext cx="1620837" cy="360362"/>
          </a:xfrm>
          <a:prstGeom prst="rect">
            <a:avLst/>
          </a:prstGeom>
          <a:solidFill>
            <a:schemeClr val="bg1"/>
          </a:solidFill>
          <a:ln w="9525">
            <a:solidFill>
              <a:schemeClr val="tx1"/>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AUDITORIA INTERNA</a:t>
            </a:r>
            <a:endParaRPr lang="es-ES" altLang="es-CO" sz="900">
              <a:solidFill>
                <a:schemeClr val="tx1"/>
              </a:solidFill>
              <a:latin typeface="Arial" panose="020B0604020202020204" pitchFamily="34" charset="0"/>
            </a:endParaRPr>
          </a:p>
        </p:txBody>
      </p:sp>
      <p:sp>
        <p:nvSpPr>
          <p:cNvPr id="35858" name="Text Box 18">
            <a:hlinkClick r:id="rId4" action="ppaction://hlinkfile"/>
          </p:cNvPr>
          <p:cNvSpPr txBox="1">
            <a:spLocks noChangeArrowheads="1"/>
          </p:cNvSpPr>
          <p:nvPr/>
        </p:nvSpPr>
        <p:spPr bwMode="auto">
          <a:xfrm>
            <a:off x="7164388" y="6361113"/>
            <a:ext cx="1511300" cy="360362"/>
          </a:xfrm>
          <a:prstGeom prst="rect">
            <a:avLst/>
          </a:prstGeom>
          <a:solidFill>
            <a:schemeClr val="bg1"/>
          </a:solidFill>
          <a:ln w="9525">
            <a:solidFill>
              <a:schemeClr val="tx1"/>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ASISTENCIA LEGAL</a:t>
            </a:r>
            <a:endParaRPr lang="es-ES" altLang="es-CO" sz="900">
              <a:solidFill>
                <a:schemeClr val="tx1"/>
              </a:solidFill>
              <a:latin typeface="Arial" panose="020B0604020202020204" pitchFamily="34" charset="0"/>
            </a:endParaRPr>
          </a:p>
        </p:txBody>
      </p:sp>
      <p:sp>
        <p:nvSpPr>
          <p:cNvPr id="35859" name="Text Box 19">
            <a:hlinkClick r:id="rId5" action="ppaction://hlinkfile"/>
          </p:cNvPr>
          <p:cNvSpPr txBox="1">
            <a:spLocks noChangeArrowheads="1"/>
          </p:cNvSpPr>
          <p:nvPr/>
        </p:nvSpPr>
        <p:spPr bwMode="auto">
          <a:xfrm>
            <a:off x="5508625" y="5929313"/>
            <a:ext cx="1511300" cy="381000"/>
          </a:xfrm>
          <a:prstGeom prst="rect">
            <a:avLst/>
          </a:prstGeom>
          <a:solidFill>
            <a:schemeClr val="bg1"/>
          </a:solidFill>
          <a:ln w="9525">
            <a:solidFill>
              <a:schemeClr val="tx1"/>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ADQUISICIÓN DE LA SEGURIDAD</a:t>
            </a:r>
            <a:endParaRPr lang="es-ES" altLang="es-CO" sz="900">
              <a:solidFill>
                <a:schemeClr val="tx1"/>
              </a:solidFill>
              <a:latin typeface="Arial" panose="020B0604020202020204" pitchFamily="34" charset="0"/>
            </a:endParaRPr>
          </a:p>
        </p:txBody>
      </p:sp>
      <p:sp>
        <p:nvSpPr>
          <p:cNvPr id="35860" name="Text Box 20"/>
          <p:cNvSpPr txBox="1">
            <a:spLocks noChangeArrowheads="1"/>
          </p:cNvSpPr>
          <p:nvPr/>
        </p:nvSpPr>
        <p:spPr bwMode="auto">
          <a:xfrm>
            <a:off x="3733800" y="5929313"/>
            <a:ext cx="1701800" cy="381000"/>
          </a:xfrm>
          <a:prstGeom prst="rect">
            <a:avLst/>
          </a:prstGeom>
          <a:solidFill>
            <a:schemeClr val="bg1"/>
          </a:solidFill>
          <a:ln w="9525">
            <a:solidFill>
              <a:schemeClr val="tx1"/>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GESTIÓN TECNOLÓGICA</a:t>
            </a:r>
            <a:endParaRPr lang="es-ES" altLang="es-CO" sz="900">
              <a:solidFill>
                <a:schemeClr val="tx1"/>
              </a:solidFill>
              <a:latin typeface="Arial" panose="020B0604020202020204" pitchFamily="34" charset="0"/>
            </a:endParaRPr>
          </a:p>
        </p:txBody>
      </p:sp>
      <p:sp>
        <p:nvSpPr>
          <p:cNvPr id="35861" name="Text Box 21"/>
          <p:cNvSpPr txBox="1">
            <a:spLocks noChangeArrowheads="1"/>
          </p:cNvSpPr>
          <p:nvPr/>
        </p:nvSpPr>
        <p:spPr bwMode="auto">
          <a:xfrm>
            <a:off x="5507038" y="6361113"/>
            <a:ext cx="1552575" cy="360362"/>
          </a:xfrm>
          <a:prstGeom prst="rect">
            <a:avLst/>
          </a:prstGeom>
          <a:solidFill>
            <a:schemeClr val="bg1"/>
          </a:solidFill>
          <a:ln w="9525">
            <a:solidFill>
              <a:schemeClr val="tx1"/>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GESTIÓN FINANCIERA Y PRESUPUESTAL</a:t>
            </a:r>
            <a:endParaRPr lang="es-ES" altLang="es-CO" sz="900">
              <a:solidFill>
                <a:schemeClr val="tx1"/>
              </a:solidFill>
              <a:latin typeface="Arial" panose="020B0604020202020204" pitchFamily="34" charset="0"/>
            </a:endParaRPr>
          </a:p>
        </p:txBody>
      </p:sp>
      <p:sp>
        <p:nvSpPr>
          <p:cNvPr id="35862" name="AutoShape 22">
            <a:hlinkClick r:id="rId6" action="ppaction://hlinkfile"/>
          </p:cNvPr>
          <p:cNvSpPr>
            <a:spLocks noChangeArrowheads="1"/>
          </p:cNvSpPr>
          <p:nvPr/>
        </p:nvSpPr>
        <p:spPr bwMode="auto">
          <a:xfrm>
            <a:off x="3267075" y="3798888"/>
            <a:ext cx="4606925" cy="301625"/>
          </a:xfrm>
          <a:prstGeom prst="homePlate">
            <a:avLst>
              <a:gd name="adj" fmla="val 381842"/>
            </a:avLst>
          </a:prstGeom>
          <a:gradFill rotWithShape="0">
            <a:gsLst>
              <a:gs pos="0">
                <a:srgbClr val="FFCC00"/>
              </a:gs>
              <a:gs pos="100000">
                <a:srgbClr val="FFFFCC"/>
              </a:gs>
            </a:gsLst>
            <a:lin ang="54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s-CO" sz="1200" b="1">
                <a:solidFill>
                  <a:schemeClr val="tx1"/>
                </a:solidFill>
                <a:latin typeface="Arial" panose="020B0604020202020204" pitchFamily="34" charset="0"/>
              </a:rPr>
              <a:t>GESTIÓN DE LA INFORMACIÓN JUDICIAL</a:t>
            </a:r>
            <a:endParaRPr lang="en-US" altLang="es-CO" b="1">
              <a:solidFill>
                <a:schemeClr val="tx1"/>
              </a:solidFill>
              <a:latin typeface="Arial" panose="020B0604020202020204" pitchFamily="34" charset="0"/>
            </a:endParaRPr>
          </a:p>
        </p:txBody>
      </p:sp>
      <p:sp>
        <p:nvSpPr>
          <p:cNvPr id="35863" name="AutoShape 23">
            <a:hlinkClick r:id="rId6" action="ppaction://hlinkfile"/>
          </p:cNvPr>
          <p:cNvSpPr>
            <a:spLocks noChangeArrowheads="1"/>
          </p:cNvSpPr>
          <p:nvPr/>
        </p:nvSpPr>
        <p:spPr bwMode="auto">
          <a:xfrm>
            <a:off x="3276600" y="3436938"/>
            <a:ext cx="4605338" cy="288925"/>
          </a:xfrm>
          <a:prstGeom prst="homePlate">
            <a:avLst>
              <a:gd name="adj" fmla="val 398489"/>
            </a:avLst>
          </a:prstGeom>
          <a:gradFill rotWithShape="0">
            <a:gsLst>
              <a:gs pos="0">
                <a:srgbClr val="FFCC00"/>
              </a:gs>
              <a:gs pos="100000">
                <a:srgbClr val="FFFFCC"/>
              </a:gs>
            </a:gsLst>
            <a:lin ang="54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s-CO" sz="1200" b="1">
                <a:solidFill>
                  <a:schemeClr val="tx1"/>
                </a:solidFill>
                <a:latin typeface="Arial" panose="020B0604020202020204" pitchFamily="34" charset="0"/>
              </a:rPr>
              <a:t>GESTIÓN DE LA FORMACION JUDICIAL</a:t>
            </a:r>
            <a:endParaRPr lang="en-US" altLang="es-CO" b="1">
              <a:solidFill>
                <a:schemeClr val="tx1"/>
              </a:solidFill>
              <a:latin typeface="Arial" panose="020B0604020202020204" pitchFamily="34" charset="0"/>
            </a:endParaRPr>
          </a:p>
        </p:txBody>
      </p:sp>
      <p:sp>
        <p:nvSpPr>
          <p:cNvPr id="35864" name="AutoShape 24"/>
          <p:cNvSpPr>
            <a:spLocks noChangeArrowheads="1"/>
          </p:cNvSpPr>
          <p:nvPr/>
        </p:nvSpPr>
        <p:spPr bwMode="auto">
          <a:xfrm>
            <a:off x="3276600" y="4217988"/>
            <a:ext cx="4676775" cy="358775"/>
          </a:xfrm>
          <a:prstGeom prst="homePlate">
            <a:avLst>
              <a:gd name="adj" fmla="val 325885"/>
            </a:avLst>
          </a:prstGeom>
          <a:gradFill rotWithShape="0">
            <a:gsLst>
              <a:gs pos="0">
                <a:srgbClr val="FFCC00"/>
              </a:gs>
              <a:gs pos="100000">
                <a:srgbClr val="FFFFCC"/>
              </a:gs>
            </a:gsLst>
            <a:lin ang="54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s-CO" sz="1200" b="1">
                <a:solidFill>
                  <a:schemeClr val="tx1"/>
                </a:solidFill>
                <a:latin typeface="Arial" panose="020B0604020202020204" pitchFamily="34" charset="0"/>
              </a:rPr>
              <a:t>REGISTRO Y CONTROL DE ABOGADOS Y </a:t>
            </a:r>
          </a:p>
          <a:p>
            <a:pPr algn="ctr" eaLnBrk="1" hangingPunct="1">
              <a:spcBef>
                <a:spcPct val="0"/>
              </a:spcBef>
              <a:buClrTx/>
              <a:buSzTx/>
              <a:buFontTx/>
              <a:buNone/>
            </a:pPr>
            <a:r>
              <a:rPr lang="en-US" altLang="es-CO" sz="1200" b="1">
                <a:solidFill>
                  <a:schemeClr val="tx1"/>
                </a:solidFill>
                <a:latin typeface="Arial" panose="020B0604020202020204" pitchFamily="34" charset="0"/>
              </a:rPr>
              <a:t>AUXILIARES DE LA JUSTICIA</a:t>
            </a:r>
            <a:r>
              <a:rPr lang="en-US" altLang="es-CO" b="1">
                <a:solidFill>
                  <a:schemeClr val="tx1"/>
                </a:solidFill>
                <a:latin typeface="Arial" panose="020B0604020202020204" pitchFamily="34" charset="0"/>
              </a:rPr>
              <a:t> </a:t>
            </a:r>
          </a:p>
        </p:txBody>
      </p:sp>
      <p:sp>
        <p:nvSpPr>
          <p:cNvPr id="35865" name="AutoShape 25"/>
          <p:cNvSpPr>
            <a:spLocks noChangeArrowheads="1"/>
          </p:cNvSpPr>
          <p:nvPr/>
        </p:nvSpPr>
        <p:spPr bwMode="auto">
          <a:xfrm>
            <a:off x="3268663" y="2274888"/>
            <a:ext cx="4608512" cy="274637"/>
          </a:xfrm>
          <a:prstGeom prst="homePlate">
            <a:avLst>
              <a:gd name="adj" fmla="val 419509"/>
            </a:avLst>
          </a:prstGeom>
          <a:gradFill rotWithShape="0">
            <a:gsLst>
              <a:gs pos="0">
                <a:srgbClr val="FFCC00"/>
              </a:gs>
              <a:gs pos="100000">
                <a:srgbClr val="FFFFCC"/>
              </a:gs>
            </a:gsLst>
            <a:lin ang="54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s-CO" sz="1200" b="1">
                <a:solidFill>
                  <a:schemeClr val="tx1"/>
                </a:solidFill>
                <a:latin typeface="Arial" panose="020B0604020202020204" pitchFamily="34" charset="0"/>
              </a:rPr>
              <a:t>REORDENAMIENTO JUDICIAL</a:t>
            </a:r>
          </a:p>
        </p:txBody>
      </p:sp>
      <p:sp>
        <p:nvSpPr>
          <p:cNvPr id="35866" name="Text Box 26"/>
          <p:cNvSpPr txBox="1">
            <a:spLocks noChangeArrowheads="1"/>
          </p:cNvSpPr>
          <p:nvPr/>
        </p:nvSpPr>
        <p:spPr bwMode="auto">
          <a:xfrm>
            <a:off x="0" y="549275"/>
            <a:ext cx="10810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0000"/>
              </a:lnSpc>
              <a:spcBef>
                <a:spcPct val="0"/>
              </a:spcBef>
              <a:buClrTx/>
              <a:buSzTx/>
              <a:buFontTx/>
              <a:buNone/>
            </a:pPr>
            <a:r>
              <a:rPr lang="es-MX" altLang="es-CO" sz="800">
                <a:solidFill>
                  <a:schemeClr val="tx1"/>
                </a:solidFill>
                <a:latin typeface="Arial" panose="020B0604020202020204" pitchFamily="34" charset="0"/>
              </a:rPr>
              <a:t>OBJETIVOS </a:t>
            </a:r>
          </a:p>
          <a:p>
            <a:pPr algn="ctr" eaLnBrk="1" hangingPunct="1">
              <a:lnSpc>
                <a:spcPct val="80000"/>
              </a:lnSpc>
              <a:spcBef>
                <a:spcPct val="0"/>
              </a:spcBef>
              <a:buClrTx/>
              <a:buSzTx/>
              <a:buFontTx/>
              <a:buNone/>
            </a:pPr>
            <a:r>
              <a:rPr lang="es-MX" altLang="es-CO" sz="800">
                <a:solidFill>
                  <a:schemeClr val="tx1"/>
                </a:solidFill>
                <a:latin typeface="Arial" panose="020B0604020202020204" pitchFamily="34" charset="0"/>
              </a:rPr>
              <a:t>ESTRATÉGICOS</a:t>
            </a:r>
            <a:endParaRPr lang="es-ES" altLang="es-CO" sz="800">
              <a:solidFill>
                <a:schemeClr val="tx1"/>
              </a:solidFill>
              <a:latin typeface="Arial" panose="020B0604020202020204" pitchFamily="34" charset="0"/>
            </a:endParaRPr>
          </a:p>
        </p:txBody>
      </p:sp>
      <p:sp>
        <p:nvSpPr>
          <p:cNvPr id="35867" name="AutoShape 27"/>
          <p:cNvSpPr>
            <a:spLocks noChangeArrowheads="1"/>
          </p:cNvSpPr>
          <p:nvPr/>
        </p:nvSpPr>
        <p:spPr bwMode="auto">
          <a:xfrm>
            <a:off x="3255963" y="1914525"/>
            <a:ext cx="4633912" cy="287338"/>
          </a:xfrm>
          <a:prstGeom prst="homePlate">
            <a:avLst>
              <a:gd name="adj" fmla="val 403176"/>
            </a:avLst>
          </a:prstGeom>
          <a:gradFill rotWithShape="0">
            <a:gsLst>
              <a:gs pos="0">
                <a:srgbClr val="FFCC00"/>
              </a:gs>
              <a:gs pos="100000">
                <a:srgbClr val="FFFFCC"/>
              </a:gs>
            </a:gsLst>
            <a:lin ang="54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s-CO" sz="1200" b="1">
                <a:solidFill>
                  <a:schemeClr val="tx1"/>
                </a:solidFill>
                <a:latin typeface="Arial" panose="020B0604020202020204" pitchFamily="34" charset="0"/>
              </a:rPr>
              <a:t>MODERNIZACION DE LA GESTION JUDICIAL</a:t>
            </a:r>
          </a:p>
        </p:txBody>
      </p:sp>
      <p:sp>
        <p:nvSpPr>
          <p:cNvPr id="35868" name="Text Box 28"/>
          <p:cNvSpPr txBox="1">
            <a:spLocks noChangeArrowheads="1"/>
          </p:cNvSpPr>
          <p:nvPr/>
        </p:nvSpPr>
        <p:spPr bwMode="auto">
          <a:xfrm>
            <a:off x="5651500" y="549275"/>
            <a:ext cx="1295400" cy="647700"/>
          </a:xfrm>
          <a:prstGeom prst="rect">
            <a:avLst/>
          </a:prstGeom>
          <a:solidFill>
            <a:schemeClr val="bg1"/>
          </a:solidFill>
          <a:ln w="9525">
            <a:solidFill>
              <a:schemeClr val="tx1"/>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COMUNICACIÓN INSTITUCIONAL</a:t>
            </a:r>
          </a:p>
        </p:txBody>
      </p:sp>
      <p:sp>
        <p:nvSpPr>
          <p:cNvPr id="35869" name="Text Box 29"/>
          <p:cNvSpPr txBox="1">
            <a:spLocks noChangeArrowheads="1"/>
          </p:cNvSpPr>
          <p:nvPr/>
        </p:nvSpPr>
        <p:spPr bwMode="auto">
          <a:xfrm>
            <a:off x="3708400" y="6361113"/>
            <a:ext cx="1701800" cy="381000"/>
          </a:xfrm>
          <a:prstGeom prst="rect">
            <a:avLst/>
          </a:prstGeom>
          <a:solidFill>
            <a:schemeClr val="bg1"/>
          </a:solidFill>
          <a:ln w="9525">
            <a:solidFill>
              <a:schemeClr val="tx1"/>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CO" altLang="es-CO" sz="900" b="1">
                <a:solidFill>
                  <a:schemeClr val="tx1"/>
                </a:solidFill>
                <a:latin typeface="Arial" panose="020B0604020202020204" pitchFamily="34" charset="0"/>
              </a:rPr>
              <a:t>ADQUISICIÒN DE BIENES Y SERVICIOS</a:t>
            </a:r>
            <a:endParaRPr lang="es-ES" altLang="es-CO" sz="900" b="1">
              <a:solidFill>
                <a:schemeClr val="tx1"/>
              </a:solidFill>
              <a:latin typeface="Arial" panose="020B0604020202020204" pitchFamily="34" charset="0"/>
            </a:endParaRPr>
          </a:p>
        </p:txBody>
      </p:sp>
      <p:sp>
        <p:nvSpPr>
          <p:cNvPr id="35870" name="AutoShape 30"/>
          <p:cNvSpPr>
            <a:spLocks noChangeArrowheads="1"/>
          </p:cNvSpPr>
          <p:nvPr/>
        </p:nvSpPr>
        <p:spPr bwMode="auto">
          <a:xfrm>
            <a:off x="3276600" y="2633663"/>
            <a:ext cx="4603750" cy="301625"/>
          </a:xfrm>
          <a:prstGeom prst="homePlate">
            <a:avLst>
              <a:gd name="adj" fmla="val 381579"/>
            </a:avLst>
          </a:prstGeom>
          <a:gradFill rotWithShape="0">
            <a:gsLst>
              <a:gs pos="0">
                <a:srgbClr val="FFCC00"/>
              </a:gs>
              <a:gs pos="100000">
                <a:srgbClr val="FFFFCC"/>
              </a:gs>
            </a:gsLst>
            <a:lin ang="54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s-CO" sz="1200" b="1">
                <a:solidFill>
                  <a:schemeClr val="tx1"/>
                </a:solidFill>
                <a:latin typeface="Arial" panose="020B0604020202020204" pitchFamily="34" charset="0"/>
              </a:rPr>
              <a:t>MEJORAMIENTO INFRAESTRUCTURA FISICA</a:t>
            </a:r>
            <a:endParaRPr lang="en-US" altLang="es-CO" b="1">
              <a:solidFill>
                <a:schemeClr val="tx1"/>
              </a:solidFill>
              <a:latin typeface="Arial" panose="020B0604020202020204" pitchFamily="34" charset="0"/>
            </a:endParaRPr>
          </a:p>
        </p:txBody>
      </p:sp>
      <p:sp>
        <p:nvSpPr>
          <p:cNvPr id="35871" name="Line 31"/>
          <p:cNvSpPr>
            <a:spLocks noChangeShapeType="1"/>
          </p:cNvSpPr>
          <p:nvPr/>
        </p:nvSpPr>
        <p:spPr bwMode="auto">
          <a:xfrm>
            <a:off x="900113" y="63817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35872" name="AutoShape 32"/>
          <p:cNvSpPr>
            <a:spLocks noChangeArrowheads="1"/>
          </p:cNvSpPr>
          <p:nvPr/>
        </p:nvSpPr>
        <p:spPr bwMode="auto">
          <a:xfrm>
            <a:off x="250825" y="5373688"/>
            <a:ext cx="1150938" cy="576262"/>
          </a:xfrm>
          <a:prstGeom prst="rightArrow">
            <a:avLst>
              <a:gd name="adj1" fmla="val 50000"/>
              <a:gd name="adj2" fmla="val 49931"/>
            </a:avLst>
          </a:prstGeom>
          <a:gradFill rotWithShape="0">
            <a:gsLst>
              <a:gs pos="0">
                <a:srgbClr val="CC6600"/>
              </a:gs>
              <a:gs pos="100000">
                <a:srgbClr val="FF9966"/>
              </a:gs>
            </a:gsLst>
            <a:lin ang="5400000" scaled="1"/>
          </a:gradFill>
          <a:ln w="9525" algn="ctr">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35873" name="AutoShape 33"/>
          <p:cNvSpPr>
            <a:spLocks noChangeArrowheads="1"/>
          </p:cNvSpPr>
          <p:nvPr/>
        </p:nvSpPr>
        <p:spPr bwMode="auto">
          <a:xfrm>
            <a:off x="250825" y="3068638"/>
            <a:ext cx="1150938" cy="576262"/>
          </a:xfrm>
          <a:prstGeom prst="rightArrow">
            <a:avLst>
              <a:gd name="adj1" fmla="val 50000"/>
              <a:gd name="adj2" fmla="val 49931"/>
            </a:avLst>
          </a:prstGeom>
          <a:gradFill rotWithShape="0">
            <a:gsLst>
              <a:gs pos="0">
                <a:srgbClr val="CC6600"/>
              </a:gs>
              <a:gs pos="100000">
                <a:srgbClr val="FF9966"/>
              </a:gs>
            </a:gsLst>
            <a:lin ang="5400000" scaled="1"/>
          </a:gradFill>
          <a:ln w="9525" algn="ctr">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35874" name="AutoShape 34"/>
          <p:cNvSpPr>
            <a:spLocks noChangeArrowheads="1"/>
          </p:cNvSpPr>
          <p:nvPr/>
        </p:nvSpPr>
        <p:spPr bwMode="auto">
          <a:xfrm>
            <a:off x="900113" y="765175"/>
            <a:ext cx="504825" cy="503238"/>
          </a:xfrm>
          <a:prstGeom prst="rightArrow">
            <a:avLst>
              <a:gd name="adj1" fmla="val 50000"/>
              <a:gd name="adj2" fmla="val 25079"/>
            </a:avLst>
          </a:prstGeom>
          <a:gradFill rotWithShape="0">
            <a:gsLst>
              <a:gs pos="0">
                <a:srgbClr val="CC6600"/>
              </a:gs>
              <a:gs pos="100000">
                <a:srgbClr val="FF9966"/>
              </a:gs>
            </a:gsLst>
            <a:lin ang="5400000" scaled="1"/>
          </a:gradFill>
          <a:ln w="9525" algn="ctr">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35875" name="Rectangle 35"/>
          <p:cNvSpPr>
            <a:spLocks noChangeArrowheads="1"/>
          </p:cNvSpPr>
          <p:nvPr/>
        </p:nvSpPr>
        <p:spPr bwMode="auto">
          <a:xfrm>
            <a:off x="0" y="836613"/>
            <a:ext cx="1004888" cy="5616575"/>
          </a:xfrm>
          <a:prstGeom prst="rect">
            <a:avLst/>
          </a:prstGeom>
          <a:gradFill rotWithShape="0">
            <a:gsLst>
              <a:gs pos="0">
                <a:srgbClr val="CC6600"/>
              </a:gs>
              <a:gs pos="50000">
                <a:srgbClr val="FF9966"/>
              </a:gs>
              <a:gs pos="100000">
                <a:srgbClr val="CC6600"/>
              </a:gs>
            </a:gsLst>
            <a:lin ang="0" scaled="1"/>
          </a:gradFill>
          <a:ln w="9525" algn="ctr">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35876" name="Text Box 36"/>
          <p:cNvSpPr txBox="1">
            <a:spLocks noChangeArrowheads="1"/>
          </p:cNvSpPr>
          <p:nvPr/>
        </p:nvSpPr>
        <p:spPr bwMode="auto">
          <a:xfrm>
            <a:off x="0" y="1341438"/>
            <a:ext cx="12588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0000"/>
              </a:lnSpc>
              <a:spcBef>
                <a:spcPct val="50000"/>
              </a:spcBef>
              <a:buClrTx/>
              <a:buSzTx/>
              <a:buFontTx/>
              <a:buNone/>
            </a:pPr>
            <a:r>
              <a:rPr lang="es-MX" altLang="es-CO" sz="900" b="1">
                <a:solidFill>
                  <a:schemeClr val="bg1"/>
                </a:solidFill>
                <a:latin typeface="Arial" panose="020B0604020202020204" pitchFamily="34" charset="0"/>
              </a:rPr>
              <a:t>FORTALECIMIENTO</a:t>
            </a:r>
            <a:r>
              <a:rPr lang="es-MX" altLang="es-CO" sz="800" b="1">
                <a:solidFill>
                  <a:schemeClr val="bg1"/>
                </a:solidFill>
                <a:latin typeface="Arial" panose="020B0604020202020204" pitchFamily="34" charset="0"/>
              </a:rPr>
              <a:t> INSTITUCIONAL</a:t>
            </a:r>
            <a:endParaRPr lang="es-ES" altLang="es-CO" sz="800" b="1">
              <a:solidFill>
                <a:schemeClr val="bg1"/>
              </a:solidFill>
              <a:latin typeface="Arial" panose="020B0604020202020204" pitchFamily="34" charset="0"/>
            </a:endParaRPr>
          </a:p>
        </p:txBody>
      </p:sp>
      <p:sp>
        <p:nvSpPr>
          <p:cNvPr id="35877" name="Text Box 37"/>
          <p:cNvSpPr txBox="1">
            <a:spLocks noChangeArrowheads="1"/>
          </p:cNvSpPr>
          <p:nvPr/>
        </p:nvSpPr>
        <p:spPr bwMode="auto">
          <a:xfrm>
            <a:off x="0" y="1989138"/>
            <a:ext cx="12588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80000"/>
              </a:lnSpc>
              <a:spcBef>
                <a:spcPct val="50000"/>
              </a:spcBef>
              <a:buClrTx/>
              <a:buSzTx/>
              <a:buFontTx/>
              <a:buNone/>
            </a:pPr>
            <a:r>
              <a:rPr lang="es-MX" altLang="es-CO" sz="900" b="1">
                <a:solidFill>
                  <a:schemeClr val="bg1"/>
                </a:solidFill>
                <a:latin typeface="Arial" panose="020B0604020202020204" pitchFamily="34" charset="0"/>
              </a:rPr>
              <a:t>COMUNICACIONES</a:t>
            </a:r>
            <a:endParaRPr lang="es-ES" altLang="es-CO" sz="900" b="1">
              <a:solidFill>
                <a:schemeClr val="bg1"/>
              </a:solidFill>
              <a:latin typeface="Arial" panose="020B0604020202020204" pitchFamily="34" charset="0"/>
            </a:endParaRPr>
          </a:p>
        </p:txBody>
      </p:sp>
      <p:sp>
        <p:nvSpPr>
          <p:cNvPr id="35878" name="Text Box 38"/>
          <p:cNvSpPr txBox="1">
            <a:spLocks noChangeArrowheads="1"/>
          </p:cNvSpPr>
          <p:nvPr/>
        </p:nvSpPr>
        <p:spPr bwMode="auto">
          <a:xfrm>
            <a:off x="0" y="2565400"/>
            <a:ext cx="11160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0000"/>
              </a:lnSpc>
              <a:spcBef>
                <a:spcPct val="50000"/>
              </a:spcBef>
              <a:buClrTx/>
              <a:buSzTx/>
              <a:buFontTx/>
              <a:buNone/>
            </a:pPr>
            <a:r>
              <a:rPr lang="es-MX" altLang="es-CO" sz="1000" b="1">
                <a:solidFill>
                  <a:schemeClr val="bg1"/>
                </a:solidFill>
                <a:latin typeface="Arial" panose="020B0604020202020204" pitchFamily="34" charset="0"/>
              </a:rPr>
              <a:t>ACCESO</a:t>
            </a:r>
          </a:p>
          <a:p>
            <a:pPr eaLnBrk="1" hangingPunct="1">
              <a:lnSpc>
                <a:spcPct val="80000"/>
              </a:lnSpc>
              <a:spcBef>
                <a:spcPct val="50000"/>
              </a:spcBef>
              <a:buClrTx/>
              <a:buSzTx/>
              <a:buFontTx/>
              <a:buNone/>
            </a:pPr>
            <a:endParaRPr lang="es-ES" altLang="es-CO" sz="1000" b="1">
              <a:solidFill>
                <a:schemeClr val="tx1"/>
              </a:solidFill>
              <a:latin typeface="Arial" panose="020B0604020202020204" pitchFamily="34" charset="0"/>
            </a:endParaRPr>
          </a:p>
        </p:txBody>
      </p:sp>
      <p:sp>
        <p:nvSpPr>
          <p:cNvPr id="35879" name="Text Box 39"/>
          <p:cNvSpPr txBox="1">
            <a:spLocks noChangeArrowheads="1"/>
          </p:cNvSpPr>
          <p:nvPr/>
        </p:nvSpPr>
        <p:spPr bwMode="auto">
          <a:xfrm>
            <a:off x="0" y="3068638"/>
            <a:ext cx="10429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0000"/>
              </a:lnSpc>
              <a:spcBef>
                <a:spcPct val="50000"/>
              </a:spcBef>
              <a:buClrTx/>
              <a:buSzTx/>
              <a:buFontTx/>
              <a:buNone/>
            </a:pPr>
            <a:r>
              <a:rPr lang="es-MX" altLang="es-CO" sz="900" b="1">
                <a:solidFill>
                  <a:schemeClr val="bg1"/>
                </a:solidFill>
                <a:latin typeface="Arial" panose="020B0604020202020204" pitchFamily="34" charset="0"/>
              </a:rPr>
              <a:t>EFICIENCIA Y EFICACIA</a:t>
            </a:r>
            <a:endParaRPr lang="es-ES" altLang="es-CO" sz="900" b="1">
              <a:solidFill>
                <a:schemeClr val="bg1"/>
              </a:solidFill>
              <a:latin typeface="Arial" panose="020B0604020202020204" pitchFamily="34" charset="0"/>
            </a:endParaRPr>
          </a:p>
        </p:txBody>
      </p:sp>
      <p:sp>
        <p:nvSpPr>
          <p:cNvPr id="35880" name="Text Box 40"/>
          <p:cNvSpPr txBox="1">
            <a:spLocks noChangeArrowheads="1"/>
          </p:cNvSpPr>
          <p:nvPr/>
        </p:nvSpPr>
        <p:spPr bwMode="auto">
          <a:xfrm>
            <a:off x="34925" y="3706813"/>
            <a:ext cx="93503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0000"/>
              </a:lnSpc>
              <a:spcBef>
                <a:spcPct val="50000"/>
              </a:spcBef>
              <a:buClrTx/>
              <a:buSzTx/>
              <a:buFontTx/>
              <a:buNone/>
            </a:pPr>
            <a:r>
              <a:rPr lang="es-MX" altLang="es-CO" sz="900" b="1">
                <a:solidFill>
                  <a:schemeClr val="bg1"/>
                </a:solidFill>
                <a:latin typeface="Arial" panose="020B0604020202020204" pitchFamily="34" charset="0"/>
              </a:rPr>
              <a:t>CALIDAD</a:t>
            </a:r>
            <a:endParaRPr lang="es-ES" altLang="es-CO" sz="900" b="1">
              <a:solidFill>
                <a:schemeClr val="bg1"/>
              </a:solidFill>
              <a:latin typeface="Arial" panose="020B0604020202020204" pitchFamily="34" charset="0"/>
            </a:endParaRPr>
          </a:p>
        </p:txBody>
      </p:sp>
      <p:sp>
        <p:nvSpPr>
          <p:cNvPr id="35881" name="Text Box 41"/>
          <p:cNvSpPr txBox="1">
            <a:spLocks noChangeArrowheads="1"/>
          </p:cNvSpPr>
          <p:nvPr/>
        </p:nvSpPr>
        <p:spPr bwMode="auto">
          <a:xfrm>
            <a:off x="-109538" y="4149725"/>
            <a:ext cx="1368426"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0000"/>
              </a:lnSpc>
              <a:spcBef>
                <a:spcPct val="50000"/>
              </a:spcBef>
              <a:buClrTx/>
              <a:buSzTx/>
              <a:buFontTx/>
              <a:buNone/>
            </a:pPr>
            <a:r>
              <a:rPr lang="es-MX" altLang="es-CO" sz="900" b="1">
                <a:solidFill>
                  <a:schemeClr val="bg1"/>
                </a:solidFill>
                <a:latin typeface="Arial" panose="020B0604020202020204" pitchFamily="34" charset="0"/>
              </a:rPr>
              <a:t>VISIBILIDAD Y TRANSPARENCIA</a:t>
            </a:r>
            <a:endParaRPr lang="es-ES" altLang="es-CO" sz="900" b="1">
              <a:solidFill>
                <a:schemeClr val="bg1"/>
              </a:solidFill>
              <a:latin typeface="Arial" panose="020B0604020202020204" pitchFamily="34" charset="0"/>
            </a:endParaRPr>
          </a:p>
        </p:txBody>
      </p:sp>
      <p:sp>
        <p:nvSpPr>
          <p:cNvPr id="35882" name="Text Box 42"/>
          <p:cNvSpPr txBox="1">
            <a:spLocks noChangeArrowheads="1"/>
          </p:cNvSpPr>
          <p:nvPr/>
        </p:nvSpPr>
        <p:spPr bwMode="auto">
          <a:xfrm>
            <a:off x="-36513" y="4856163"/>
            <a:ext cx="11731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0000"/>
              </a:lnSpc>
              <a:spcBef>
                <a:spcPct val="50000"/>
              </a:spcBef>
              <a:buClrTx/>
              <a:buSzTx/>
              <a:buFontTx/>
              <a:buNone/>
            </a:pPr>
            <a:r>
              <a:rPr lang="es-MX" altLang="es-CO" sz="900" b="1">
                <a:solidFill>
                  <a:schemeClr val="bg1"/>
                </a:solidFill>
                <a:latin typeface="Arial" panose="020B0604020202020204" pitchFamily="34" charset="0"/>
              </a:rPr>
              <a:t>INDEPENDENCIA Y AUTONOMÍA</a:t>
            </a:r>
            <a:endParaRPr lang="es-ES" altLang="es-CO" sz="900" b="1">
              <a:solidFill>
                <a:schemeClr val="bg1"/>
              </a:solidFill>
              <a:latin typeface="Arial" panose="020B0604020202020204" pitchFamily="34" charset="0"/>
            </a:endParaRPr>
          </a:p>
        </p:txBody>
      </p:sp>
      <p:sp>
        <p:nvSpPr>
          <p:cNvPr id="35883" name="Text Box 43"/>
          <p:cNvSpPr txBox="1">
            <a:spLocks noChangeArrowheads="1"/>
          </p:cNvSpPr>
          <p:nvPr/>
        </p:nvSpPr>
        <p:spPr bwMode="auto">
          <a:xfrm>
            <a:off x="7194550" y="5856288"/>
            <a:ext cx="1481138" cy="452437"/>
          </a:xfrm>
          <a:prstGeom prst="rect">
            <a:avLst/>
          </a:prstGeom>
          <a:solidFill>
            <a:schemeClr val="bg1"/>
          </a:solidFill>
          <a:ln w="9525">
            <a:solidFill>
              <a:schemeClr val="tx1"/>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900" b="1">
                <a:solidFill>
                  <a:schemeClr val="tx1"/>
                </a:solidFill>
                <a:latin typeface="Arial" panose="020B0604020202020204" pitchFamily="34" charset="0"/>
              </a:rPr>
              <a:t>GESTIÓN DE INFORMACION</a:t>
            </a:r>
          </a:p>
          <a:p>
            <a:pPr algn="ctr" eaLnBrk="1" hangingPunct="1">
              <a:spcBef>
                <a:spcPct val="0"/>
              </a:spcBef>
              <a:buClrTx/>
              <a:buSzTx/>
              <a:buFontTx/>
              <a:buNone/>
            </a:pPr>
            <a:r>
              <a:rPr lang="es-ES" altLang="es-CO" sz="900" b="1">
                <a:solidFill>
                  <a:schemeClr val="tx1"/>
                </a:solidFill>
                <a:latin typeface="Arial" panose="020B0604020202020204" pitchFamily="34" charset="0"/>
              </a:rPr>
              <a:t>ESTADISTICA</a:t>
            </a:r>
            <a:endParaRPr lang="es-ES" altLang="es-CO" sz="900">
              <a:solidFill>
                <a:schemeClr val="tx1"/>
              </a:solidFill>
              <a:latin typeface="Arial" panose="020B0604020202020204" pitchFamily="34" charset="0"/>
            </a:endParaRPr>
          </a:p>
        </p:txBody>
      </p:sp>
      <p:sp>
        <p:nvSpPr>
          <p:cNvPr id="35884" name="Text Box 44"/>
          <p:cNvSpPr txBox="1">
            <a:spLocks noChangeArrowheads="1"/>
          </p:cNvSpPr>
          <p:nvPr/>
        </p:nvSpPr>
        <p:spPr bwMode="auto">
          <a:xfrm>
            <a:off x="1979613" y="5784850"/>
            <a:ext cx="1655762" cy="504825"/>
          </a:xfrm>
          <a:prstGeom prst="rect">
            <a:avLst/>
          </a:prstGeom>
          <a:solidFill>
            <a:schemeClr val="bg1"/>
          </a:solidFill>
          <a:ln w="9525">
            <a:solidFill>
              <a:schemeClr val="tx1"/>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s-ES_tradnl" altLang="es-CO" sz="900" b="1">
                <a:solidFill>
                  <a:schemeClr val="tx1"/>
                </a:solidFill>
                <a:latin typeface="Arial" panose="020B0604020202020204" pitchFamily="34" charset="0"/>
              </a:rPr>
              <a:t>GESTIÓN DE LA COOPERACIÓN INTERNACIONAL</a:t>
            </a:r>
            <a:endParaRPr lang="es-ES" altLang="es-CO" sz="900" b="1">
              <a:solidFill>
                <a:schemeClr val="tx1"/>
              </a:solidFill>
              <a:latin typeface="Arial" panose="020B0604020202020204" pitchFamily="34" charset="0"/>
            </a:endParaRPr>
          </a:p>
        </p:txBody>
      </p:sp>
      <p:sp>
        <p:nvSpPr>
          <p:cNvPr id="35885" name="WordArt 46"/>
          <p:cNvSpPr>
            <a:spLocks noChangeArrowheads="1" noChangeShapeType="1" noTextEdit="1"/>
          </p:cNvSpPr>
          <p:nvPr/>
        </p:nvSpPr>
        <p:spPr bwMode="auto">
          <a:xfrm>
            <a:off x="2484438" y="260350"/>
            <a:ext cx="5040312"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sz="20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 MAPA DE PROCESOS</a:t>
            </a:r>
          </a:p>
        </p:txBody>
      </p:sp>
    </p:spTree>
  </p:cSld>
  <p:clrMapOvr>
    <a:masterClrMapping/>
  </p:clrMapOvr>
  <p:transition spd="slow" advTm="3748">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863" y="920750"/>
            <a:ext cx="6346825" cy="1320800"/>
          </a:xfrm>
        </p:spPr>
        <p:txBody>
          <a:bodyPr rtlCol="0">
            <a:normAutofit fontScale="90000"/>
          </a:bodyPr>
          <a:lstStyle/>
          <a:p>
            <a:pPr algn="ctr" eaLnBrk="1" fontAlgn="auto" hangingPunct="1">
              <a:spcAft>
                <a:spcPts val="0"/>
              </a:spcAft>
              <a:defRPr/>
            </a:pPr>
            <a:r>
              <a:rPr lang="es-ES" dirty="0"/>
              <a:t> </a:t>
            </a:r>
            <a:r>
              <a:rPr lang="es-ES" b="1" dirty="0"/>
              <a:t>PLAN SECTORIAL DE DESARROLLO 2015 -</a:t>
            </a:r>
            <a:r>
              <a:rPr lang="es-ES" b="1" dirty="0" smtClean="0"/>
              <a:t>2017</a:t>
            </a:r>
            <a:br>
              <a:rPr lang="es-ES" b="1" dirty="0" smtClean="0"/>
            </a:br>
            <a:r>
              <a:rPr lang="es-ES" b="1" dirty="0" smtClean="0"/>
              <a:t> </a:t>
            </a:r>
            <a:r>
              <a:rPr lang="es-ES" b="1" dirty="0"/>
              <a:t/>
            </a:r>
            <a:br>
              <a:rPr lang="es-ES" b="1" dirty="0"/>
            </a:br>
            <a:endParaRPr lang="es-CO" b="1" dirty="0"/>
          </a:p>
        </p:txBody>
      </p:sp>
      <p:sp>
        <p:nvSpPr>
          <p:cNvPr id="3" name="Marcador de contenido 2"/>
          <p:cNvSpPr>
            <a:spLocks noGrp="1"/>
          </p:cNvSpPr>
          <p:nvPr>
            <p:ph idx="1"/>
          </p:nvPr>
        </p:nvSpPr>
        <p:spPr>
          <a:xfrm>
            <a:off x="147638" y="2060575"/>
            <a:ext cx="7131050" cy="3813175"/>
          </a:xfrm>
        </p:spPr>
        <p:txBody>
          <a:bodyPr rtlCol="0">
            <a:normAutofit fontScale="92500" lnSpcReduction="10000"/>
          </a:bodyPr>
          <a:lstStyle/>
          <a:p>
            <a:pPr algn="ctr" eaLnBrk="1" fontAlgn="auto" hangingPunct="1">
              <a:spcBef>
                <a:spcPct val="0"/>
              </a:spcBef>
              <a:spcAft>
                <a:spcPts val="0"/>
              </a:spcAft>
              <a:buFont typeface="Wingdings 3" charset="2"/>
              <a:buNone/>
              <a:defRPr/>
            </a:pPr>
            <a:r>
              <a:rPr lang="es-ES" altLang="es-CO" sz="2400" b="1" dirty="0" smtClean="0">
                <a:solidFill>
                  <a:schemeClr val="tx1"/>
                </a:solidFill>
              </a:rPr>
              <a:t>MISIÓN</a:t>
            </a:r>
            <a:endParaRPr lang="es-ES" altLang="es-CO" sz="2400" b="1" dirty="0">
              <a:solidFill>
                <a:schemeClr val="tx1"/>
              </a:solidFill>
            </a:endParaRPr>
          </a:p>
          <a:p>
            <a:pPr algn="ctr" eaLnBrk="1" fontAlgn="auto" hangingPunct="1">
              <a:lnSpc>
                <a:spcPct val="150000"/>
              </a:lnSpc>
              <a:spcBef>
                <a:spcPct val="0"/>
              </a:spcBef>
              <a:spcAft>
                <a:spcPts val="0"/>
              </a:spcAft>
              <a:buFont typeface="Wingdings 3" charset="2"/>
              <a:buNone/>
              <a:defRPr/>
            </a:pPr>
            <a:r>
              <a:rPr lang="es-CO" altLang="es-CO" b="1" dirty="0">
                <a:solidFill>
                  <a:schemeClr val="tx1"/>
                </a:solidFill>
              </a:rPr>
              <a:t>		 </a:t>
            </a:r>
            <a:br>
              <a:rPr lang="es-CO" altLang="es-CO" b="1" dirty="0">
                <a:solidFill>
                  <a:schemeClr val="tx1"/>
                </a:solidFill>
              </a:rPr>
            </a:br>
            <a:r>
              <a:rPr lang="es-CO" altLang="es-CO" b="1" dirty="0">
                <a:solidFill>
                  <a:schemeClr val="tx1"/>
                </a:solidFill>
              </a:rPr>
              <a:t>  </a:t>
            </a:r>
            <a:r>
              <a:rPr lang="es-CO" altLang="es-CO" b="1" dirty="0" smtClean="0">
                <a:solidFill>
                  <a:schemeClr val="tx1"/>
                </a:solidFill>
              </a:rPr>
              <a:t>“</a:t>
            </a:r>
            <a:r>
              <a:rPr lang="es-CO" altLang="es-CO" b="1" dirty="0">
                <a:solidFill>
                  <a:schemeClr val="tx1"/>
                </a:solidFill>
              </a:rPr>
              <a:t>Dar cumplimiento al mandato constitucional y legal de administrar justicia en forma independiente, desconcentrada y en igualdad de condiciones a todas las personas naturales y jurídicas en el territorio colombiano, a través de modelos de gestión integrales que respondan adecuada y oportunamente a la demanda de justicia en cada una de las jurisdicciones”. </a:t>
            </a:r>
            <a:br>
              <a:rPr lang="es-CO" altLang="es-CO" b="1" dirty="0">
                <a:solidFill>
                  <a:schemeClr val="tx1"/>
                </a:solidFill>
              </a:rPr>
            </a:br>
            <a:r>
              <a:rPr lang="es-CO" altLang="es-CO" b="1" dirty="0">
                <a:solidFill>
                  <a:schemeClr val="tx1"/>
                </a:solidFill>
              </a:rPr>
              <a:t/>
            </a:r>
            <a:br>
              <a:rPr lang="es-CO" altLang="es-CO" b="1" dirty="0">
                <a:solidFill>
                  <a:schemeClr val="tx1"/>
                </a:solidFill>
              </a:rPr>
            </a:br>
            <a:endParaRPr lang="es-ES" altLang="es-CO" b="1" dirty="0">
              <a:solidFill>
                <a:schemeClr val="tx1"/>
              </a:solidFill>
            </a:endParaRPr>
          </a:p>
          <a:p>
            <a:pPr eaLnBrk="1" fontAlgn="auto" hangingPunct="1">
              <a:spcAft>
                <a:spcPts val="0"/>
              </a:spcAft>
              <a:buFont typeface="Wingdings 3" charset="2"/>
              <a:buChar char=""/>
              <a:defRPr/>
            </a:pPr>
            <a:endParaRPr lang="es-CO" dirty="0">
              <a:solidFill>
                <a:schemeClr val="tx1">
                  <a:lumMod val="75000"/>
                  <a:lumOff val="25000"/>
                </a:schemeClr>
              </a:solidFill>
            </a:endParaRPr>
          </a:p>
        </p:txBody>
      </p:sp>
      <p:pic>
        <p:nvPicPr>
          <p:cNvPr id="76802" name="Picture 2" descr="Resultado de imagen para BARRANQUILLA LETRAS"/>
          <p:cNvPicPr>
            <a:picLocks noChangeAspect="1" noChangeArrowheads="1"/>
          </p:cNvPicPr>
          <p:nvPr/>
        </p:nvPicPr>
        <p:blipFill rotWithShape="1">
          <a:blip r:embed="rId2">
            <a:extLst>
              <a:ext uri="{28A0092B-C50C-407E-A947-70E740481C1C}">
                <a14:useLocalDpi xmlns:a14="http://schemas.microsoft.com/office/drawing/2010/main" val="0"/>
              </a:ext>
            </a:extLst>
          </a:blip>
          <a:srcRect b="22234"/>
          <a:stretch/>
        </p:blipFill>
        <p:spPr bwMode="auto">
          <a:xfrm>
            <a:off x="148031" y="5013176"/>
            <a:ext cx="8379973" cy="1812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1" name="Picture 14" descr="Resultado de imagen para logo rama jud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617">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52538"/>
            <a:ext cx="6624638"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2"/>
          <p:cNvSpPr txBox="1">
            <a:spLocks noChangeArrowheads="1"/>
          </p:cNvSpPr>
          <p:nvPr/>
        </p:nvSpPr>
        <p:spPr bwMode="auto">
          <a:xfrm>
            <a:off x="2555875" y="1177925"/>
            <a:ext cx="26638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s-ES" altLang="es-CO" sz="3000" b="1" dirty="0" smtClean="0">
                <a:solidFill>
                  <a:srgbClr val="66CCFF"/>
                </a:solidFill>
                <a:latin typeface="+mn-lt"/>
                <a:cs typeface="Times New Roman" panose="02020603050405020304" pitchFamily="18" charset="0"/>
              </a:rPr>
              <a:t>CICLO PHVA</a:t>
            </a:r>
            <a:endParaRPr lang="es-ES" altLang="es-CO" sz="3000" b="1" dirty="0" smtClean="0">
              <a:solidFill>
                <a:srgbClr val="66CCFF"/>
              </a:solidFill>
              <a:latin typeface="+mn-lt"/>
            </a:endParaRPr>
          </a:p>
        </p:txBody>
      </p:sp>
    </p:spTree>
  </p:cSld>
  <p:clrMapOvr>
    <a:masterClrMapping/>
  </p:clrMapOvr>
  <p:transition spd="slow" advTm="8639">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1000"/>
                                        <p:tgtEl>
                                          <p:spTgt spid="30723"/>
                                        </p:tgtEl>
                                      </p:cBhvr>
                                    </p:animEffect>
                                    <p:anim calcmode="lin" valueType="num">
                                      <p:cBhvr>
                                        <p:cTn id="8" dur="1000" fill="hold"/>
                                        <p:tgtEl>
                                          <p:spTgt spid="30723"/>
                                        </p:tgtEl>
                                        <p:attrNameLst>
                                          <p:attrName>ppt_x</p:attrName>
                                        </p:attrNameLst>
                                      </p:cBhvr>
                                      <p:tavLst>
                                        <p:tav tm="0">
                                          <p:val>
                                            <p:strVal val="#ppt_x"/>
                                          </p:val>
                                        </p:tav>
                                        <p:tav tm="100000">
                                          <p:val>
                                            <p:strVal val="#ppt_x"/>
                                          </p:val>
                                        </p:tav>
                                      </p:tavLst>
                                    </p:anim>
                                    <p:anim calcmode="lin" valueType="num">
                                      <p:cBhvr>
                                        <p:cTn id="9" dur="1000" fill="hold"/>
                                        <p:tgtEl>
                                          <p:spTgt spid="307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12"/>
          <p:cNvSpPr txBox="1">
            <a:spLocks noChangeArrowheads="1"/>
          </p:cNvSpPr>
          <p:nvPr/>
        </p:nvSpPr>
        <p:spPr bwMode="auto">
          <a:xfrm>
            <a:off x="539750" y="1177925"/>
            <a:ext cx="6840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2800" b="1">
                <a:solidFill>
                  <a:srgbClr val="66CCFF"/>
                </a:solidFill>
                <a:latin typeface="Arial" panose="020B0604020202020204" pitchFamily="34" charset="0"/>
              </a:rPr>
              <a:t>GENERALIDADES</a:t>
            </a:r>
          </a:p>
        </p:txBody>
      </p:sp>
      <p:sp>
        <p:nvSpPr>
          <p:cNvPr id="7" name="WordArt 11"/>
          <p:cNvSpPr>
            <a:spLocks noChangeArrowheads="1" noChangeShapeType="1" noTextEdit="1"/>
          </p:cNvSpPr>
          <p:nvPr/>
        </p:nvSpPr>
        <p:spPr bwMode="auto">
          <a:xfrm>
            <a:off x="395623" y="2180907"/>
            <a:ext cx="7128792" cy="29438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16"/>
              </a:avLst>
            </a:prstTxWarp>
          </a:bodyPr>
          <a:lstStyle/>
          <a:p>
            <a:pPr algn="ctr" eaLnBrk="1" hangingPunct="1">
              <a:defRPr/>
            </a:pPr>
            <a:r>
              <a:rPr lang="es-CO" sz="2400" kern="10" spc="48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 </a:t>
            </a:r>
            <a:r>
              <a:rPr lang="es-CO" sz="2400" b="1" kern="1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Arial Black" panose="020B0A04020102020204" pitchFamily="34" charset="0"/>
              </a:rPr>
              <a:t>CAPITAL :  BARRANQUILLA</a:t>
            </a:r>
          </a:p>
          <a:p>
            <a:pPr algn="ctr" eaLnBrk="1" hangingPunct="1">
              <a:defRPr/>
            </a:pPr>
            <a:r>
              <a:rPr lang="es-CO" sz="2400" b="1" kern="1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Arial Black" panose="020B0A04020102020204" pitchFamily="34" charset="0"/>
              </a:rPr>
              <a:t>23  MUNICIPIOS</a:t>
            </a:r>
          </a:p>
          <a:p>
            <a:pPr algn="ctr" eaLnBrk="1" hangingPunct="1">
              <a:defRPr/>
            </a:pPr>
            <a:r>
              <a:rPr lang="es-CO" sz="2400" b="1" kern="1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Arial Black" panose="020B0A04020102020204" pitchFamily="34" charset="0"/>
              </a:rPr>
              <a:t>POBLACIÓN: 2.403.000 Habitantes</a:t>
            </a:r>
          </a:p>
          <a:p>
            <a:pPr algn="ctr" eaLnBrk="1" hangingPunct="1">
              <a:defRPr/>
            </a:pPr>
            <a:endParaRPr lang="es-CO" sz="2400" b="1" kern="1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Arial Black" panose="020B0A04020102020204" pitchFamily="34" charset="0"/>
            </a:endParaRPr>
          </a:p>
        </p:txBody>
      </p:sp>
      <p:pic>
        <p:nvPicPr>
          <p:cNvPr id="5" name="Picture 12" descr="Resultado de imagen para MAPA DEPARTAMENTO DEL ATLANTICO"/>
          <p:cNvPicPr>
            <a:picLocks noChangeAspect="1" noChangeArrowheads="1"/>
          </p:cNvPicPr>
          <p:nvPr/>
        </p:nvPicPr>
        <p:blipFill>
          <a:blip r:embed="rId4"/>
          <a:srcRect/>
          <a:stretch>
            <a:fillRect/>
          </a:stretch>
        </p:blipFill>
        <p:spPr bwMode="auto">
          <a:xfrm>
            <a:off x="6911975" y="3652838"/>
            <a:ext cx="2232025" cy="3205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60" y="5501892"/>
            <a:ext cx="6838115" cy="1356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4942">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12"/>
          <p:cNvSpPr txBox="1">
            <a:spLocks noChangeArrowheads="1"/>
          </p:cNvSpPr>
          <p:nvPr/>
        </p:nvSpPr>
        <p:spPr bwMode="auto">
          <a:xfrm>
            <a:off x="539750" y="1177925"/>
            <a:ext cx="6840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2800" b="1">
                <a:solidFill>
                  <a:srgbClr val="66CCFF"/>
                </a:solidFill>
                <a:latin typeface="Arial" panose="020B0604020202020204" pitchFamily="34" charset="0"/>
              </a:rPr>
              <a:t>GENERALIDADES</a:t>
            </a:r>
          </a:p>
        </p:txBody>
      </p:sp>
      <p:graphicFrame>
        <p:nvGraphicFramePr>
          <p:cNvPr id="6" name="Gráfico 5"/>
          <p:cNvGraphicFramePr>
            <a:graphicFrameLocks/>
          </p:cNvGraphicFramePr>
          <p:nvPr/>
        </p:nvGraphicFramePr>
        <p:xfrm>
          <a:off x="45185" y="2060848"/>
          <a:ext cx="6927778" cy="345638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12" descr="Resultado de imagen para MAPA DEPARTAMENTO DEL ATLANTICO"/>
          <p:cNvPicPr>
            <a:picLocks noChangeAspect="1" noChangeArrowheads="1"/>
          </p:cNvPicPr>
          <p:nvPr/>
        </p:nvPicPr>
        <p:blipFill>
          <a:blip r:embed="rId4"/>
          <a:srcRect/>
          <a:stretch>
            <a:fillRect/>
          </a:stretch>
        </p:blipFill>
        <p:spPr bwMode="auto">
          <a:xfrm>
            <a:off x="6945313" y="3652838"/>
            <a:ext cx="2232025" cy="3205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3349">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upo 1"/>
          <p:cNvGrpSpPr>
            <a:grpSpLocks/>
          </p:cNvGrpSpPr>
          <p:nvPr/>
        </p:nvGrpSpPr>
        <p:grpSpPr bwMode="auto">
          <a:xfrm>
            <a:off x="34925" y="955675"/>
            <a:ext cx="8545513" cy="5734050"/>
            <a:chOff x="35496" y="1484313"/>
            <a:chExt cx="8546305" cy="5373687"/>
          </a:xfrm>
        </p:grpSpPr>
        <p:sp>
          <p:nvSpPr>
            <p:cNvPr id="30723" name="Oval 3"/>
            <p:cNvSpPr>
              <a:spLocks noChangeArrowheads="1"/>
            </p:cNvSpPr>
            <p:nvPr/>
          </p:nvSpPr>
          <p:spPr bwMode="auto">
            <a:xfrm>
              <a:off x="35496" y="1484313"/>
              <a:ext cx="8460572" cy="5373687"/>
            </a:xfrm>
            <a:prstGeom prst="ellipse">
              <a:avLst/>
            </a:prstGeom>
            <a:solidFill>
              <a:schemeClr val="accent6">
                <a:lumMod val="60000"/>
                <a:lumOff val="40000"/>
              </a:schemeClr>
            </a:solidFill>
            <a:ln w="9525">
              <a:solidFill>
                <a:srgbClr val="00FF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s-CO" altLang="es-CO" sz="1400" smtClean="0"/>
            </a:p>
          </p:txBody>
        </p:sp>
        <p:sp>
          <p:nvSpPr>
            <p:cNvPr id="39942" name="Oval 4"/>
            <p:cNvSpPr>
              <a:spLocks noChangeArrowheads="1"/>
            </p:cNvSpPr>
            <p:nvPr/>
          </p:nvSpPr>
          <p:spPr bwMode="auto">
            <a:xfrm>
              <a:off x="4716586" y="2778351"/>
              <a:ext cx="3865215" cy="3306762"/>
            </a:xfrm>
            <a:prstGeom prst="ellipse">
              <a:avLst/>
            </a:prstGeom>
            <a:solidFill>
              <a:srgbClr val="FFFFFF"/>
            </a:solidFill>
            <a:ln w="9525">
              <a:solidFill>
                <a:srgbClr val="FFFF00"/>
              </a:solidFill>
              <a:round/>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44037" name="Text Box 5"/>
            <p:cNvSpPr txBox="1">
              <a:spLocks noChangeArrowheads="1"/>
            </p:cNvSpPr>
            <p:nvPr/>
          </p:nvSpPr>
          <p:spPr bwMode="auto">
            <a:xfrm>
              <a:off x="1693000" y="1628623"/>
              <a:ext cx="6047348" cy="578727"/>
            </a:xfrm>
            <a:prstGeom prst="rect">
              <a:avLst/>
            </a:prstGeom>
            <a:noFill/>
            <a:ln w="9525" algn="in">
              <a:noFill/>
              <a:miter lim="800000"/>
              <a:headEnd/>
              <a:tailEnd/>
            </a:ln>
            <a:effectLst/>
          </p:spPr>
          <p:txBody>
            <a:bodyPr lIns="36576" tIns="36576" rIns="36576" bIns="36576"/>
            <a:lstStyle/>
            <a:p>
              <a:pPr algn="ctr" eaLnBrk="1" hangingPunct="1">
                <a:defRPr/>
              </a:pPr>
              <a:r>
                <a:rPr lang="es-ES" sz="2000" b="1" dirty="0">
                  <a:solidFill>
                    <a:srgbClr val="1C1C1C"/>
                  </a:solidFill>
                  <a:latin typeface="Times New Roman" pitchFamily="18" charset="0"/>
                </a:rPr>
                <a:t> REQUISITO DE ENFOQUE AL CLIENTE</a:t>
              </a:r>
            </a:p>
            <a:p>
              <a:pPr algn="ctr" eaLnBrk="1" hangingPunct="1">
                <a:defRPr/>
              </a:pPr>
              <a:r>
                <a:rPr lang="es-ES" sz="2000" b="1" dirty="0">
                  <a:solidFill>
                    <a:srgbClr val="1C1C1C"/>
                  </a:solidFill>
                  <a:effectLst>
                    <a:outerShdw blurRad="38100" dist="38100" dir="2700000" algn="tl">
                      <a:srgbClr val="C0C0C0"/>
                    </a:outerShdw>
                  </a:effectLst>
                  <a:latin typeface="Times New Roman" pitchFamily="18" charset="0"/>
                </a:rPr>
                <a:t>APLICACIÒN PRÀCTICA</a:t>
              </a:r>
              <a:endParaRPr lang="es-ES" sz="4800" b="1" dirty="0">
                <a:solidFill>
                  <a:srgbClr val="1C1C1C"/>
                </a:solidFill>
                <a:effectLst>
                  <a:outerShdw blurRad="38100" dist="38100" dir="2700000" algn="tl">
                    <a:srgbClr val="C0C0C0"/>
                  </a:outerShdw>
                </a:effectLst>
                <a:latin typeface="Bookman Old Style" pitchFamily="18" charset="0"/>
              </a:endParaRPr>
            </a:p>
          </p:txBody>
        </p:sp>
        <p:sp>
          <p:nvSpPr>
            <p:cNvPr id="44039" name="Text Box 7"/>
            <p:cNvSpPr txBox="1">
              <a:spLocks noChangeArrowheads="1" noChangeShapeType="1"/>
            </p:cNvSpPr>
            <p:nvPr/>
          </p:nvSpPr>
          <p:spPr bwMode="auto">
            <a:xfrm>
              <a:off x="729298" y="2641768"/>
              <a:ext cx="4032624" cy="2880249"/>
            </a:xfrm>
            <a:prstGeom prst="rect">
              <a:avLst/>
            </a:prstGeom>
            <a:noFill/>
            <a:ln w="0" algn="in">
              <a:noFill/>
              <a:miter lim="800000"/>
              <a:headEnd/>
              <a:tailEnd/>
            </a:ln>
            <a:effectLst/>
          </p:spPr>
          <p:txBody>
            <a:bodyPr lIns="36195" tIns="36195" rIns="36195" bIns="36195"/>
            <a:lstStyle/>
            <a:p>
              <a:pPr algn="ctr" eaLnBrk="1" hangingPunct="1">
                <a:spcAft>
                  <a:spcPts val="600"/>
                </a:spcAft>
                <a:buFont typeface="Wingdings" pitchFamily="2" charset="2"/>
                <a:buChar char="Ø"/>
                <a:defRPr/>
              </a:pPr>
              <a:r>
                <a:rPr lang="es-ES" sz="1800" b="1" dirty="0">
                  <a:latin typeface="Rockwell" pitchFamily="18" charset="0"/>
                </a:rPr>
                <a:t>SATIS FACION DEL  USUARIO</a:t>
              </a:r>
            </a:p>
            <a:p>
              <a:pPr algn="ctr" eaLnBrk="1" hangingPunct="1">
                <a:spcAft>
                  <a:spcPts val="600"/>
                </a:spcAft>
                <a:buFont typeface="Wingdings" pitchFamily="2" charset="2"/>
                <a:buChar char="Ø"/>
                <a:defRPr/>
              </a:pPr>
              <a:r>
                <a:rPr lang="es-ES" sz="1800" b="1" dirty="0">
                  <a:latin typeface="Rockwell" pitchFamily="18" charset="0"/>
                </a:rPr>
                <a:t>EFICIENCIA Y </a:t>
              </a:r>
              <a:r>
                <a:rPr lang="es-ES" sz="1800" b="1" dirty="0">
                  <a:latin typeface="Bookman Old Style" pitchFamily="18" charset="0"/>
                </a:rPr>
                <a:t>EFICACIA</a:t>
              </a:r>
              <a:endParaRPr lang="es-ES" sz="1800" b="1" dirty="0">
                <a:latin typeface="Rockwell" pitchFamily="18" charset="0"/>
              </a:endParaRPr>
            </a:p>
            <a:p>
              <a:pPr algn="ctr" eaLnBrk="1" hangingPunct="1">
                <a:spcAft>
                  <a:spcPts val="600"/>
                </a:spcAft>
                <a:buFont typeface="Wingdings" pitchFamily="2" charset="2"/>
                <a:buChar char="Ø"/>
                <a:defRPr/>
              </a:pPr>
              <a:r>
                <a:rPr lang="es-ES" sz="1800" b="1" dirty="0">
                  <a:latin typeface="Rockwell" pitchFamily="18" charset="0"/>
                </a:rPr>
                <a:t>TRANSPARENCIA</a:t>
              </a:r>
            </a:p>
            <a:p>
              <a:pPr algn="ctr" eaLnBrk="1" hangingPunct="1">
                <a:spcAft>
                  <a:spcPts val="600"/>
                </a:spcAft>
                <a:buFont typeface="Wingdings" pitchFamily="2" charset="2"/>
                <a:buChar char="Ø"/>
                <a:defRPr/>
              </a:pPr>
              <a:r>
                <a:rPr lang="es-ES" sz="1800" b="1" dirty="0">
                  <a:latin typeface="Rockwell" pitchFamily="18" charset="0"/>
                </a:rPr>
                <a:t>RESPONSABILIDAD</a:t>
              </a:r>
            </a:p>
            <a:p>
              <a:pPr algn="ctr" eaLnBrk="1" hangingPunct="1">
                <a:spcAft>
                  <a:spcPts val="600"/>
                </a:spcAft>
                <a:buFont typeface="Wingdings" pitchFamily="2" charset="2"/>
                <a:buChar char="Ø"/>
                <a:defRPr/>
              </a:pPr>
              <a:r>
                <a:rPr lang="es-ES" sz="1800" b="1" dirty="0">
                  <a:latin typeface="Rockwell" pitchFamily="18" charset="0"/>
                </a:rPr>
                <a:t>INDEPENDENCIA JUDICIAL</a:t>
              </a:r>
            </a:p>
            <a:p>
              <a:pPr algn="ctr" eaLnBrk="1" hangingPunct="1">
                <a:spcAft>
                  <a:spcPts val="600"/>
                </a:spcAft>
                <a:buFont typeface="Wingdings" pitchFamily="2" charset="2"/>
                <a:buChar char="Ø"/>
                <a:defRPr/>
              </a:pPr>
              <a:r>
                <a:rPr lang="es-ES" sz="1800" b="1" dirty="0">
                  <a:latin typeface="Rockwell" pitchFamily="18" charset="0"/>
                </a:rPr>
                <a:t>EXCELENTES RELACIONES INTERPERSONALES</a:t>
              </a:r>
            </a:p>
            <a:p>
              <a:pPr algn="ctr" eaLnBrk="1" hangingPunct="1">
                <a:spcAft>
                  <a:spcPts val="600"/>
                </a:spcAft>
                <a:buFont typeface="Wingdings" pitchFamily="2" charset="2"/>
                <a:buChar char="Ø"/>
                <a:defRPr/>
              </a:pPr>
              <a:r>
                <a:rPr lang="es-ES" sz="1800" b="1" dirty="0">
                  <a:latin typeface="Rockwell" pitchFamily="18" charset="0"/>
                </a:rPr>
                <a:t>TRABAJO EN EQUIPO</a:t>
              </a:r>
            </a:p>
            <a:p>
              <a:pPr algn="ctr" eaLnBrk="1" hangingPunct="1">
                <a:spcAft>
                  <a:spcPts val="600"/>
                </a:spcAft>
                <a:buFont typeface="Wingdings" pitchFamily="2" charset="2"/>
                <a:buChar char="Ø"/>
                <a:defRPr/>
              </a:pPr>
              <a:r>
                <a:rPr lang="es-ES" sz="1800" b="1" dirty="0">
                  <a:latin typeface="Rockwell" pitchFamily="18" charset="0"/>
                </a:rPr>
                <a:t>SOLIDARIDAD Y COMPROMISO</a:t>
              </a:r>
            </a:p>
            <a:p>
              <a:pPr algn="ctr" eaLnBrk="1" hangingPunct="1">
                <a:spcAft>
                  <a:spcPts val="600"/>
                </a:spcAft>
                <a:buFont typeface="Wingdings" pitchFamily="2" charset="2"/>
                <a:buChar char="Ø"/>
                <a:defRPr/>
              </a:pPr>
              <a:endParaRPr lang="es-ES" b="1" dirty="0">
                <a:latin typeface="Rockwell" pitchFamily="18" charset="0"/>
              </a:endParaRPr>
            </a:p>
            <a:p>
              <a:pPr algn="ctr" eaLnBrk="1" hangingPunct="1">
                <a:spcAft>
                  <a:spcPts val="600"/>
                </a:spcAft>
                <a:buFont typeface="Wingdings" pitchFamily="2" charset="2"/>
                <a:buChar char="Ø"/>
                <a:defRPr/>
              </a:pPr>
              <a:endParaRPr lang="es-ES" b="1" dirty="0">
                <a:latin typeface="Rockwell" pitchFamily="18" charset="0"/>
              </a:endParaRPr>
            </a:p>
            <a:p>
              <a:pPr algn="ctr" eaLnBrk="1" hangingPunct="1">
                <a:spcAft>
                  <a:spcPts val="600"/>
                </a:spcAft>
                <a:buFont typeface="Wingdings" pitchFamily="2" charset="2"/>
                <a:buChar char="Ø"/>
                <a:defRPr/>
              </a:pPr>
              <a:endParaRPr lang="es-ES" dirty="0">
                <a:solidFill>
                  <a:schemeClr val="bg2"/>
                </a:solidFill>
                <a:latin typeface="Rockwell" pitchFamily="18" charset="0"/>
              </a:endParaRPr>
            </a:p>
            <a:p>
              <a:pPr algn="ctr" eaLnBrk="1" hangingPunct="1">
                <a:spcAft>
                  <a:spcPts val="600"/>
                </a:spcAft>
                <a:defRPr/>
              </a:pPr>
              <a:endParaRPr lang="es-ES" dirty="0">
                <a:solidFill>
                  <a:schemeClr val="bg2"/>
                </a:solidFill>
                <a:latin typeface="Rockwell" pitchFamily="18" charset="0"/>
              </a:endParaRPr>
            </a:p>
            <a:p>
              <a:pPr algn="ctr" eaLnBrk="1" hangingPunct="1">
                <a:defRPr/>
              </a:pPr>
              <a:endParaRPr lang="es-ES" sz="4800" b="1" dirty="0">
                <a:solidFill>
                  <a:schemeClr val="bg2"/>
                </a:solidFill>
                <a:effectLst>
                  <a:outerShdw blurRad="38100" dist="38100" dir="2700000" algn="tl">
                    <a:srgbClr val="C0C0C0"/>
                  </a:outerShdw>
                </a:effectLst>
                <a:latin typeface="Bookman Old Style" pitchFamily="18" charset="0"/>
              </a:endParaRPr>
            </a:p>
          </p:txBody>
        </p:sp>
        <p:sp>
          <p:nvSpPr>
            <p:cNvPr id="39945" name="WordArt 8"/>
            <p:cNvSpPr>
              <a:spLocks noChangeArrowheads="1" noChangeShapeType="1" noTextEdit="1"/>
            </p:cNvSpPr>
            <p:nvPr/>
          </p:nvSpPr>
          <p:spPr bwMode="auto">
            <a:xfrm>
              <a:off x="4914478" y="2939892"/>
              <a:ext cx="2970460" cy="1491841"/>
            </a:xfrm>
            <a:prstGeom prst="rect">
              <a:avLst/>
            </a:prstGeom>
          </p:spPr>
          <p:txBody>
            <a:bodyPr spcFirstLastPara="1" wrap="none" fromWordArt="1">
              <a:prstTxWarp prst="textArchUp">
                <a:avLst>
                  <a:gd name="adj" fmla="val 10845660"/>
                </a:avLst>
              </a:prstTxWarp>
            </a:bodyPr>
            <a:lstStyle/>
            <a:p>
              <a:pPr algn="ctr"/>
              <a:r>
                <a:rPr lang="es-CO" sz="1600" kern="10">
                  <a:ln w="9525">
                    <a:solidFill>
                      <a:srgbClr val="000000"/>
                    </a:solidFill>
                    <a:round/>
                    <a:headEnd/>
                    <a:tailEnd/>
                  </a:ln>
                  <a:solidFill>
                    <a:srgbClr val="FFFF66"/>
                  </a:solidFill>
                  <a:latin typeface="Arial Black" panose="020B0A04020102020204" pitchFamily="34" charset="0"/>
                </a:rPr>
                <a:t> SISTEMA DE GESTIÒN DE CALIDAD</a:t>
              </a:r>
            </a:p>
          </p:txBody>
        </p:sp>
        <p:sp>
          <p:nvSpPr>
            <p:cNvPr id="39946" name="WordArt 12"/>
            <p:cNvSpPr>
              <a:spLocks noChangeArrowheads="1" noChangeShapeType="1" noTextEdit="1"/>
            </p:cNvSpPr>
            <p:nvPr/>
          </p:nvSpPr>
          <p:spPr bwMode="auto">
            <a:xfrm>
              <a:off x="4914478" y="4393608"/>
              <a:ext cx="2376487" cy="1038435"/>
            </a:xfrm>
            <a:prstGeom prst="rect">
              <a:avLst/>
            </a:prstGeom>
          </p:spPr>
          <p:txBody>
            <a:bodyPr wrap="none" fromWordArt="1">
              <a:prstTxWarp prst="textCanDown">
                <a:avLst>
                  <a:gd name="adj" fmla="val 33333"/>
                </a:avLst>
              </a:prstTxWarp>
            </a:bodyPr>
            <a:lstStyle/>
            <a:p>
              <a:pPr algn="ctr"/>
              <a:r>
                <a:rPr lang="es-ES"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CONSEJO SECCIONAL DE LA JUDICATURA</a:t>
              </a:r>
            </a:p>
            <a:p>
              <a:pPr algn="ctr"/>
              <a:r>
                <a:rPr lang="es-ES"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DEL ATLÀNTICO</a:t>
              </a:r>
            </a:p>
            <a:p>
              <a:pPr algn="ctr"/>
              <a:r>
                <a:rPr lang="es-ES"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DIRECCIÒN SECCIONAL</a:t>
              </a:r>
            </a:p>
            <a:p>
              <a:pPr algn="ctr"/>
              <a:r>
                <a:rPr lang="es-ES"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JUZGADOS CIVILES DEL CIRCUITO</a:t>
              </a:r>
              <a:endParaRPr lang="es-CO"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grpSp>
      <p:pic>
        <p:nvPicPr>
          <p:cNvPr id="39939"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41624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Resultado de imagen para MAPA DEPARTAMENTO DEL ATLANTICO"/>
          <p:cNvPicPr>
            <a:picLocks noChangeAspect="1" noChangeArrowheads="1"/>
          </p:cNvPicPr>
          <p:nvPr/>
        </p:nvPicPr>
        <p:blipFill>
          <a:blip r:embed="rId3"/>
          <a:srcRect/>
          <a:stretch>
            <a:fillRect/>
          </a:stretch>
        </p:blipFill>
        <p:spPr bwMode="auto">
          <a:xfrm>
            <a:off x="5718175" y="2509838"/>
            <a:ext cx="1081088" cy="1550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8956">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1)">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12"/>
          <p:cNvSpPr txBox="1">
            <a:spLocks noChangeArrowheads="1"/>
          </p:cNvSpPr>
          <p:nvPr/>
        </p:nvSpPr>
        <p:spPr bwMode="auto">
          <a:xfrm>
            <a:off x="682625" y="1206500"/>
            <a:ext cx="684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2800" b="1">
                <a:solidFill>
                  <a:srgbClr val="66CCFF"/>
                </a:solidFill>
                <a:latin typeface="Arial" panose="020B0604020202020204" pitchFamily="34" charset="0"/>
              </a:rPr>
              <a:t>GENERALIDADES</a:t>
            </a:r>
          </a:p>
        </p:txBody>
      </p:sp>
      <p:graphicFrame>
        <p:nvGraphicFramePr>
          <p:cNvPr id="6" name="Group 11"/>
          <p:cNvGraphicFramePr>
            <a:graphicFrameLocks noGrp="1"/>
          </p:cNvGraphicFramePr>
          <p:nvPr/>
        </p:nvGraphicFramePr>
        <p:xfrm>
          <a:off x="107950" y="1989138"/>
          <a:ext cx="7777163" cy="1960562"/>
        </p:xfrm>
        <a:graphic>
          <a:graphicData uri="http://schemas.openxmlformats.org/drawingml/2006/table">
            <a:tbl>
              <a:tblPr/>
              <a:tblGrid>
                <a:gridCol w="239937"/>
                <a:gridCol w="840225"/>
                <a:gridCol w="1224183"/>
                <a:gridCol w="1008151"/>
                <a:gridCol w="720108"/>
                <a:gridCol w="836246"/>
                <a:gridCol w="1108044"/>
                <a:gridCol w="1120711"/>
                <a:gridCol w="679558"/>
              </a:tblGrid>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charset="0"/>
                      </a:endParaRPr>
                    </a:p>
                  </a:txBody>
                  <a:tcPr marL="91444" marR="91444" marT="45735" marB="45735"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L="91444" marR="91444" marT="45735" marB="45735"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800" b="1" i="1" u="none" strike="noStrike" cap="none" normalizeH="0" baseline="0" dirty="0" smtClean="0">
                          <a:ln>
                            <a:noFill/>
                          </a:ln>
                          <a:solidFill>
                            <a:srgbClr val="000000"/>
                          </a:solidFill>
                          <a:effectLst/>
                          <a:latin typeface="Arial" charset="0"/>
                          <a:ea typeface="Times New Roman" pitchFamily="18" charset="0"/>
                          <a:cs typeface="Arial" charset="0"/>
                        </a:rPr>
                        <a:t>PROPUESTAS DE SOLUCION</a:t>
                      </a:r>
                      <a:endParaRPr kumimoji="0" lang="es-ES" sz="18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77381">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MISIÓN-VISIÓN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OBJETIVOS</a:t>
                      </a:r>
                      <a:endParaRPr kumimoji="0" lang="es-ES" sz="9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B9"/>
                    </a:solidFill>
                  </a:tcPr>
                </a:tc>
                <a:tc hMerge="1">
                  <a:txBody>
                    <a:bodyPr/>
                    <a:lstStyle/>
                    <a:p>
                      <a:endParaRPr lang="es-ES"/>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SINTOMAS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CO" sz="900" b="1" i="1" u="none" strike="noStrike" cap="none" normalizeH="0" baseline="0" dirty="0" smtClean="0">
                          <a:ln>
                            <a:noFill/>
                          </a:ln>
                          <a:solidFill>
                            <a:srgbClr val="000000"/>
                          </a:solidFill>
                          <a:effectLst/>
                          <a:latin typeface="Arial" charset="0"/>
                          <a:ea typeface="Times New Roman" pitchFamily="18" charset="0"/>
                          <a:cs typeface="Arial" charset="0"/>
                        </a:rPr>
                        <a:t>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CO" sz="900" b="1" i="1" u="none" strike="noStrike" cap="none" normalizeH="0" baseline="0" dirty="0" smtClean="0">
                          <a:ln>
                            <a:noFill/>
                          </a:ln>
                          <a:solidFill>
                            <a:srgbClr val="000000"/>
                          </a:solidFill>
                          <a:effectLst/>
                          <a:latin typeface="Arial" charset="0"/>
                          <a:ea typeface="Times New Roman" pitchFamily="18" charset="0"/>
                          <a:cs typeface="Arial" charset="0"/>
                        </a:rPr>
                        <a:t>No conformidades</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CO" sz="900" b="1" i="1" u="none" strike="noStrike" cap="none" normalizeH="0" baseline="0" dirty="0" smtClean="0">
                        <a:ln>
                          <a:noFill/>
                        </a:ln>
                        <a:solidFill>
                          <a:srgbClr val="000000"/>
                        </a:solidFill>
                        <a:effectLst/>
                        <a:latin typeface="Arial" charset="0"/>
                        <a:ea typeface="Times New Roman" pitchFamily="18" charset="0"/>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CO" sz="900" b="1" i="1" u="none" strike="noStrike" cap="none" normalizeH="0" baseline="0" dirty="0" smtClean="0">
                          <a:ln>
                            <a:noFill/>
                          </a:ln>
                          <a:solidFill>
                            <a:srgbClr val="000000"/>
                          </a:solidFill>
                          <a:effectLst/>
                          <a:latin typeface="Arial" charset="0"/>
                          <a:ea typeface="Times New Roman" pitchFamily="18" charset="0"/>
                          <a:cs typeface="Arial" charset="0"/>
                        </a:rPr>
                        <a:t>MEJORAMIENTO</a:t>
                      </a:r>
                      <a:endParaRPr kumimoji="0" lang="es-ES" sz="9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B9"/>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 FUNCIONES</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CO" sz="900" b="1" i="1" u="none" strike="noStrike" cap="none" normalizeH="0" baseline="0" dirty="0" smtClean="0">
                        <a:ln>
                          <a:noFill/>
                        </a:ln>
                        <a:solidFill>
                          <a:srgbClr val="000000"/>
                        </a:solidFill>
                        <a:effectLst/>
                        <a:latin typeface="Arial" charset="0"/>
                        <a:ea typeface="Times New Roman" pitchFamily="18" charset="0"/>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CO" sz="900" b="1" i="1" u="none" strike="noStrike" cap="none" normalizeH="0" baseline="0" dirty="0" smtClean="0">
                          <a:ln>
                            <a:noFill/>
                          </a:ln>
                          <a:solidFill>
                            <a:srgbClr val="000000"/>
                          </a:solidFill>
                          <a:effectLst/>
                          <a:latin typeface="Arial" charset="0"/>
                          <a:ea typeface="Times New Roman" pitchFamily="18" charset="0"/>
                          <a:cs typeface="Arial" charset="0"/>
                        </a:rPr>
                        <a:t>REQUISITOS</a:t>
                      </a:r>
                      <a:endParaRPr kumimoji="0" lang="es-ES" sz="9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  PLANES</a:t>
                      </a:r>
                      <a:endParaRPr kumimoji="0" lang="es-ES" sz="9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  NORMAS</a:t>
                      </a:r>
                      <a:endParaRPr kumimoji="0" lang="es-ES" sz="9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PRESUPUESTO</a:t>
                      </a:r>
                      <a:endParaRPr kumimoji="0" lang="es-ES" sz="9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IMPACTO</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INDICADORES  </a:t>
                      </a:r>
                      <a:endParaRPr kumimoji="0" lang="es-ES" sz="9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rgbClr val="000000"/>
                          </a:solidFill>
                          <a:effectLst/>
                          <a:latin typeface="Arial" charset="0"/>
                          <a:ea typeface="Times New Roman" pitchFamily="18" charset="0"/>
                          <a:cs typeface="Arial" charset="0"/>
                        </a:rPr>
                        <a:t>TIEMPO </a:t>
                      </a:r>
                      <a:endParaRPr kumimoji="0" lang="es-ES" sz="9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r>
              <a:tr h="664921">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100" b="1" i="0" u="none" strike="noStrike" cap="none" normalizeH="0" baseline="0" dirty="0" smtClean="0">
                          <a:ln>
                            <a:noFill/>
                          </a:ln>
                          <a:solidFill>
                            <a:srgbClr val="000000"/>
                          </a:solidFill>
                          <a:effectLst/>
                          <a:latin typeface="Arial" charset="0"/>
                          <a:ea typeface="Times New Roman" pitchFamily="18" charset="0"/>
                          <a:cs typeface="Arial" charset="0"/>
                        </a:rPr>
                        <a:t>TIEMPO</a:t>
                      </a:r>
                      <a:endParaRPr kumimoji="0" lang="es-ES" sz="11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B9"/>
                    </a:solidFill>
                  </a:tcPr>
                </a:tc>
                <a:tc hMerge="1">
                  <a:txBody>
                    <a:bodyPr/>
                    <a:lstStyle/>
                    <a:p>
                      <a:endParaRPr lang="es-ES"/>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ES" sz="9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B9"/>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44" marR="91444"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DA1"/>
                    </a:solidFill>
                  </a:tcPr>
                </a:tc>
              </a:tr>
            </a:tbl>
          </a:graphicData>
        </a:graphic>
      </p:graphicFrame>
      <p:sp>
        <p:nvSpPr>
          <p:cNvPr id="40997" name="AutoShape 55"/>
          <p:cNvSpPr>
            <a:spLocks noChangeArrowheads="1"/>
          </p:cNvSpPr>
          <p:nvPr/>
        </p:nvSpPr>
        <p:spPr bwMode="auto">
          <a:xfrm rot="247770">
            <a:off x="1565275" y="3424238"/>
            <a:ext cx="576263" cy="504825"/>
          </a:xfrm>
          <a:prstGeom prst="curvedLeftArrow">
            <a:avLst>
              <a:gd name="adj1" fmla="val 20000"/>
              <a:gd name="adj2" fmla="val 40000"/>
              <a:gd name="adj3" fmla="val 38050"/>
            </a:avLst>
          </a:prstGeom>
          <a:gradFill rotWithShape="1">
            <a:gsLst>
              <a:gs pos="0">
                <a:schemeClr val="accent1"/>
              </a:gs>
              <a:gs pos="100000">
                <a:schemeClr val="tx1"/>
              </a:gs>
            </a:gsLst>
            <a:lin ang="2700000" scaled="1"/>
          </a:gradFill>
          <a:ln w="9525">
            <a:solidFill>
              <a:srgbClr val="00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40998" name="AutoShape 55"/>
          <p:cNvSpPr>
            <a:spLocks noChangeArrowheads="1"/>
          </p:cNvSpPr>
          <p:nvPr/>
        </p:nvSpPr>
        <p:spPr bwMode="auto">
          <a:xfrm rot="247770">
            <a:off x="2644775" y="3424238"/>
            <a:ext cx="576263" cy="504825"/>
          </a:xfrm>
          <a:prstGeom prst="curvedLeftArrow">
            <a:avLst>
              <a:gd name="adj1" fmla="val 20000"/>
              <a:gd name="adj2" fmla="val 40000"/>
              <a:gd name="adj3" fmla="val 38050"/>
            </a:avLst>
          </a:prstGeom>
          <a:gradFill rotWithShape="1">
            <a:gsLst>
              <a:gs pos="0">
                <a:schemeClr val="accent1"/>
              </a:gs>
              <a:gs pos="100000">
                <a:schemeClr val="tx1"/>
              </a:gs>
            </a:gsLst>
            <a:lin ang="2700000" scaled="1"/>
          </a:gradFill>
          <a:ln w="9525">
            <a:solidFill>
              <a:srgbClr val="00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40999" name="AutoShape 55"/>
          <p:cNvSpPr>
            <a:spLocks noChangeArrowheads="1"/>
          </p:cNvSpPr>
          <p:nvPr/>
        </p:nvSpPr>
        <p:spPr bwMode="auto">
          <a:xfrm rot="247770">
            <a:off x="3509963" y="3398838"/>
            <a:ext cx="576262" cy="504825"/>
          </a:xfrm>
          <a:prstGeom prst="curvedLeftArrow">
            <a:avLst>
              <a:gd name="adj1" fmla="val 20000"/>
              <a:gd name="adj2" fmla="val 40000"/>
              <a:gd name="adj3" fmla="val 38050"/>
            </a:avLst>
          </a:prstGeom>
          <a:gradFill rotWithShape="1">
            <a:gsLst>
              <a:gs pos="0">
                <a:schemeClr val="accent1"/>
              </a:gs>
              <a:gs pos="100000">
                <a:schemeClr val="tx1"/>
              </a:gs>
            </a:gsLst>
            <a:lin ang="2700000" scaled="1"/>
          </a:gradFill>
          <a:ln w="9525">
            <a:solidFill>
              <a:srgbClr val="00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41000" name="AutoShape 55"/>
          <p:cNvSpPr>
            <a:spLocks noChangeArrowheads="1"/>
          </p:cNvSpPr>
          <p:nvPr/>
        </p:nvSpPr>
        <p:spPr bwMode="auto">
          <a:xfrm rot="247770">
            <a:off x="4341813" y="3398838"/>
            <a:ext cx="576262" cy="504825"/>
          </a:xfrm>
          <a:prstGeom prst="curvedLeftArrow">
            <a:avLst>
              <a:gd name="adj1" fmla="val 20000"/>
              <a:gd name="adj2" fmla="val 40000"/>
              <a:gd name="adj3" fmla="val 38050"/>
            </a:avLst>
          </a:prstGeom>
          <a:gradFill rotWithShape="1">
            <a:gsLst>
              <a:gs pos="0">
                <a:schemeClr val="accent1"/>
              </a:gs>
              <a:gs pos="100000">
                <a:schemeClr val="tx1"/>
              </a:gs>
            </a:gsLst>
            <a:lin ang="2700000" scaled="1"/>
          </a:gradFill>
          <a:ln w="9525">
            <a:solidFill>
              <a:srgbClr val="00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41001" name="AutoShape 55"/>
          <p:cNvSpPr>
            <a:spLocks noChangeArrowheads="1"/>
          </p:cNvSpPr>
          <p:nvPr/>
        </p:nvSpPr>
        <p:spPr bwMode="auto">
          <a:xfrm rot="247770">
            <a:off x="5313363" y="3424238"/>
            <a:ext cx="576262" cy="504825"/>
          </a:xfrm>
          <a:prstGeom prst="curvedLeftArrow">
            <a:avLst>
              <a:gd name="adj1" fmla="val 20000"/>
              <a:gd name="adj2" fmla="val 40000"/>
              <a:gd name="adj3" fmla="val 38050"/>
            </a:avLst>
          </a:prstGeom>
          <a:gradFill rotWithShape="1">
            <a:gsLst>
              <a:gs pos="0">
                <a:schemeClr val="accent1"/>
              </a:gs>
              <a:gs pos="100000">
                <a:schemeClr val="tx1"/>
              </a:gs>
            </a:gsLst>
            <a:lin ang="2700000" scaled="1"/>
          </a:gradFill>
          <a:ln w="9525">
            <a:solidFill>
              <a:srgbClr val="00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41002" name="AutoShape 55"/>
          <p:cNvSpPr>
            <a:spLocks noChangeArrowheads="1"/>
          </p:cNvSpPr>
          <p:nvPr/>
        </p:nvSpPr>
        <p:spPr bwMode="auto">
          <a:xfrm rot="247770">
            <a:off x="6392863" y="3424238"/>
            <a:ext cx="576262" cy="504825"/>
          </a:xfrm>
          <a:prstGeom prst="curvedLeftArrow">
            <a:avLst>
              <a:gd name="adj1" fmla="val 20000"/>
              <a:gd name="adj2" fmla="val 40000"/>
              <a:gd name="adj3" fmla="val 38050"/>
            </a:avLst>
          </a:prstGeom>
          <a:gradFill rotWithShape="1">
            <a:gsLst>
              <a:gs pos="0">
                <a:schemeClr val="accent1"/>
              </a:gs>
              <a:gs pos="100000">
                <a:schemeClr val="tx1"/>
              </a:gs>
            </a:gsLst>
            <a:lin ang="2700000" scaled="1"/>
          </a:gradFill>
          <a:ln w="9525">
            <a:solidFill>
              <a:srgbClr val="00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41003" name="AutoShape 55"/>
          <p:cNvSpPr>
            <a:spLocks noChangeArrowheads="1"/>
          </p:cNvSpPr>
          <p:nvPr/>
        </p:nvSpPr>
        <p:spPr bwMode="auto">
          <a:xfrm rot="247770">
            <a:off x="7307263" y="3424238"/>
            <a:ext cx="576262" cy="504825"/>
          </a:xfrm>
          <a:prstGeom prst="curvedLeftArrow">
            <a:avLst>
              <a:gd name="adj1" fmla="val 20000"/>
              <a:gd name="adj2" fmla="val 40000"/>
              <a:gd name="adj3" fmla="val 38050"/>
            </a:avLst>
          </a:prstGeom>
          <a:gradFill rotWithShape="1">
            <a:gsLst>
              <a:gs pos="0">
                <a:schemeClr val="accent1"/>
              </a:gs>
              <a:gs pos="100000">
                <a:schemeClr val="tx1"/>
              </a:gs>
            </a:gsLst>
            <a:lin ang="2700000" scaled="1"/>
          </a:gradFill>
          <a:ln w="9525">
            <a:solidFill>
              <a:srgbClr val="00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a:solidFill>
                <a:schemeClr val="tx1"/>
              </a:solidFill>
              <a:latin typeface="Arial" panose="020B0604020202020204" pitchFamily="34" charset="0"/>
            </a:endParaRPr>
          </a:p>
        </p:txBody>
      </p:sp>
      <p:sp>
        <p:nvSpPr>
          <p:cNvPr id="2" name="Rectángulo 1"/>
          <p:cNvSpPr/>
          <p:nvPr/>
        </p:nvSpPr>
        <p:spPr>
          <a:xfrm rot="18602989">
            <a:off x="-383600" y="4758039"/>
            <a:ext cx="3249260" cy="923330"/>
          </a:xfrm>
          <a:prstGeom prst="rect">
            <a:avLst/>
          </a:prstGeom>
          <a:noFill/>
        </p:spPr>
        <p:txBody>
          <a:bodyPr>
            <a:spAutoFit/>
          </a:bodyPr>
          <a:lstStyle/>
          <a:p>
            <a:pPr algn="ctr" eaLnBrk="1" hangingPunct="1">
              <a:defRPr/>
            </a:pPr>
            <a:r>
              <a:rPr lang="es-ES" sz="5400" b="1" dirty="0">
                <a:ln w="22225">
                  <a:solidFill>
                    <a:schemeClr val="accent2"/>
                  </a:solidFill>
                  <a:prstDash val="solid"/>
                </a:ln>
                <a:solidFill>
                  <a:schemeClr val="accent2">
                    <a:lumMod val="40000"/>
                    <a:lumOff val="60000"/>
                  </a:schemeClr>
                </a:solidFill>
              </a:rPr>
              <a:t>ACCESO</a:t>
            </a:r>
          </a:p>
        </p:txBody>
      </p:sp>
      <p:sp>
        <p:nvSpPr>
          <p:cNvPr id="16" name="Rectángulo 15"/>
          <p:cNvSpPr/>
          <p:nvPr/>
        </p:nvSpPr>
        <p:spPr>
          <a:xfrm rot="18602989">
            <a:off x="996195" y="4804443"/>
            <a:ext cx="3249260" cy="1323439"/>
          </a:xfrm>
          <a:prstGeom prst="rect">
            <a:avLst/>
          </a:prstGeom>
          <a:noFill/>
        </p:spPr>
        <p:txBody>
          <a:bodyPr>
            <a:spAutoFit/>
          </a:bodyPr>
          <a:lstStyle/>
          <a:p>
            <a:pPr algn="ctr" eaLnBrk="1" hangingPunct="1">
              <a:defRPr/>
            </a:pPr>
            <a:r>
              <a:rPr lang="es-ES" sz="4000" b="1" dirty="0">
                <a:ln w="22225">
                  <a:solidFill>
                    <a:schemeClr val="accent2"/>
                  </a:solidFill>
                  <a:prstDash val="solid"/>
                </a:ln>
                <a:solidFill>
                  <a:schemeClr val="accent2">
                    <a:lumMod val="40000"/>
                    <a:lumOff val="60000"/>
                  </a:schemeClr>
                </a:solidFill>
              </a:rPr>
              <a:t>EFICIENCIA Y EFICACIA</a:t>
            </a:r>
          </a:p>
        </p:txBody>
      </p:sp>
      <p:sp>
        <p:nvSpPr>
          <p:cNvPr id="17" name="Rectángulo 16"/>
          <p:cNvSpPr/>
          <p:nvPr/>
        </p:nvSpPr>
        <p:spPr>
          <a:xfrm rot="18602989">
            <a:off x="2720219" y="4975201"/>
            <a:ext cx="3249260" cy="784830"/>
          </a:xfrm>
          <a:prstGeom prst="rect">
            <a:avLst/>
          </a:prstGeom>
          <a:noFill/>
        </p:spPr>
        <p:txBody>
          <a:bodyPr>
            <a:spAutoFit/>
          </a:bodyPr>
          <a:lstStyle/>
          <a:p>
            <a:pPr algn="ctr" eaLnBrk="1" hangingPunct="1">
              <a:defRPr/>
            </a:pPr>
            <a:r>
              <a:rPr lang="es-ES" sz="4500" b="1" dirty="0">
                <a:ln w="22225">
                  <a:solidFill>
                    <a:schemeClr val="accent2"/>
                  </a:solidFill>
                  <a:prstDash val="solid"/>
                </a:ln>
                <a:solidFill>
                  <a:schemeClr val="accent2">
                    <a:lumMod val="40000"/>
                    <a:lumOff val="60000"/>
                  </a:schemeClr>
                </a:solidFill>
              </a:rPr>
              <a:t>CALIDAD</a:t>
            </a:r>
          </a:p>
        </p:txBody>
      </p:sp>
      <p:sp>
        <p:nvSpPr>
          <p:cNvPr id="18" name="Rectángulo 17"/>
          <p:cNvSpPr/>
          <p:nvPr/>
        </p:nvSpPr>
        <p:spPr>
          <a:xfrm rot="18602989">
            <a:off x="3496123" y="5073748"/>
            <a:ext cx="4098415" cy="784830"/>
          </a:xfrm>
          <a:prstGeom prst="rect">
            <a:avLst/>
          </a:prstGeom>
          <a:noFill/>
        </p:spPr>
        <p:txBody>
          <a:bodyPr>
            <a:spAutoFit/>
          </a:bodyPr>
          <a:lstStyle/>
          <a:p>
            <a:pPr algn="ctr" eaLnBrk="1" hangingPunct="1">
              <a:defRPr/>
            </a:pPr>
            <a:r>
              <a:rPr lang="es-ES" sz="4500" b="1" dirty="0">
                <a:ln w="22225">
                  <a:solidFill>
                    <a:schemeClr val="accent2"/>
                  </a:solidFill>
                  <a:prstDash val="solid"/>
                </a:ln>
                <a:solidFill>
                  <a:schemeClr val="accent2">
                    <a:lumMod val="40000"/>
                    <a:lumOff val="60000"/>
                  </a:schemeClr>
                </a:solidFill>
              </a:rPr>
              <a:t>VISIBILIDAD</a:t>
            </a:r>
          </a:p>
        </p:txBody>
      </p:sp>
    </p:spTree>
  </p:cSld>
  <p:clrMapOvr>
    <a:masterClrMapping/>
  </p:clrMapOvr>
  <p:transition spd="slow" advTm="2683">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77863"/>
            <a:ext cx="8229600" cy="739775"/>
          </a:xfrm>
        </p:spPr>
        <p:txBody>
          <a:bodyPr/>
          <a:lstStyle/>
          <a:p>
            <a:pPr eaLnBrk="1" hangingPunct="1"/>
            <a:r>
              <a:rPr lang="es-ES" altLang="es-CO" smtClean="0"/>
              <a:t> </a:t>
            </a:r>
          </a:p>
        </p:txBody>
      </p:sp>
      <p:sp>
        <p:nvSpPr>
          <p:cNvPr id="32771" name="WordArt 5"/>
          <p:cNvSpPr>
            <a:spLocks noChangeArrowheads="1" noChangeShapeType="1" noTextEdit="1"/>
          </p:cNvSpPr>
          <p:nvPr/>
        </p:nvSpPr>
        <p:spPr bwMode="auto">
          <a:xfrm>
            <a:off x="2378867" y="1211354"/>
            <a:ext cx="4133850" cy="663575"/>
          </a:xfrm>
          <a:prstGeom prst="rect">
            <a:avLst/>
          </a:prstGeom>
        </p:spPr>
        <p:txBody>
          <a:bodyPr wrap="none" fromWordArt="1">
            <a:prstTxWarp prst="textPlain">
              <a:avLst>
                <a:gd name="adj" fmla="val 50000"/>
              </a:avLst>
            </a:prstTxWarp>
          </a:bodyPr>
          <a:lstStyle/>
          <a:p>
            <a:pPr algn="ctr" eaLnBrk="1" hangingPunct="1">
              <a:defRPr/>
            </a:pPr>
            <a:r>
              <a:rPr lang="es-CO"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 </a:t>
            </a:r>
            <a:r>
              <a:rPr lang="es-CO" sz="2800" dirty="0">
                <a:latin typeface="+mn-lt"/>
              </a:rPr>
              <a:t>ATENCIÓN AL USUARIO</a:t>
            </a:r>
          </a:p>
        </p:txBody>
      </p:sp>
      <p:sp>
        <p:nvSpPr>
          <p:cNvPr id="32772" name="WordArt 6"/>
          <p:cNvSpPr>
            <a:spLocks noChangeArrowheads="1" noChangeShapeType="1" noTextEdit="1"/>
          </p:cNvSpPr>
          <p:nvPr/>
        </p:nvSpPr>
        <p:spPr bwMode="auto">
          <a:xfrm>
            <a:off x="877267" y="4234545"/>
            <a:ext cx="6953250" cy="360362"/>
          </a:xfrm>
          <a:prstGeom prst="rect">
            <a:avLst/>
          </a:prstGeom>
        </p:spPr>
        <p:txBody>
          <a:bodyPr wrap="none" fromWordArt="1">
            <a:prstTxWarp prst="textPlain">
              <a:avLst>
                <a:gd name="adj" fmla="val 50000"/>
              </a:avLst>
            </a:prstTxWarp>
          </a:bodyPr>
          <a:lstStyle/>
          <a:p>
            <a:pPr algn="ctr" eaLnBrk="1" hangingPunct="1">
              <a:defRPr/>
            </a:pPr>
            <a:r>
              <a:rPr lang="es-E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 </a:t>
            </a:r>
            <a:r>
              <a:rPr lang="es-ES" sz="2800" dirty="0">
                <a:latin typeface="+mn-lt"/>
              </a:rPr>
              <a:t>RESULTADO DE ENCUESTAS EN EL 2016</a:t>
            </a:r>
            <a:endParaRPr lang="es-CO" sz="2800" dirty="0">
              <a:latin typeface="+mn-lt"/>
            </a:endParaRPr>
          </a:p>
        </p:txBody>
      </p:sp>
      <p:sp>
        <p:nvSpPr>
          <p:cNvPr id="41989" name="WordArt 8"/>
          <p:cNvSpPr>
            <a:spLocks noChangeArrowheads="1" noChangeShapeType="1" noTextEdit="1"/>
          </p:cNvSpPr>
          <p:nvPr/>
        </p:nvSpPr>
        <p:spPr bwMode="auto">
          <a:xfrm>
            <a:off x="2627313" y="2000250"/>
            <a:ext cx="4000500" cy="420688"/>
          </a:xfrm>
          <a:prstGeom prst="rect">
            <a:avLst/>
          </a:prstGeom>
        </p:spPr>
        <p:txBody>
          <a:bodyPr wrap="none" fromWordArt="1">
            <a:prstTxWarp prst="textPlain">
              <a:avLst>
                <a:gd name="adj" fmla="val 50611"/>
              </a:avLst>
            </a:prstTxWarp>
          </a:bodyPr>
          <a:lstStyle/>
          <a:p>
            <a:pPr algn="ctr"/>
            <a:r>
              <a:rPr lang="es-CO" sz="24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  </a:t>
            </a:r>
          </a:p>
        </p:txBody>
      </p:sp>
      <p:sp>
        <p:nvSpPr>
          <p:cNvPr id="32774" name="WordArt 10"/>
          <p:cNvSpPr>
            <a:spLocks noChangeArrowheads="1" noChangeShapeType="1" noTextEdit="1"/>
          </p:cNvSpPr>
          <p:nvPr/>
        </p:nvSpPr>
        <p:spPr bwMode="auto">
          <a:xfrm>
            <a:off x="1345404" y="3092224"/>
            <a:ext cx="6200775" cy="212725"/>
          </a:xfrm>
          <a:prstGeom prst="rect">
            <a:avLst/>
          </a:prstGeom>
        </p:spPr>
        <p:txBody>
          <a:bodyPr wrap="none" fromWordArt="1">
            <a:prstTxWarp prst="textPlain">
              <a:avLst>
                <a:gd name="adj" fmla="val 50000"/>
              </a:avLst>
            </a:prstTxWarp>
          </a:bodyPr>
          <a:lstStyle/>
          <a:p>
            <a:pPr algn="ctr" eaLnBrk="1" hangingPunct="1">
              <a:defRPr/>
            </a:pPr>
            <a:r>
              <a:rPr lang="es-E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 </a:t>
            </a:r>
            <a:r>
              <a:rPr lang="es-ES" sz="2800" dirty="0">
                <a:latin typeface="+mn-lt"/>
              </a:rPr>
              <a:t>FORMATO DE QUEJAS Y RECLAMOS</a:t>
            </a:r>
            <a:endParaRPr lang="es-CO" sz="2800" dirty="0">
              <a:latin typeface="+mn-lt"/>
            </a:endParaRPr>
          </a:p>
        </p:txBody>
      </p:sp>
      <p:sp>
        <p:nvSpPr>
          <p:cNvPr id="32775" name="Rectangle 13"/>
          <p:cNvSpPr>
            <a:spLocks noChangeArrowheads="1"/>
          </p:cNvSpPr>
          <p:nvPr/>
        </p:nvSpPr>
        <p:spPr bwMode="auto">
          <a:xfrm>
            <a:off x="930275" y="4797425"/>
            <a:ext cx="6935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s-ES" altLang="es-CO" sz="2800" dirty="0" smtClean="0">
                <a:latin typeface="+mn-lt"/>
              </a:rPr>
              <a:t>Medición:  SATISFACCIÓN DEL USUARIO</a:t>
            </a:r>
          </a:p>
        </p:txBody>
      </p:sp>
      <p:sp>
        <p:nvSpPr>
          <p:cNvPr id="41992" name="Rectangle 94"/>
          <p:cNvSpPr>
            <a:spLocks noChangeArrowheads="1"/>
          </p:cNvSpPr>
          <p:nvPr/>
        </p:nvSpPr>
        <p:spPr bwMode="auto">
          <a:xfrm>
            <a:off x="0" y="3897313"/>
            <a:ext cx="684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s-CO" altLang="es-CO" sz="1800">
              <a:solidFill>
                <a:schemeClr val="tx1"/>
              </a:solidFill>
              <a:latin typeface="Arial" panose="020B0604020202020204" pitchFamily="34" charset="0"/>
            </a:endParaRPr>
          </a:p>
        </p:txBody>
      </p:sp>
      <p:sp>
        <p:nvSpPr>
          <p:cNvPr id="32783" name="Rectangle 153"/>
          <p:cNvSpPr>
            <a:spLocks noChangeArrowheads="1"/>
          </p:cNvSpPr>
          <p:nvPr/>
        </p:nvSpPr>
        <p:spPr bwMode="auto">
          <a:xfrm>
            <a:off x="-709613" y="5465763"/>
            <a:ext cx="9396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s-ES" altLang="es-CO" sz="2800" dirty="0" smtClean="0">
                <a:latin typeface="+mn-lt"/>
              </a:rPr>
              <a:t>ENCUESTA </a:t>
            </a:r>
            <a:r>
              <a:rPr lang="es-ES" altLang="es-CO" sz="2800" dirty="0">
                <a:latin typeface="+mn-lt"/>
              </a:rPr>
              <a:t>DE OFICINA </a:t>
            </a:r>
            <a:r>
              <a:rPr lang="es-ES" altLang="es-CO" sz="2800" dirty="0" smtClean="0">
                <a:latin typeface="+mn-lt"/>
              </a:rPr>
              <a:t>JUDICIAL</a:t>
            </a:r>
          </a:p>
          <a:p>
            <a:pPr algn="ctr" eaLnBrk="1" hangingPunct="1">
              <a:spcBef>
                <a:spcPct val="0"/>
              </a:spcBef>
              <a:buFontTx/>
              <a:buNone/>
              <a:defRPr/>
            </a:pPr>
            <a:r>
              <a:rPr lang="es-ES" altLang="es-CO" sz="2800" dirty="0" smtClean="0">
                <a:latin typeface="+mn-lt"/>
              </a:rPr>
              <a:t>RESULTADO: </a:t>
            </a:r>
            <a:r>
              <a:rPr lang="es-ES" altLang="es-CO" sz="2800" dirty="0">
                <a:latin typeface="+mn-lt"/>
              </a:rPr>
              <a:t>SATISFACTORIO</a:t>
            </a:r>
          </a:p>
        </p:txBody>
      </p:sp>
      <p:pic>
        <p:nvPicPr>
          <p:cNvPr id="32784" name="Picture 156" descr="pro6fluj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768" y="81076"/>
            <a:ext cx="1979612" cy="1357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WordArt 158"/>
          <p:cNvSpPr>
            <a:spLocks noChangeArrowheads="1" noChangeShapeType="1" noTextEdit="1"/>
          </p:cNvSpPr>
          <p:nvPr/>
        </p:nvSpPr>
        <p:spPr bwMode="auto">
          <a:xfrm>
            <a:off x="929821" y="2130564"/>
            <a:ext cx="6985000" cy="571500"/>
          </a:xfrm>
          <a:prstGeom prst="rect">
            <a:avLst/>
          </a:prstGeom>
        </p:spPr>
        <p:txBody>
          <a:bodyPr wrap="none" fromWordArt="1">
            <a:prstTxWarp prst="textPlain">
              <a:avLst>
                <a:gd name="adj" fmla="val 50000"/>
              </a:avLst>
            </a:prstTxWarp>
          </a:bodyPr>
          <a:lstStyle/>
          <a:p>
            <a:pPr algn="ctr" eaLnBrk="1" hangingPunct="1">
              <a:defRPr/>
            </a:pPr>
            <a:r>
              <a:rPr lang="es-ES" sz="2400" kern="10" dirty="0">
                <a:ln w="9525">
                  <a:solidFill>
                    <a:srgbClr val="000000"/>
                  </a:solidFill>
                  <a:round/>
                  <a:headEnd/>
                  <a:tailEnd/>
                </a:ln>
                <a:solidFill>
                  <a:srgbClr val="FFFFFF"/>
                </a:solidFill>
                <a:latin typeface="+mn-lt"/>
              </a:rPr>
              <a:t> </a:t>
            </a:r>
            <a:r>
              <a:rPr lang="es-ES" sz="2800" dirty="0">
                <a:latin typeface="+mn-lt"/>
              </a:rPr>
              <a:t>PUNTO DE ATENCIÓN A LA DEMANDA DEL SERVICIO </a:t>
            </a:r>
            <a:endParaRPr lang="es-CO" sz="2400" kern="10" dirty="0">
              <a:ln w="9525">
                <a:solidFill>
                  <a:srgbClr val="000000"/>
                </a:solidFill>
                <a:round/>
                <a:headEnd/>
                <a:tailEnd/>
              </a:ln>
              <a:solidFill>
                <a:srgbClr val="FFFFFF"/>
              </a:solidFill>
              <a:latin typeface="+mn-lt"/>
            </a:endParaRPr>
          </a:p>
        </p:txBody>
      </p:sp>
      <p:pic>
        <p:nvPicPr>
          <p:cNvPr id="41996" name="Picture 14" descr="Resultado de imagen para logo rama jud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Rectángulo 2"/>
          <p:cNvSpPr>
            <a:spLocks noChangeArrowheads="1"/>
          </p:cNvSpPr>
          <p:nvPr/>
        </p:nvSpPr>
        <p:spPr bwMode="auto">
          <a:xfrm>
            <a:off x="457200" y="3441700"/>
            <a:ext cx="793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s-CO" altLang="es-CO" b="1">
                <a:solidFill>
                  <a:schemeClr val="tx1"/>
                </a:solidFill>
                <a:latin typeface="Arial" panose="020B0604020202020204" pitchFamily="34" charset="0"/>
              </a:rPr>
              <a:t>https://www.ramajudicial.gov.co/web/consejo-seccional-de-la-judicatura-del-atlantico/256</a:t>
            </a:r>
          </a:p>
        </p:txBody>
      </p:sp>
    </p:spTree>
  </p:cSld>
  <p:clrMapOvr>
    <a:masterClrMapping/>
  </p:clrMapOvr>
  <p:transition spd="slow" advTm="3972">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12"/>
          <p:cNvSpPr txBox="1">
            <a:spLocks noChangeArrowheads="1"/>
          </p:cNvSpPr>
          <p:nvPr/>
        </p:nvSpPr>
        <p:spPr bwMode="auto">
          <a:xfrm>
            <a:off x="539750" y="1177925"/>
            <a:ext cx="6840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2800" b="1">
                <a:solidFill>
                  <a:srgbClr val="66CCFF"/>
                </a:solidFill>
                <a:latin typeface="Arial" panose="020B0604020202020204" pitchFamily="34" charset="0"/>
              </a:rPr>
              <a:t>MEJORAMIENTO </a:t>
            </a:r>
          </a:p>
        </p:txBody>
      </p:sp>
      <p:sp>
        <p:nvSpPr>
          <p:cNvPr id="2" name="Rectángulo 1"/>
          <p:cNvSpPr/>
          <p:nvPr/>
        </p:nvSpPr>
        <p:spPr>
          <a:xfrm>
            <a:off x="755650" y="1833563"/>
            <a:ext cx="7561263" cy="4354512"/>
          </a:xfrm>
          <a:prstGeom prst="rect">
            <a:avLst/>
          </a:prstGeom>
        </p:spPr>
        <p:txBody>
          <a:bodyPr>
            <a:spAutoFit/>
          </a:bodyPr>
          <a:lstStyle/>
          <a:p>
            <a:pPr marL="342900" indent="-342900" eaLnBrk="1" hangingPunct="1">
              <a:buFontTx/>
              <a:buAutoNum type="arabicPeriod"/>
              <a:defRPr/>
            </a:pPr>
            <a:r>
              <a:rPr lang="es-ES_tradnl" altLang="es-CO" sz="1800" b="1" dirty="0">
                <a:latin typeface="+mn-lt"/>
              </a:rPr>
              <a:t>POLÍTICA DE CALIDAD</a:t>
            </a:r>
          </a:p>
          <a:p>
            <a:pPr eaLnBrk="1" hangingPunct="1">
              <a:defRPr/>
            </a:pPr>
            <a:r>
              <a:rPr lang="es-ES_tradnl" altLang="es-CO" sz="1800" b="1" dirty="0">
                <a:solidFill>
                  <a:srgbClr val="1C1C1C"/>
                </a:solidFill>
                <a:latin typeface="+mn-lt"/>
              </a:rPr>
              <a:t>	</a:t>
            </a:r>
            <a:r>
              <a:rPr lang="es-ES_tradnl" altLang="es-CO" sz="1800" dirty="0">
                <a:solidFill>
                  <a:srgbClr val="1C1C1C"/>
                </a:solidFill>
                <a:latin typeface="+mn-lt"/>
              </a:rPr>
              <a:t>APLICACIÓN DE NORMAS NTC GP1000:2009</a:t>
            </a:r>
          </a:p>
          <a:p>
            <a:pPr eaLnBrk="1" hangingPunct="1">
              <a:defRPr/>
            </a:pPr>
            <a:r>
              <a:rPr lang="es-ES_tradnl" altLang="es-CO" sz="1800" dirty="0">
                <a:solidFill>
                  <a:srgbClr val="1C1C1C"/>
                </a:solidFill>
                <a:latin typeface="+mn-lt"/>
              </a:rPr>
              <a:t>	ATENCIÓN A QUEJAS Y RECLAMOS</a:t>
            </a:r>
          </a:p>
          <a:p>
            <a:pPr eaLnBrk="1" hangingPunct="1">
              <a:defRPr/>
            </a:pPr>
            <a:r>
              <a:rPr lang="es-ES_tradnl" altLang="es-CO" sz="1800" dirty="0">
                <a:solidFill>
                  <a:srgbClr val="1C1C1C"/>
                </a:solidFill>
                <a:latin typeface="+mn-lt"/>
              </a:rPr>
              <a:t>	VIGILANCIA JUDICIAL</a:t>
            </a:r>
          </a:p>
          <a:p>
            <a:pPr eaLnBrk="1" hangingPunct="1">
              <a:spcBef>
                <a:spcPct val="50000"/>
              </a:spcBef>
              <a:defRPr/>
            </a:pPr>
            <a:r>
              <a:rPr lang="es-ES" sz="1800" b="1" dirty="0">
                <a:latin typeface="+mn-lt"/>
              </a:rPr>
              <a:t>2. APOYO COMITÉS</a:t>
            </a:r>
          </a:p>
          <a:p>
            <a:pPr eaLnBrk="1" hangingPunct="1">
              <a:spcBef>
                <a:spcPct val="50000"/>
              </a:spcBef>
              <a:defRPr/>
            </a:pPr>
            <a:r>
              <a:rPr lang="es-ES" sz="1800" b="1" dirty="0">
                <a:latin typeface="+mn-lt"/>
              </a:rPr>
              <a:t>3. MEJORA EN COMUNICACIONES</a:t>
            </a:r>
          </a:p>
          <a:p>
            <a:pPr eaLnBrk="1" hangingPunct="1">
              <a:spcBef>
                <a:spcPct val="50000"/>
              </a:spcBef>
              <a:defRPr/>
            </a:pPr>
            <a:r>
              <a:rPr lang="es-ES" sz="1800" b="1" dirty="0">
                <a:latin typeface="+mn-lt"/>
              </a:rPr>
              <a:t>	BOLETÌN : “JUSTICIA AL DÍA”</a:t>
            </a:r>
          </a:p>
          <a:p>
            <a:pPr eaLnBrk="1" hangingPunct="1">
              <a:spcBef>
                <a:spcPct val="50000"/>
              </a:spcBef>
              <a:defRPr/>
            </a:pPr>
            <a:r>
              <a:rPr lang="es-ES" sz="1800" b="1" dirty="0">
                <a:latin typeface="+mn-lt"/>
              </a:rPr>
              <a:t>	PUBLICACIONES EN SISTEMA DE GESTIÒN DE CALIDAD</a:t>
            </a:r>
          </a:p>
          <a:p>
            <a:pPr algn="just" eaLnBrk="1" hangingPunct="1">
              <a:defRPr/>
            </a:pPr>
            <a:r>
              <a:rPr lang="es-ES" sz="1800" b="1" dirty="0">
                <a:latin typeface="+mn-lt"/>
              </a:rPr>
              <a:t>4. MEJORA EN INFORMACIÓN SIERJU</a:t>
            </a:r>
          </a:p>
          <a:p>
            <a:pPr algn="just" eaLnBrk="1" hangingPunct="1">
              <a:defRPr/>
            </a:pPr>
            <a:r>
              <a:rPr lang="es-ES" sz="1800" b="1" dirty="0">
                <a:latin typeface="+mn-lt"/>
              </a:rPr>
              <a:t>	Acciones : inducción permanente, circulares  y oficios</a:t>
            </a:r>
          </a:p>
          <a:p>
            <a:pPr eaLnBrk="1" hangingPunct="1">
              <a:spcBef>
                <a:spcPct val="50000"/>
              </a:spcBef>
              <a:defRPr/>
            </a:pPr>
            <a:endParaRPr lang="es-ES" sz="1800" b="1" dirty="0">
              <a:latin typeface="+mn-lt"/>
            </a:endParaRPr>
          </a:p>
          <a:p>
            <a:pPr algn="ctr" eaLnBrk="1" hangingPunct="1">
              <a:defRPr/>
            </a:pPr>
            <a:endParaRPr lang="es-ES_tradnl" altLang="es-CO" sz="2000" dirty="0">
              <a:solidFill>
                <a:srgbClr val="1C1C1C"/>
              </a:solidFill>
              <a:latin typeface="Arial Black" panose="020B0A04020102020204" pitchFamily="34" charset="0"/>
            </a:endParaRPr>
          </a:p>
          <a:p>
            <a:pPr marL="342900" indent="-342900" eaLnBrk="1" hangingPunct="1">
              <a:buFontTx/>
              <a:buAutoNum type="arabicPeriod"/>
              <a:defRPr/>
            </a:pPr>
            <a:endParaRPr lang="es-ES_tradnl" altLang="es-CO" b="1" dirty="0">
              <a:solidFill>
                <a:schemeClr val="bg2"/>
              </a:solidFill>
              <a:latin typeface="Verdana" panose="020B0604030504040204" pitchFamily="34" charset="0"/>
            </a:endParaRPr>
          </a:p>
        </p:txBody>
      </p:sp>
    </p:spTree>
  </p:cSld>
  <p:clrMapOvr>
    <a:masterClrMapping/>
  </p:clrMapOvr>
  <p:transition spd="slow" advTm="3986">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12"/>
          <p:cNvSpPr txBox="1">
            <a:spLocks noChangeArrowheads="1"/>
          </p:cNvSpPr>
          <p:nvPr/>
        </p:nvSpPr>
        <p:spPr bwMode="auto">
          <a:xfrm>
            <a:off x="539750" y="1177925"/>
            <a:ext cx="6840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CO" sz="2800" b="1">
                <a:solidFill>
                  <a:srgbClr val="66CCFF"/>
                </a:solidFill>
                <a:latin typeface="Arial" panose="020B0604020202020204" pitchFamily="34" charset="0"/>
              </a:rPr>
              <a:t>PROGRAMAS</a:t>
            </a:r>
          </a:p>
        </p:txBody>
      </p:sp>
      <p:sp>
        <p:nvSpPr>
          <p:cNvPr id="2" name="Rectángulo 1"/>
          <p:cNvSpPr/>
          <p:nvPr/>
        </p:nvSpPr>
        <p:spPr>
          <a:xfrm>
            <a:off x="755650" y="1833563"/>
            <a:ext cx="7561263" cy="3216275"/>
          </a:xfrm>
          <a:prstGeom prst="rect">
            <a:avLst/>
          </a:prstGeom>
        </p:spPr>
        <p:txBody>
          <a:bodyPr>
            <a:spAutoFit/>
          </a:bodyPr>
          <a:lstStyle/>
          <a:p>
            <a:pPr algn="just" eaLnBrk="1" hangingPunct="1">
              <a:lnSpc>
                <a:spcPct val="150000"/>
              </a:lnSpc>
              <a:defRPr/>
            </a:pPr>
            <a:r>
              <a:rPr lang="es-CO" sz="1800" dirty="0">
                <a:solidFill>
                  <a:srgbClr val="1C1C1C"/>
                </a:solidFill>
                <a:latin typeface="+mn-lt"/>
              </a:rPr>
              <a:t>1. CONTROL EN SISTEMATIZACIÓN</a:t>
            </a:r>
          </a:p>
          <a:p>
            <a:pPr algn="just" eaLnBrk="1" hangingPunct="1">
              <a:lnSpc>
                <a:spcPct val="150000"/>
              </a:lnSpc>
              <a:defRPr/>
            </a:pPr>
            <a:r>
              <a:rPr lang="es-CO" sz="1800" dirty="0">
                <a:solidFill>
                  <a:srgbClr val="1C1C1C"/>
                </a:solidFill>
                <a:latin typeface="+mn-lt"/>
              </a:rPr>
              <a:t>2. PROGRAMA DE DEPURACIÓN  (DIRECCIÓN SECCIONAL)</a:t>
            </a:r>
          </a:p>
          <a:p>
            <a:pPr algn="just" eaLnBrk="1" hangingPunct="1">
              <a:lnSpc>
                <a:spcPct val="150000"/>
              </a:lnSpc>
              <a:defRPr/>
            </a:pPr>
            <a:r>
              <a:rPr lang="es-CO" sz="1800" dirty="0">
                <a:solidFill>
                  <a:srgbClr val="1C1C1C"/>
                </a:solidFill>
                <a:latin typeface="+mn-lt"/>
              </a:rPr>
              <a:t>3. APLICACIÓN DE LA NORMA NTC GP1000: 2009.</a:t>
            </a:r>
          </a:p>
          <a:p>
            <a:pPr algn="just" eaLnBrk="1" hangingPunct="1">
              <a:lnSpc>
                <a:spcPct val="150000"/>
              </a:lnSpc>
              <a:defRPr/>
            </a:pPr>
            <a:r>
              <a:rPr lang="es-CO" sz="1800" dirty="0">
                <a:solidFill>
                  <a:srgbClr val="1C1C1C"/>
                </a:solidFill>
                <a:latin typeface="+mn-lt"/>
              </a:rPr>
              <a:t>4. VISITA A DESPACHOS JUDICIALES</a:t>
            </a:r>
          </a:p>
          <a:p>
            <a:pPr algn="just" eaLnBrk="1" hangingPunct="1">
              <a:lnSpc>
                <a:spcPct val="150000"/>
              </a:lnSpc>
              <a:defRPr/>
            </a:pPr>
            <a:r>
              <a:rPr lang="es-CO" sz="1800" dirty="0">
                <a:solidFill>
                  <a:srgbClr val="1C1C1C"/>
                </a:solidFill>
                <a:latin typeface="+mn-lt"/>
              </a:rPr>
              <a:t>5. IMPULSO A POLÍTICAS DE CARRERA JUDICIAL</a:t>
            </a:r>
          </a:p>
          <a:p>
            <a:pPr algn="just" eaLnBrk="1" hangingPunct="1">
              <a:lnSpc>
                <a:spcPct val="150000"/>
              </a:lnSpc>
              <a:spcBef>
                <a:spcPct val="50000"/>
              </a:spcBef>
              <a:defRPr/>
            </a:pPr>
            <a:endParaRPr lang="es-ES" sz="1800" dirty="0">
              <a:solidFill>
                <a:srgbClr val="1C1C1C"/>
              </a:solidFill>
              <a:latin typeface="+mn-lt"/>
            </a:endParaRPr>
          </a:p>
          <a:p>
            <a:pPr algn="just" eaLnBrk="1" hangingPunct="1">
              <a:defRPr/>
            </a:pPr>
            <a:endParaRPr lang="es-ES_tradnl" altLang="es-CO" sz="1800" dirty="0">
              <a:solidFill>
                <a:srgbClr val="1C1C1C"/>
              </a:solidFill>
              <a:latin typeface="+mn-lt"/>
            </a:endParaRPr>
          </a:p>
          <a:p>
            <a:pPr marL="342900" indent="-342900" eaLnBrk="1" hangingPunct="1">
              <a:buFontTx/>
              <a:buAutoNum type="arabicPeriod"/>
              <a:defRPr/>
            </a:pPr>
            <a:endParaRPr lang="es-ES_tradnl" altLang="es-CO" b="1" dirty="0">
              <a:solidFill>
                <a:schemeClr val="bg2"/>
              </a:solidFill>
              <a:latin typeface="Verdana" panose="020B0604030504040204" pitchFamily="34" charset="0"/>
            </a:endParaRPr>
          </a:p>
        </p:txBody>
      </p:sp>
      <p:pic>
        <p:nvPicPr>
          <p:cNvPr id="4403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81525"/>
            <a:ext cx="64357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738">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8"/>
          <p:cNvSpPr txBox="1">
            <a:spLocks noChangeArrowheads="1"/>
          </p:cNvSpPr>
          <p:nvPr/>
        </p:nvSpPr>
        <p:spPr bwMode="auto">
          <a:xfrm>
            <a:off x="46038" y="2565400"/>
            <a:ext cx="7286625" cy="3416300"/>
          </a:xfrm>
          <a:prstGeom prst="rect">
            <a:avLst/>
          </a:prstGeom>
          <a:noFill/>
          <a:ln w="9525" algn="ctr">
            <a:noFill/>
            <a:miter lim="800000"/>
            <a:headEnd/>
            <a:tailEnd/>
          </a:ln>
          <a:effectLst/>
        </p:spPr>
        <p:txBody>
          <a:bodyPr>
            <a:spAutoFit/>
          </a:bodyPr>
          <a:lstStyle/>
          <a:p>
            <a:pPr marL="342900" indent="-342900" algn="ctr" eaLnBrk="1" hangingPunct="1">
              <a:spcBef>
                <a:spcPct val="50000"/>
              </a:spcBef>
              <a:buFontTx/>
              <a:buAutoNum type="arabicPeriod"/>
              <a:defRPr/>
            </a:pPr>
            <a:r>
              <a:rPr lang="es-ES" sz="1800" b="1" dirty="0">
                <a:latin typeface="+mn-lt"/>
              </a:rPr>
              <a:t>ORDEN PUBLICO: </a:t>
            </a:r>
            <a:r>
              <a:rPr lang="es-ES" sz="1800" dirty="0">
                <a:latin typeface="+mn-lt"/>
              </a:rPr>
              <a:t> VIGILANCIA OPORTUNA- CONFERENCIA SOBRE RIESGO PÚBLICO DE LA ARL</a:t>
            </a:r>
          </a:p>
          <a:p>
            <a:pPr marL="514350" indent="-514350" algn="ctr" eaLnBrk="1" hangingPunct="1">
              <a:spcBef>
                <a:spcPct val="50000"/>
              </a:spcBef>
              <a:buFontTx/>
              <a:buAutoNum type="arabicPeriod"/>
              <a:defRPr/>
            </a:pPr>
            <a:r>
              <a:rPr lang="es-ES" sz="1800" b="1" dirty="0">
                <a:latin typeface="+mn-lt"/>
              </a:rPr>
              <a:t>MEDIOS DE COMUNICACIÓN</a:t>
            </a:r>
          </a:p>
          <a:p>
            <a:pPr marL="514350" indent="-514350" algn="ctr" eaLnBrk="1" hangingPunct="1">
              <a:spcBef>
                <a:spcPct val="50000"/>
              </a:spcBef>
              <a:buFontTx/>
              <a:buAutoNum type="arabicPeriod"/>
              <a:defRPr/>
            </a:pPr>
            <a:r>
              <a:rPr lang="es-ES" sz="1800" b="1" dirty="0">
                <a:latin typeface="+mn-lt"/>
              </a:rPr>
              <a:t>MEDIDAS: </a:t>
            </a:r>
            <a:r>
              <a:rPr lang="es-ES" sz="1800" dirty="0">
                <a:latin typeface="+mn-lt"/>
              </a:rPr>
              <a:t>VÍA CORREO ELECTRONICA, PUBLICACIONES EN LA WEB</a:t>
            </a:r>
          </a:p>
          <a:p>
            <a:pPr marL="514350" indent="-514350" algn="ctr" eaLnBrk="1" hangingPunct="1">
              <a:spcBef>
                <a:spcPct val="50000"/>
              </a:spcBef>
              <a:buFontTx/>
              <a:buAutoNum type="arabicPeriod"/>
              <a:defRPr/>
            </a:pPr>
            <a:r>
              <a:rPr lang="es-ES" sz="1800" b="1" dirty="0">
                <a:latin typeface="+mn-lt"/>
              </a:rPr>
              <a:t>CLIMATICAS</a:t>
            </a:r>
          </a:p>
          <a:p>
            <a:pPr marL="514350" indent="-514350" algn="ctr" eaLnBrk="1" hangingPunct="1">
              <a:spcBef>
                <a:spcPct val="50000"/>
              </a:spcBef>
              <a:buFontTx/>
              <a:buAutoNum type="arabicPeriod"/>
              <a:defRPr/>
            </a:pPr>
            <a:r>
              <a:rPr lang="es-ES" sz="1800" dirty="0">
                <a:latin typeface="+mn-lt"/>
              </a:rPr>
              <a:t> </a:t>
            </a:r>
            <a:r>
              <a:rPr lang="es-ES" sz="1800" b="1" dirty="0">
                <a:latin typeface="+mn-lt"/>
              </a:rPr>
              <a:t>MEDIDAS:</a:t>
            </a:r>
            <a:r>
              <a:rPr lang="es-ES" sz="1800" dirty="0">
                <a:latin typeface="+mn-lt"/>
              </a:rPr>
              <a:t>  ATENCIÓN OPORTUNA POR PARTE DE LA DIRECCIÒN SECCIONAL</a:t>
            </a:r>
          </a:p>
          <a:p>
            <a:pPr marL="514350" indent="-514350" algn="ctr" eaLnBrk="1" hangingPunct="1">
              <a:spcBef>
                <a:spcPct val="50000"/>
              </a:spcBef>
              <a:buFontTx/>
              <a:buAutoNum type="arabicPeriod"/>
              <a:defRPr/>
            </a:pPr>
            <a:endParaRPr lang="es-ES" sz="2400" dirty="0">
              <a:effectLst>
                <a:outerShdw blurRad="38100" dist="38100" dir="2700000" algn="tl">
                  <a:srgbClr val="C0C0C0"/>
                </a:outerShdw>
              </a:effectLst>
              <a:latin typeface="+mn-lt"/>
            </a:endParaRPr>
          </a:p>
        </p:txBody>
      </p:sp>
      <p:sp>
        <p:nvSpPr>
          <p:cNvPr id="2" name="Rectángulo 1"/>
          <p:cNvSpPr/>
          <p:nvPr/>
        </p:nvSpPr>
        <p:spPr>
          <a:xfrm>
            <a:off x="1691680" y="1253158"/>
            <a:ext cx="4469493" cy="954107"/>
          </a:xfrm>
          <a:prstGeom prst="rect">
            <a:avLst/>
          </a:prstGeom>
        </p:spPr>
        <p:txBody>
          <a:bodyPr wrap="none">
            <a:spAutoFit/>
          </a:bodyPr>
          <a:lstStyle/>
          <a:p>
            <a:pPr algn="ctr" eaLnBrk="1" hangingPunct="1">
              <a:defRPr/>
            </a:pPr>
            <a:r>
              <a:rPr lang="es-CO" kern="10" dirty="0">
                <a:gradFill rotWithShape="1">
                  <a:gsLst>
                    <a:gs pos="0">
                      <a:srgbClr val="339966"/>
                    </a:gs>
                    <a:gs pos="100000">
                      <a:srgbClr val="18472F"/>
                    </a:gs>
                  </a:gsLst>
                  <a:path path="rect">
                    <a:fillToRect l="50000" t="50000" r="50000" b="50000"/>
                  </a:path>
                </a:gradFill>
                <a:effectLst>
                  <a:outerShdw dist="107763" dir="8100000" algn="ctr" rotWithShape="0">
                    <a:srgbClr val="808080"/>
                  </a:outerShdw>
                </a:effectLst>
                <a:latin typeface="Arial Black" panose="020B0A04020102020204" pitchFamily="34" charset="0"/>
              </a:rPr>
              <a:t> </a:t>
            </a:r>
            <a:r>
              <a:rPr lang="es-CO" sz="2800" b="1" dirty="0">
                <a:solidFill>
                  <a:srgbClr val="66CCFF"/>
                </a:solidFill>
              </a:rPr>
              <a:t>DIFICULTADES Y </a:t>
            </a:r>
          </a:p>
          <a:p>
            <a:pPr algn="ctr" eaLnBrk="1" hangingPunct="1">
              <a:defRPr/>
            </a:pPr>
            <a:r>
              <a:rPr lang="es-CO" sz="2800" b="1" dirty="0">
                <a:solidFill>
                  <a:srgbClr val="66CCFF"/>
                </a:solidFill>
              </a:rPr>
              <a:t>POSIBLES SOLUCIONES</a:t>
            </a:r>
          </a:p>
        </p:txBody>
      </p:sp>
      <p:pic>
        <p:nvPicPr>
          <p:cNvPr id="45060"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5445125"/>
            <a:ext cx="5400675"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200">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68313" y="1060450"/>
            <a:ext cx="7272337" cy="2400300"/>
          </a:xfrm>
          <a:prstGeom prst="rect">
            <a:avLst/>
          </a:prstGeom>
        </p:spPr>
        <p:txBody>
          <a:bodyPr>
            <a:spAutoFit/>
          </a:bodyPr>
          <a:lstStyle/>
          <a:p>
            <a:pPr marL="514350" indent="-514350" algn="ctr" eaLnBrk="1" hangingPunct="1">
              <a:spcBef>
                <a:spcPct val="50000"/>
              </a:spcBef>
              <a:defRPr/>
            </a:pPr>
            <a:r>
              <a:rPr lang="es-ES" sz="2400" b="1" dirty="0">
                <a:solidFill>
                  <a:schemeClr val="accent1">
                    <a:lumMod val="50000"/>
                  </a:schemeClr>
                </a:solidFill>
                <a:effectLst>
                  <a:outerShdw blurRad="38100" dist="38100" dir="2700000" algn="tl">
                    <a:srgbClr val="C0C0C0"/>
                  </a:outerShdw>
                </a:effectLst>
                <a:latin typeface="Bookman Old Style" pitchFamily="18" charset="0"/>
              </a:rPr>
              <a:t>VISITA DE AUDITORIA EN EL AÑO 2016: </a:t>
            </a:r>
            <a:endParaRPr lang="es-CO" sz="2400" b="1" dirty="0">
              <a:solidFill>
                <a:schemeClr val="accent1">
                  <a:lumMod val="50000"/>
                </a:schemeClr>
              </a:solidFill>
              <a:effectLst>
                <a:outerShdw blurRad="38100" dist="38100" dir="2700000" algn="tl">
                  <a:srgbClr val="C0C0C0"/>
                </a:outerShdw>
              </a:effectLst>
              <a:latin typeface="Bookman Old Style" pitchFamily="18" charset="0"/>
            </a:endParaRPr>
          </a:p>
          <a:p>
            <a:pPr marL="514350" indent="-514350" algn="ctr" eaLnBrk="1" hangingPunct="1">
              <a:spcBef>
                <a:spcPct val="50000"/>
              </a:spcBef>
              <a:defRPr/>
            </a:pPr>
            <a:r>
              <a:rPr lang="es-CO" sz="1800" b="1" dirty="0">
                <a:solidFill>
                  <a:schemeClr val="accent1">
                    <a:lumMod val="50000"/>
                  </a:schemeClr>
                </a:solidFill>
                <a:effectLst>
                  <a:outerShdw blurRad="38100" dist="38100" dir="2700000" algn="tl">
                    <a:srgbClr val="C0C0C0"/>
                  </a:outerShdw>
                </a:effectLst>
                <a:latin typeface="Bookman Old Style" pitchFamily="18" charset="0"/>
              </a:rPr>
              <a:t>RESULTADO: Determinar que se cumplen los requisitos establecidos en las Normas de Calidad NTCGP 1000:2009 y NTC ISO 9001:2015</a:t>
            </a:r>
          </a:p>
          <a:p>
            <a:pPr marL="514350" indent="-514350" algn="ctr" eaLnBrk="1" hangingPunct="1">
              <a:spcBef>
                <a:spcPct val="50000"/>
              </a:spcBef>
              <a:defRPr/>
            </a:pPr>
            <a:r>
              <a:rPr lang="es-CO" sz="1800" b="1" dirty="0">
                <a:solidFill>
                  <a:schemeClr val="accent1">
                    <a:lumMod val="50000"/>
                  </a:schemeClr>
                </a:solidFill>
                <a:effectLst>
                  <a:outerShdw blurRad="38100" dist="38100" dir="2700000" algn="tl">
                    <a:srgbClr val="C0C0C0"/>
                  </a:outerShdw>
                </a:effectLst>
                <a:latin typeface="Bookman Old Style" pitchFamily="18" charset="0"/>
              </a:rPr>
              <a:t>Recomendaciones:</a:t>
            </a:r>
          </a:p>
          <a:p>
            <a:pPr marL="514350" indent="-514350" algn="ctr" eaLnBrk="1" hangingPunct="1">
              <a:spcBef>
                <a:spcPct val="50000"/>
              </a:spcBef>
              <a:defRPr/>
            </a:pPr>
            <a:r>
              <a:rPr lang="es-CO" sz="2400" b="1" dirty="0">
                <a:solidFill>
                  <a:schemeClr val="accent1">
                    <a:lumMod val="50000"/>
                  </a:schemeClr>
                </a:solidFill>
                <a:effectLst>
                  <a:outerShdw blurRad="38100" dist="38100" dir="2700000" algn="tl">
                    <a:srgbClr val="C0C0C0"/>
                  </a:outerShdw>
                </a:effectLst>
                <a:latin typeface="Bookman Old Style" pitchFamily="18" charset="0"/>
              </a:rPr>
              <a:t> </a:t>
            </a:r>
            <a:endParaRPr lang="es-ES" sz="2400" dirty="0">
              <a:solidFill>
                <a:schemeClr val="accent1">
                  <a:lumMod val="50000"/>
                </a:schemeClr>
              </a:solidFill>
              <a:effectLst>
                <a:outerShdw blurRad="38100" dist="38100" dir="2700000" algn="tl">
                  <a:srgbClr val="C0C0C0"/>
                </a:outerShdw>
              </a:effectLst>
              <a:latin typeface="Bookman Old Style" pitchFamily="18" charset="0"/>
            </a:endParaRPr>
          </a:p>
        </p:txBody>
      </p:sp>
      <p:pic>
        <p:nvPicPr>
          <p:cNvPr id="46083"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581525"/>
            <a:ext cx="64357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14" descr="Resultado de imagen para logo rama jud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CuadroTexto 1"/>
          <p:cNvSpPr txBox="1">
            <a:spLocks noChangeArrowheads="1"/>
          </p:cNvSpPr>
          <p:nvPr/>
        </p:nvSpPr>
        <p:spPr bwMode="auto">
          <a:xfrm>
            <a:off x="971550" y="3024188"/>
            <a:ext cx="655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AutoNum type="alphaLcPeriod"/>
            </a:pPr>
            <a:r>
              <a:rPr lang="es-CO" altLang="es-CO">
                <a:solidFill>
                  <a:schemeClr val="tx1"/>
                </a:solidFill>
                <a:latin typeface="Arial" panose="020B0604020202020204" pitchFamily="34" charset="0"/>
              </a:rPr>
              <a:t>Fortalecer mecanismos de comunicación del SIGCMA.</a:t>
            </a:r>
          </a:p>
          <a:p>
            <a:pPr>
              <a:spcBef>
                <a:spcPct val="0"/>
              </a:spcBef>
              <a:buClrTx/>
              <a:buSzTx/>
              <a:buFontTx/>
              <a:buAutoNum type="alphaLcPeriod"/>
            </a:pPr>
            <a:r>
              <a:rPr lang="es-CO" altLang="es-CO">
                <a:solidFill>
                  <a:schemeClr val="tx1"/>
                </a:solidFill>
                <a:latin typeface="Arial" panose="020B0604020202020204" pitchFamily="34" charset="0"/>
              </a:rPr>
              <a:t>Fortalecer la Planeación de los riesgos.</a:t>
            </a:r>
          </a:p>
          <a:p>
            <a:pPr>
              <a:spcBef>
                <a:spcPct val="0"/>
              </a:spcBef>
              <a:buClrTx/>
              <a:buSzTx/>
              <a:buFontTx/>
              <a:buAutoNum type="alphaLcPeriod"/>
            </a:pPr>
            <a:r>
              <a:rPr lang="es-CO" altLang="es-CO">
                <a:solidFill>
                  <a:schemeClr val="tx1"/>
                </a:solidFill>
                <a:latin typeface="Arial" panose="020B0604020202020204" pitchFamily="34" charset="0"/>
              </a:rPr>
              <a:t>Fortalecer la Gestión del conocimiento.</a:t>
            </a:r>
          </a:p>
          <a:p>
            <a:pPr>
              <a:spcBef>
                <a:spcPct val="0"/>
              </a:spcBef>
              <a:buClrTx/>
              <a:buSzTx/>
              <a:buFontTx/>
              <a:buAutoNum type="alphaLcPeriod"/>
            </a:pPr>
            <a:r>
              <a:rPr lang="es-CO" altLang="es-CO">
                <a:solidFill>
                  <a:schemeClr val="tx1"/>
                </a:solidFill>
                <a:latin typeface="Arial" panose="020B0604020202020204" pitchFamily="34" charset="0"/>
              </a:rPr>
              <a:t>Garantizar la actualización de la totalidad de las caracterizaciones de los procesos y de los procedimientos de los Juzgados Civiles del Circuito en la presente vigencia.</a:t>
            </a:r>
          </a:p>
          <a:p>
            <a:pPr>
              <a:spcBef>
                <a:spcPct val="0"/>
              </a:spcBef>
              <a:buClrTx/>
              <a:buSzTx/>
              <a:buFontTx/>
              <a:buAutoNum type="alphaLcPeriod"/>
            </a:pPr>
            <a:endParaRPr lang="es-CO" altLang="es-CO">
              <a:solidFill>
                <a:schemeClr val="tx1"/>
              </a:solidFill>
              <a:latin typeface="Arial" panose="020B0604020202020204" pitchFamily="34" charset="0"/>
            </a:endParaRPr>
          </a:p>
          <a:p>
            <a:pPr>
              <a:spcBef>
                <a:spcPct val="0"/>
              </a:spcBef>
              <a:buClrTx/>
              <a:buSzTx/>
              <a:buFontTx/>
              <a:buAutoNum type="alphaLcPeriod"/>
            </a:pPr>
            <a:endParaRPr lang="es-CO" altLang="es-CO">
              <a:solidFill>
                <a:schemeClr val="tx1"/>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9958"/>
    </mc:Choice>
    <mc:Fallback>
      <p:transition spd="slow" advTm="995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a:xfrm>
            <a:off x="468313" y="1081088"/>
            <a:ext cx="7129462" cy="1320800"/>
          </a:xfrm>
        </p:spPr>
        <p:txBody>
          <a:bodyPr/>
          <a:lstStyle/>
          <a:p>
            <a:pPr algn="ctr" eaLnBrk="1" hangingPunct="1"/>
            <a:r>
              <a:rPr lang="es-ES" altLang="es-CO" b="1" dirty="0" smtClean="0"/>
              <a:t>PLAN SECTORIAL DE DESARROLLO 2015-2017</a:t>
            </a:r>
            <a:endParaRPr lang="es-CO" altLang="es-CO" b="1" dirty="0" smtClean="0"/>
          </a:p>
        </p:txBody>
      </p:sp>
      <p:sp>
        <p:nvSpPr>
          <p:cNvPr id="3" name="Marcador de contenido 2"/>
          <p:cNvSpPr>
            <a:spLocks noGrp="1"/>
          </p:cNvSpPr>
          <p:nvPr>
            <p:ph idx="1"/>
          </p:nvPr>
        </p:nvSpPr>
        <p:spPr>
          <a:xfrm>
            <a:off x="323850" y="2133600"/>
            <a:ext cx="6915150" cy="4579938"/>
          </a:xfrm>
        </p:spPr>
        <p:txBody>
          <a:bodyPr rtlCol="0">
            <a:normAutofit fontScale="55000" lnSpcReduction="20000"/>
          </a:bodyPr>
          <a:lstStyle/>
          <a:p>
            <a:pPr algn="ctr" eaLnBrk="1" fontAlgn="auto" hangingPunct="1">
              <a:lnSpc>
                <a:spcPct val="160000"/>
              </a:lnSpc>
              <a:spcBef>
                <a:spcPct val="0"/>
              </a:spcBef>
              <a:spcAft>
                <a:spcPts val="0"/>
              </a:spcAft>
              <a:buFont typeface="Wingdings 3" charset="2"/>
              <a:buNone/>
              <a:defRPr/>
            </a:pPr>
            <a:r>
              <a:rPr lang="es-ES" altLang="es-CO" sz="4400" b="1" dirty="0" smtClean="0">
                <a:solidFill>
                  <a:schemeClr val="tx1"/>
                </a:solidFill>
              </a:rPr>
              <a:t>VISIÓN</a:t>
            </a:r>
            <a:endParaRPr lang="es-ES" altLang="es-CO" sz="4400" b="1" dirty="0">
              <a:solidFill>
                <a:schemeClr val="tx1"/>
              </a:solidFill>
            </a:endParaRPr>
          </a:p>
          <a:p>
            <a:pPr algn="ctr" eaLnBrk="1" fontAlgn="auto" hangingPunct="1">
              <a:lnSpc>
                <a:spcPct val="160000"/>
              </a:lnSpc>
              <a:spcBef>
                <a:spcPct val="0"/>
              </a:spcBef>
              <a:spcAft>
                <a:spcPts val="0"/>
              </a:spcAft>
              <a:buFont typeface="Wingdings 3" charset="2"/>
              <a:buNone/>
              <a:defRPr/>
            </a:pPr>
            <a:r>
              <a:rPr lang="es-ES" altLang="es-CO" sz="2300" b="1" dirty="0">
                <a:solidFill>
                  <a:schemeClr val="tx1"/>
                </a:solidFill>
              </a:rPr>
              <a:t> </a:t>
            </a:r>
            <a:r>
              <a:rPr lang="es-CO" altLang="es-CO" sz="2900" b="1" dirty="0">
                <a:solidFill>
                  <a:schemeClr val="tx1"/>
                </a:solidFill>
              </a:rPr>
              <a:t>En el año 2025 la Rama Judicial será reconocida a nivel nacional e internacional por su contribución a la sociedad mediante la celeridad en el desarrollo de los procesos judiciales, con decisiones justas y equitativas, acorde con los preceptos legales, respondiendo a las necesidades cambiantes del mundo y de la sociedad y se caracterizará por el compromiso, el respeto a la ciudadanía, la cultura de servicio, la coordinación interinstitucional y el profesionalismo de los servidores judiciales, todo ello soportado con tecnología de punta y una adecuada infraestructura física que permita la satisfacción de la demanda de </a:t>
            </a:r>
            <a:r>
              <a:rPr lang="es-CO" altLang="es-CO" sz="2900" b="1" dirty="0" smtClean="0">
                <a:solidFill>
                  <a:schemeClr val="tx1"/>
                </a:solidFill>
              </a:rPr>
              <a:t>justicia.</a:t>
            </a:r>
            <a:endParaRPr lang="es-ES" altLang="es-CO" sz="2900" dirty="0">
              <a:solidFill>
                <a:schemeClr val="tx1"/>
              </a:solidFill>
            </a:endParaRPr>
          </a:p>
          <a:p>
            <a:pPr eaLnBrk="1" fontAlgn="auto" hangingPunct="1">
              <a:spcAft>
                <a:spcPts val="0"/>
              </a:spcAft>
              <a:buFont typeface="Wingdings 3" charset="2"/>
              <a:buChar char=""/>
              <a:defRPr/>
            </a:pPr>
            <a:endParaRPr lang="es-CO" sz="2300" dirty="0">
              <a:solidFill>
                <a:schemeClr val="tx1">
                  <a:lumMod val="75000"/>
                  <a:lumOff val="25000"/>
                </a:schemeClr>
              </a:solidFill>
            </a:endParaRPr>
          </a:p>
        </p:txBody>
      </p:sp>
      <p:pic>
        <p:nvPicPr>
          <p:cNvPr id="4" name="Picture 12" descr="Resultado de imagen para MAPA DEPARTAMENTO DEL ATLANTICO"/>
          <p:cNvPicPr>
            <a:picLocks noChangeAspect="1" noChangeArrowheads="1"/>
          </p:cNvPicPr>
          <p:nvPr/>
        </p:nvPicPr>
        <p:blipFill>
          <a:blip r:embed="rId2"/>
          <a:srcRect/>
          <a:stretch>
            <a:fillRect/>
          </a:stretch>
        </p:blipFill>
        <p:spPr bwMode="auto">
          <a:xfrm>
            <a:off x="7019925" y="3508375"/>
            <a:ext cx="2232025" cy="3205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5" name="Picture 14" descr="Resultado de imagen para logo rama jud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306">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684213" y="1025525"/>
            <a:ext cx="7129462" cy="1320800"/>
          </a:xfrm>
        </p:spPr>
        <p:txBody>
          <a:bodyPr/>
          <a:lstStyle/>
          <a:p>
            <a:pPr algn="ctr" eaLnBrk="1" hangingPunct="1"/>
            <a:r>
              <a:rPr lang="es-ES" altLang="es-CO" b="1" dirty="0" smtClean="0"/>
              <a:t>PLAN SECTORIAL DE DESARROLLO 2015-2017</a:t>
            </a:r>
            <a:endParaRPr lang="es-CO" altLang="es-CO" b="1" dirty="0" smtClean="0"/>
          </a:p>
        </p:txBody>
      </p:sp>
      <p:sp>
        <p:nvSpPr>
          <p:cNvPr id="3" name="Marcador de contenido 2"/>
          <p:cNvSpPr>
            <a:spLocks noGrp="1"/>
          </p:cNvSpPr>
          <p:nvPr>
            <p:ph idx="1"/>
          </p:nvPr>
        </p:nvSpPr>
        <p:spPr>
          <a:xfrm>
            <a:off x="323850" y="2133600"/>
            <a:ext cx="6915150" cy="4579938"/>
          </a:xfrm>
        </p:spPr>
        <p:txBody>
          <a:bodyPr rtlCol="0">
            <a:normAutofit fontScale="25000" lnSpcReduction="20000"/>
          </a:bodyPr>
          <a:lstStyle/>
          <a:p>
            <a:pPr marL="0" indent="0" algn="ctr" eaLnBrk="1" fontAlgn="auto" hangingPunct="1">
              <a:spcAft>
                <a:spcPts val="0"/>
              </a:spcAft>
              <a:buFont typeface="Wingdings 3" charset="2"/>
              <a:buNone/>
              <a:defRPr/>
            </a:pPr>
            <a:endParaRPr lang="es-CO" altLang="es-CO" sz="7200" b="1" dirty="0" smtClean="0">
              <a:solidFill>
                <a:schemeClr val="tx1"/>
              </a:solidFill>
            </a:endParaRPr>
          </a:p>
          <a:p>
            <a:pPr marL="0" indent="0" algn="ctr" eaLnBrk="1" fontAlgn="auto" hangingPunct="1">
              <a:spcAft>
                <a:spcPts val="0"/>
              </a:spcAft>
              <a:buFont typeface="Wingdings 3" charset="2"/>
              <a:buNone/>
              <a:defRPr/>
            </a:pPr>
            <a:r>
              <a:rPr lang="es-CO" altLang="es-CO" sz="7200" b="1" dirty="0" smtClean="0">
                <a:solidFill>
                  <a:schemeClr val="tx1"/>
                </a:solidFill>
              </a:rPr>
              <a:t>3.7</a:t>
            </a:r>
            <a:r>
              <a:rPr lang="es-CO" altLang="es-CO" sz="7200" b="1" dirty="0">
                <a:solidFill>
                  <a:schemeClr val="tx1"/>
                </a:solidFill>
              </a:rPr>
              <a:t>. Política de Calidad de la Justicia </a:t>
            </a:r>
          </a:p>
          <a:p>
            <a:pPr eaLnBrk="1" fontAlgn="auto" hangingPunct="1">
              <a:lnSpc>
                <a:spcPct val="170000"/>
              </a:lnSpc>
              <a:spcAft>
                <a:spcPts val="0"/>
              </a:spcAft>
              <a:buFont typeface="Wingdings 3" charset="2"/>
              <a:buChar char=""/>
              <a:defRPr/>
            </a:pPr>
            <a:r>
              <a:rPr lang="es-CO" altLang="es-CO" sz="5600" dirty="0" smtClean="0">
                <a:solidFill>
                  <a:schemeClr val="tx1"/>
                </a:solidFill>
              </a:rPr>
              <a:t>3.7.1</a:t>
            </a:r>
            <a:r>
              <a:rPr lang="es-CO" altLang="es-CO" sz="5600" dirty="0">
                <a:solidFill>
                  <a:schemeClr val="tx1"/>
                </a:solidFill>
              </a:rPr>
              <a:t>. Propósito de la Política de Calidad </a:t>
            </a:r>
          </a:p>
          <a:p>
            <a:pPr eaLnBrk="1" fontAlgn="auto" hangingPunct="1">
              <a:lnSpc>
                <a:spcPct val="170000"/>
              </a:lnSpc>
              <a:spcAft>
                <a:spcPts val="0"/>
              </a:spcAft>
              <a:buFont typeface="Wingdings 3" charset="2"/>
              <a:buChar char=""/>
              <a:defRPr/>
            </a:pPr>
            <a:r>
              <a:rPr lang="es-CO" altLang="es-CO" sz="5600" dirty="0">
                <a:solidFill>
                  <a:schemeClr val="tx1"/>
                </a:solidFill>
              </a:rPr>
              <a:t>3.7.2. Estrategias de la Política de Calidad </a:t>
            </a:r>
          </a:p>
          <a:p>
            <a:pPr eaLnBrk="1" fontAlgn="auto" hangingPunct="1">
              <a:lnSpc>
                <a:spcPct val="170000"/>
              </a:lnSpc>
              <a:spcAft>
                <a:spcPts val="0"/>
              </a:spcAft>
              <a:buFont typeface="Wingdings 3" charset="2"/>
              <a:buChar char=""/>
              <a:defRPr/>
            </a:pPr>
            <a:r>
              <a:rPr lang="es-CO" altLang="es-CO" sz="5600" dirty="0">
                <a:solidFill>
                  <a:schemeClr val="tx1"/>
                </a:solidFill>
              </a:rPr>
              <a:t>3.7.2.1. Socializar, divulgar y ampliar el Sistema</a:t>
            </a:r>
          </a:p>
          <a:p>
            <a:pPr eaLnBrk="1" fontAlgn="auto" hangingPunct="1">
              <a:lnSpc>
                <a:spcPct val="170000"/>
              </a:lnSpc>
              <a:spcAft>
                <a:spcPts val="0"/>
              </a:spcAft>
              <a:buFont typeface="Wingdings 3" charset="2"/>
              <a:buChar char=""/>
              <a:defRPr/>
            </a:pPr>
            <a:r>
              <a:rPr lang="es-CO" altLang="es-CO" sz="5600" dirty="0">
                <a:solidFill>
                  <a:schemeClr val="tx1"/>
                </a:solidFill>
              </a:rPr>
              <a:t> Integrado de Gestión de Calidad y Medio Ambiente </a:t>
            </a:r>
            <a:r>
              <a:rPr lang="es-CO" altLang="es-CO" sz="5600" dirty="0" smtClean="0">
                <a:solidFill>
                  <a:schemeClr val="tx1"/>
                </a:solidFill>
              </a:rPr>
              <a:t>a </a:t>
            </a:r>
            <a:r>
              <a:rPr lang="es-CO" altLang="es-CO" sz="5600" dirty="0">
                <a:solidFill>
                  <a:schemeClr val="tx1"/>
                </a:solidFill>
              </a:rPr>
              <a:t>todas las dependencias y Corporaciones Nacionales </a:t>
            </a:r>
            <a:r>
              <a:rPr lang="es-CO" altLang="es-CO" sz="5600" dirty="0" smtClean="0">
                <a:solidFill>
                  <a:schemeClr val="tx1"/>
                </a:solidFill>
              </a:rPr>
              <a:t>de </a:t>
            </a:r>
            <a:r>
              <a:rPr lang="es-CO" altLang="es-CO" sz="5600" dirty="0">
                <a:solidFill>
                  <a:schemeClr val="tx1"/>
                </a:solidFill>
              </a:rPr>
              <a:t>la Rama Judicial.</a:t>
            </a:r>
          </a:p>
          <a:p>
            <a:pPr eaLnBrk="1" fontAlgn="auto" hangingPunct="1">
              <a:lnSpc>
                <a:spcPct val="170000"/>
              </a:lnSpc>
              <a:spcAft>
                <a:spcPts val="0"/>
              </a:spcAft>
              <a:buFont typeface="Wingdings 3" charset="2"/>
              <a:buChar char=""/>
              <a:defRPr/>
            </a:pPr>
            <a:r>
              <a:rPr lang="es-CO" altLang="es-CO" sz="5600" dirty="0">
                <a:solidFill>
                  <a:schemeClr val="tx1"/>
                </a:solidFill>
              </a:rPr>
              <a:t>3.7.2.2. Promover políticas públicas de </a:t>
            </a:r>
            <a:r>
              <a:rPr lang="es-CO" altLang="es-CO" sz="5600" dirty="0" smtClean="0">
                <a:solidFill>
                  <a:schemeClr val="tx1"/>
                </a:solidFill>
              </a:rPr>
              <a:t>calidad </a:t>
            </a:r>
            <a:r>
              <a:rPr lang="es-CO" altLang="es-CO" sz="5600" dirty="0">
                <a:solidFill>
                  <a:schemeClr val="tx1"/>
                </a:solidFill>
              </a:rPr>
              <a:t>en los poderes </a:t>
            </a:r>
            <a:r>
              <a:rPr lang="es-CO" altLang="es-CO" sz="5600" dirty="0" smtClean="0">
                <a:solidFill>
                  <a:schemeClr val="tx1"/>
                </a:solidFill>
              </a:rPr>
              <a:t>judiciales.</a:t>
            </a:r>
            <a:endParaRPr lang="es-CO" altLang="es-CO" sz="5600" dirty="0">
              <a:solidFill>
                <a:schemeClr val="tx1"/>
              </a:solidFill>
            </a:endParaRPr>
          </a:p>
          <a:p>
            <a:pPr eaLnBrk="1" fontAlgn="auto" hangingPunct="1">
              <a:lnSpc>
                <a:spcPct val="170000"/>
              </a:lnSpc>
              <a:spcAft>
                <a:spcPts val="0"/>
              </a:spcAft>
              <a:buFont typeface="Wingdings 3" charset="2"/>
              <a:buChar char=""/>
              <a:defRPr/>
            </a:pPr>
            <a:r>
              <a:rPr lang="es-CO" altLang="es-CO" sz="5600" dirty="0">
                <a:solidFill>
                  <a:schemeClr val="tx1"/>
                </a:solidFill>
              </a:rPr>
              <a:t>3.7.3. Objetivo General</a:t>
            </a:r>
          </a:p>
          <a:p>
            <a:pPr eaLnBrk="1" fontAlgn="auto" hangingPunct="1">
              <a:lnSpc>
                <a:spcPct val="170000"/>
              </a:lnSpc>
              <a:spcAft>
                <a:spcPts val="0"/>
              </a:spcAft>
              <a:buFont typeface="Wingdings 3" charset="2"/>
              <a:buChar char=""/>
              <a:defRPr/>
            </a:pPr>
            <a:r>
              <a:rPr lang="es-CO" altLang="es-CO" sz="5600" dirty="0">
                <a:solidFill>
                  <a:schemeClr val="tx1"/>
                </a:solidFill>
              </a:rPr>
              <a:t>3.7.4. Objetivos Específicos</a:t>
            </a:r>
          </a:p>
          <a:p>
            <a:pPr eaLnBrk="1" fontAlgn="auto" hangingPunct="1">
              <a:lnSpc>
                <a:spcPct val="170000"/>
              </a:lnSpc>
              <a:spcAft>
                <a:spcPts val="0"/>
              </a:spcAft>
              <a:buFont typeface="Wingdings 3" charset="2"/>
              <a:buChar char=""/>
              <a:defRPr/>
            </a:pPr>
            <a:r>
              <a:rPr lang="es-CO" altLang="es-CO" sz="5600" dirty="0">
                <a:solidFill>
                  <a:schemeClr val="tx1"/>
                </a:solidFill>
              </a:rPr>
              <a:t>3.7.5. Prioridades de Inversión en Calidad</a:t>
            </a:r>
          </a:p>
          <a:p>
            <a:pPr eaLnBrk="1" fontAlgn="auto" hangingPunct="1">
              <a:spcAft>
                <a:spcPts val="0"/>
              </a:spcAft>
              <a:buFont typeface="Wingdings 3" charset="2"/>
              <a:buChar char=""/>
              <a:defRPr/>
            </a:pPr>
            <a:endParaRPr lang="es-CO" sz="2300" dirty="0">
              <a:solidFill>
                <a:schemeClr val="tx1">
                  <a:lumMod val="75000"/>
                  <a:lumOff val="25000"/>
                </a:schemeClr>
              </a:solidFill>
            </a:endParaRPr>
          </a:p>
        </p:txBody>
      </p:sp>
      <p:pic>
        <p:nvPicPr>
          <p:cNvPr id="4" name="Picture 12" descr="Resultado de imagen para MAPA DEPARTAMENTO DEL ATLANTICO"/>
          <p:cNvPicPr>
            <a:picLocks noChangeAspect="1" noChangeArrowheads="1"/>
          </p:cNvPicPr>
          <p:nvPr/>
        </p:nvPicPr>
        <p:blipFill>
          <a:blip r:embed="rId2"/>
          <a:srcRect/>
          <a:stretch>
            <a:fillRect/>
          </a:stretch>
        </p:blipFill>
        <p:spPr bwMode="auto">
          <a:xfrm>
            <a:off x="7019925" y="3508375"/>
            <a:ext cx="2232025" cy="3205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9" name="Picture 14" descr="Resultado de imagen para logo rama jud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144">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0825" y="1700213"/>
            <a:ext cx="6915150" cy="4581525"/>
          </a:xfrm>
        </p:spPr>
        <p:txBody>
          <a:bodyPr rtlCol="0">
            <a:normAutofit fontScale="25000" lnSpcReduction="20000"/>
          </a:bodyPr>
          <a:lstStyle/>
          <a:p>
            <a:pPr marL="0" indent="0" algn="just" eaLnBrk="1" fontAlgn="auto" hangingPunct="1">
              <a:spcAft>
                <a:spcPts val="0"/>
              </a:spcAft>
              <a:buFont typeface="Wingdings 3" charset="2"/>
              <a:buNone/>
              <a:defRPr/>
            </a:pPr>
            <a:endParaRPr lang="es-CO" altLang="es-CO" sz="7200" b="1" dirty="0" smtClean="0">
              <a:solidFill>
                <a:schemeClr val="tx1"/>
              </a:solidFill>
            </a:endParaRPr>
          </a:p>
          <a:p>
            <a:pPr marL="0" indent="0" algn="just" eaLnBrk="1" fontAlgn="auto" hangingPunct="1">
              <a:spcAft>
                <a:spcPts val="0"/>
              </a:spcAft>
              <a:buFont typeface="Wingdings 3" charset="2"/>
              <a:buNone/>
              <a:defRPr/>
            </a:pPr>
            <a:r>
              <a:rPr lang="es-CO" altLang="es-CO" sz="7200" b="1" dirty="0">
                <a:solidFill>
                  <a:schemeClr val="tx1">
                    <a:lumMod val="75000"/>
                    <a:lumOff val="25000"/>
                  </a:schemeClr>
                </a:solidFill>
              </a:rPr>
              <a:t>3.7.1.Propósito de la Política de </a:t>
            </a:r>
            <a:r>
              <a:rPr lang="es-CO" altLang="es-CO" sz="7200" b="1" dirty="0" smtClean="0">
                <a:solidFill>
                  <a:schemeClr val="tx1">
                    <a:lumMod val="75000"/>
                    <a:lumOff val="25000"/>
                  </a:schemeClr>
                </a:solidFill>
              </a:rPr>
              <a:t>Calidad:</a:t>
            </a:r>
          </a:p>
          <a:p>
            <a:pPr marL="0" indent="0" algn="just" eaLnBrk="1" fontAlgn="auto" hangingPunct="1">
              <a:lnSpc>
                <a:spcPct val="170000"/>
              </a:lnSpc>
              <a:spcAft>
                <a:spcPts val="0"/>
              </a:spcAft>
              <a:buFont typeface="Wingdings 3" charset="2"/>
              <a:buNone/>
              <a:defRPr/>
            </a:pPr>
            <a:r>
              <a:rPr lang="es-CO" altLang="es-CO" sz="7200" dirty="0">
                <a:solidFill>
                  <a:schemeClr val="tx1">
                    <a:lumMod val="75000"/>
                    <a:lumOff val="25000"/>
                  </a:schemeClr>
                </a:solidFill>
              </a:rPr>
              <a:t/>
            </a:r>
            <a:br>
              <a:rPr lang="es-CO" altLang="es-CO" sz="7200" dirty="0">
                <a:solidFill>
                  <a:schemeClr val="tx1">
                    <a:lumMod val="75000"/>
                    <a:lumOff val="25000"/>
                  </a:schemeClr>
                </a:solidFill>
              </a:rPr>
            </a:br>
            <a:r>
              <a:rPr lang="es-CO" altLang="es-CO" sz="7200" dirty="0">
                <a:solidFill>
                  <a:schemeClr val="tx1">
                    <a:lumMod val="75000"/>
                    <a:lumOff val="25000"/>
                  </a:schemeClr>
                </a:solidFill>
              </a:rPr>
              <a:t>“Implementar la gestión de la calidad en todas las fases de la administración de justicia</a:t>
            </a:r>
            <a:r>
              <a:rPr lang="es-CO" altLang="es-CO" sz="7200" dirty="0" smtClean="0">
                <a:solidFill>
                  <a:schemeClr val="tx1">
                    <a:lumMod val="75000"/>
                    <a:lumOff val="25000"/>
                  </a:schemeClr>
                </a:solidFill>
              </a:rPr>
              <a:t>, orientada </a:t>
            </a:r>
            <a:r>
              <a:rPr lang="es-CO" altLang="es-CO" sz="7200" dirty="0">
                <a:solidFill>
                  <a:schemeClr val="tx1">
                    <a:lumMod val="75000"/>
                    <a:lumOff val="25000"/>
                  </a:schemeClr>
                </a:solidFill>
              </a:rPr>
              <a:t>en un desempeño del aparato de justicia con una mayor productividad y</a:t>
            </a:r>
            <a:br>
              <a:rPr lang="es-CO" altLang="es-CO" sz="7200" dirty="0">
                <a:solidFill>
                  <a:schemeClr val="tx1">
                    <a:lumMod val="75000"/>
                    <a:lumOff val="25000"/>
                  </a:schemeClr>
                </a:solidFill>
              </a:rPr>
            </a:br>
            <a:r>
              <a:rPr lang="es-CO" altLang="es-CO" sz="7200" dirty="0">
                <a:solidFill>
                  <a:schemeClr val="tx1">
                    <a:lumMod val="75000"/>
                    <a:lumOff val="25000"/>
                  </a:schemeClr>
                </a:solidFill>
              </a:rPr>
              <a:t>competitividad, a través de la generación de herramientas de gestión que propendan </a:t>
            </a:r>
            <a:r>
              <a:rPr lang="es-CO" altLang="es-CO" sz="7200" dirty="0" smtClean="0">
                <a:solidFill>
                  <a:schemeClr val="tx1">
                    <a:lumMod val="75000"/>
                    <a:lumOff val="25000"/>
                  </a:schemeClr>
                </a:solidFill>
              </a:rPr>
              <a:t>por una </a:t>
            </a:r>
            <a:r>
              <a:rPr lang="es-CO" altLang="es-CO" sz="7200" dirty="0">
                <a:solidFill>
                  <a:schemeClr val="tx1">
                    <a:lumMod val="75000"/>
                    <a:lumOff val="25000"/>
                  </a:schemeClr>
                </a:solidFill>
              </a:rPr>
              <a:t>mejora continua”</a:t>
            </a:r>
            <a:endParaRPr lang="es-CO" sz="2300" dirty="0">
              <a:solidFill>
                <a:schemeClr val="tx1">
                  <a:lumMod val="75000"/>
                  <a:lumOff val="25000"/>
                </a:schemeClr>
              </a:solidFill>
            </a:endParaRPr>
          </a:p>
        </p:txBody>
      </p:sp>
      <p:pic>
        <p:nvPicPr>
          <p:cNvPr id="4" name="Picture 12" descr="Resultado de imagen para MAPA DEPARTAMENTO DEL ATLANTICO"/>
          <p:cNvPicPr>
            <a:picLocks noChangeAspect="1" noChangeArrowheads="1"/>
          </p:cNvPicPr>
          <p:nvPr/>
        </p:nvPicPr>
        <p:blipFill>
          <a:blip r:embed="rId2"/>
          <a:srcRect/>
          <a:stretch>
            <a:fillRect/>
          </a:stretch>
        </p:blipFill>
        <p:spPr bwMode="auto">
          <a:xfrm>
            <a:off x="7019925" y="3500438"/>
            <a:ext cx="2232025" cy="3206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2" name="Picture 14" descr="Resultado de imagen para logo rama jud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Resultado de imagen para FOTOS BARRANQU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2925"/>
            <a:ext cx="67484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626">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anim calcmode="lin" valueType="num">
                                      <p:cBhvr>
                                        <p:cTn id="8" dur="1000" fill="hold"/>
                                        <p:tgtEl>
                                          <p:spTgt spid="12293"/>
                                        </p:tgtEl>
                                        <p:attrNameLst>
                                          <p:attrName>ppt_x</p:attrName>
                                        </p:attrNameLst>
                                      </p:cBhvr>
                                      <p:tavLst>
                                        <p:tav tm="0">
                                          <p:val>
                                            <p:strVal val="#ppt_x"/>
                                          </p:val>
                                        </p:tav>
                                        <p:tav tm="100000">
                                          <p:val>
                                            <p:strVal val="#ppt_x"/>
                                          </p:val>
                                        </p:tav>
                                      </p:tavLst>
                                    </p:anim>
                                    <p:anim calcmode="lin" valueType="num">
                                      <p:cBhvr>
                                        <p:cTn id="9" dur="1000" fill="hold"/>
                                        <p:tgtEl>
                                          <p:spTgt spid="1229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850" y="1333500"/>
            <a:ext cx="8280400" cy="4832350"/>
          </a:xfrm>
        </p:spPr>
        <p:txBody>
          <a:bodyPr rtlCol="0">
            <a:normAutofit fontScale="25000" lnSpcReduction="20000"/>
          </a:bodyPr>
          <a:lstStyle/>
          <a:p>
            <a:pPr marL="0" indent="0" algn="just" eaLnBrk="1" fontAlgn="auto" hangingPunct="1">
              <a:lnSpc>
                <a:spcPct val="170000"/>
              </a:lnSpc>
              <a:spcAft>
                <a:spcPts val="0"/>
              </a:spcAft>
              <a:buFont typeface="Wingdings 3" charset="2"/>
              <a:buNone/>
              <a:defRPr/>
            </a:pPr>
            <a:r>
              <a:rPr lang="es-CO" altLang="es-CO" sz="7200" b="1" dirty="0" smtClean="0">
                <a:solidFill>
                  <a:schemeClr val="tx1">
                    <a:lumMod val="75000"/>
                    <a:lumOff val="25000"/>
                  </a:schemeClr>
                </a:solidFill>
              </a:rPr>
              <a:t>3.7.2. Estrategias de </a:t>
            </a:r>
            <a:r>
              <a:rPr lang="es-CO" altLang="es-CO" sz="7200" b="1" dirty="0">
                <a:solidFill>
                  <a:schemeClr val="tx1">
                    <a:lumMod val="75000"/>
                    <a:lumOff val="25000"/>
                  </a:schemeClr>
                </a:solidFill>
              </a:rPr>
              <a:t>la Política de </a:t>
            </a:r>
            <a:r>
              <a:rPr lang="es-CO" altLang="es-CO" sz="7200" b="1" dirty="0" smtClean="0">
                <a:solidFill>
                  <a:schemeClr val="tx1">
                    <a:lumMod val="75000"/>
                    <a:lumOff val="25000"/>
                  </a:schemeClr>
                </a:solidFill>
              </a:rPr>
              <a:t>Calidad</a:t>
            </a:r>
          </a:p>
          <a:p>
            <a:pPr marL="0" indent="0" algn="just" eaLnBrk="1" fontAlgn="auto" hangingPunct="1">
              <a:lnSpc>
                <a:spcPct val="170000"/>
              </a:lnSpc>
              <a:spcAft>
                <a:spcPts val="0"/>
              </a:spcAft>
              <a:buFont typeface="Wingdings 3" charset="2"/>
              <a:buNone/>
              <a:defRPr/>
            </a:pPr>
            <a:r>
              <a:rPr lang="es-CO" altLang="es-CO" sz="7200" dirty="0" smtClean="0">
                <a:solidFill>
                  <a:schemeClr val="tx1">
                    <a:lumMod val="75000"/>
                    <a:lumOff val="25000"/>
                  </a:schemeClr>
                </a:solidFill>
              </a:rPr>
              <a:t>La </a:t>
            </a:r>
            <a:r>
              <a:rPr lang="es-CO" altLang="es-CO" sz="7200" dirty="0">
                <a:solidFill>
                  <a:schemeClr val="tx1">
                    <a:lumMod val="75000"/>
                    <a:lumOff val="25000"/>
                  </a:schemeClr>
                </a:solidFill>
              </a:rPr>
              <a:t>Sala Administrativa procurará durante los próximos cuatro años la consolidación de la política pública de gestión de la calidad, impactando las actividades de planeación estratégica, misionales y de apoyo, y en la totalidad de la actividad jurisdiccional. A efectos de lo anterior, y conscientes de que la mejora continua debe convertirse en un hábito dentro de la administración de justicia, es decir, debe afianzarse una verdadera cultura de la calidad, que se convierta en el motor que dinamice la actividad administrativa y jurisdiccional, la Sala Administrativa ha definido las siguientes estrategias:</a:t>
            </a:r>
            <a:endParaRPr lang="es-CO" sz="2300" dirty="0">
              <a:solidFill>
                <a:schemeClr val="tx1">
                  <a:lumMod val="75000"/>
                  <a:lumOff val="25000"/>
                </a:schemeClr>
              </a:solidFill>
            </a:endParaRPr>
          </a:p>
        </p:txBody>
      </p:sp>
      <p:pic>
        <p:nvPicPr>
          <p:cNvPr id="13315"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0" y="5501892"/>
            <a:ext cx="9070139" cy="1356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6728">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850" y="1333500"/>
            <a:ext cx="8280400" cy="4832350"/>
          </a:xfrm>
        </p:spPr>
        <p:txBody>
          <a:bodyPr rtlCol="0">
            <a:normAutofit fontScale="25000" lnSpcReduction="20000"/>
          </a:bodyPr>
          <a:lstStyle/>
          <a:p>
            <a:pPr marL="0" indent="0" algn="just" eaLnBrk="1" fontAlgn="auto" hangingPunct="1">
              <a:lnSpc>
                <a:spcPct val="170000"/>
              </a:lnSpc>
              <a:spcAft>
                <a:spcPts val="0"/>
              </a:spcAft>
              <a:buFont typeface="Wingdings 3" charset="2"/>
              <a:buNone/>
              <a:defRPr/>
            </a:pPr>
            <a:r>
              <a:rPr lang="es-CO" altLang="es-CO" sz="7200" b="1" dirty="0">
                <a:solidFill>
                  <a:schemeClr val="tx1">
                    <a:lumMod val="75000"/>
                    <a:lumOff val="25000"/>
                  </a:schemeClr>
                </a:solidFill>
              </a:rPr>
              <a:t>3.7.2.1. Socializar, divulgar y ampliar el Sistema Integrado de Gestión de Calidad y Medio Ambiente a todas las dependencias y Corporaciones Nacionales de la Rama Judicial</a:t>
            </a:r>
            <a:r>
              <a:rPr lang="es-CO" altLang="es-CO" sz="7200" dirty="0" smtClean="0">
                <a:solidFill>
                  <a:schemeClr val="tx1">
                    <a:lumMod val="75000"/>
                    <a:lumOff val="25000"/>
                  </a:schemeClr>
                </a:solidFill>
              </a:rPr>
              <a:t>.</a:t>
            </a:r>
          </a:p>
          <a:p>
            <a:pPr marL="0" indent="0" algn="just" eaLnBrk="1" fontAlgn="auto" hangingPunct="1">
              <a:lnSpc>
                <a:spcPct val="170000"/>
              </a:lnSpc>
              <a:spcAft>
                <a:spcPts val="0"/>
              </a:spcAft>
              <a:buFont typeface="Wingdings 3" charset="2"/>
              <a:buNone/>
              <a:defRPr/>
            </a:pPr>
            <a:r>
              <a:rPr lang="es-CO" altLang="es-CO" sz="4400" b="1" dirty="0" smtClean="0">
                <a:solidFill>
                  <a:schemeClr val="tx1">
                    <a:lumMod val="75000"/>
                    <a:lumOff val="25000"/>
                  </a:schemeClr>
                </a:solidFill>
              </a:rPr>
              <a:t>Estrategia </a:t>
            </a:r>
            <a:r>
              <a:rPr lang="es-CO" altLang="es-CO" sz="4400" b="1" dirty="0">
                <a:solidFill>
                  <a:schemeClr val="tx1">
                    <a:lumMod val="75000"/>
                    <a:lumOff val="25000"/>
                  </a:schemeClr>
                </a:solidFill>
              </a:rPr>
              <a:t>de carácter nacional que propenderá por la impulsión y dinamización de las actividades dirigidas a la implementación de la política de calidad tanto para la gestión administrativa a nivel central y seccional como judicial. En ese sentido, se mantendrá y ampliará la certificación otorgada por el Instituto Colombiano de Normas Técnicas Certificación (ICONTEC), a la totalidad de la Administración de la Rama Judicial y a las dependencias judiciales en las normas de calidad NTCGP 1000:2009, NTCISO </a:t>
            </a:r>
            <a:r>
              <a:rPr lang="es-CO" altLang="es-CO" sz="4400" b="1" dirty="0" smtClean="0">
                <a:solidFill>
                  <a:schemeClr val="tx1">
                    <a:lumMod val="75000"/>
                    <a:lumOff val="25000"/>
                  </a:schemeClr>
                </a:solidFill>
              </a:rPr>
              <a:t>9001:2008.</a:t>
            </a:r>
          </a:p>
          <a:p>
            <a:pPr marL="0" indent="0" algn="just" eaLnBrk="1" fontAlgn="auto" hangingPunct="1">
              <a:lnSpc>
                <a:spcPct val="170000"/>
              </a:lnSpc>
              <a:spcAft>
                <a:spcPts val="0"/>
              </a:spcAft>
              <a:buFont typeface="Wingdings 3" charset="2"/>
              <a:buNone/>
              <a:defRPr/>
            </a:pPr>
            <a:r>
              <a:rPr lang="es-CO" altLang="es-CO" sz="4400" b="1" dirty="0" smtClean="0">
                <a:solidFill>
                  <a:schemeClr val="tx1">
                    <a:lumMod val="75000"/>
                    <a:lumOff val="25000"/>
                  </a:schemeClr>
                </a:solidFill>
              </a:rPr>
              <a:t>Lo </a:t>
            </a:r>
            <a:r>
              <a:rPr lang="es-CO" altLang="es-CO" sz="4400" b="1" dirty="0">
                <a:solidFill>
                  <a:schemeClr val="tx1">
                    <a:lumMod val="75000"/>
                    <a:lumOff val="25000"/>
                  </a:schemeClr>
                </a:solidFill>
              </a:rPr>
              <a:t>anterior, en coherencia con la política de calidad definida en el Acuerdo No. </a:t>
            </a:r>
            <a:r>
              <a:rPr lang="es-CO" altLang="es-CO" sz="4400" b="1" dirty="0" smtClean="0">
                <a:solidFill>
                  <a:schemeClr val="tx1">
                    <a:lumMod val="75000"/>
                    <a:lumOff val="25000"/>
                  </a:schemeClr>
                </a:solidFill>
              </a:rPr>
              <a:t>PSAA14-10161 </a:t>
            </a:r>
            <a:r>
              <a:rPr lang="es-CO" altLang="es-CO" sz="4400" b="1" dirty="0">
                <a:solidFill>
                  <a:schemeClr val="tx1">
                    <a:lumMod val="75000"/>
                    <a:lumOff val="25000"/>
                  </a:schemeClr>
                </a:solidFill>
              </a:rPr>
              <a:t>y los lineamientos ambientales que conduzcan a la prevención y al fortalecimiento de un entorno seguro, saludable y agradable al interior de la Rama, establecer procesos y buenas prácticas para prevenir y mitigar los posibles impactos ambientales, promover la gestión ambiental en las Altas Cortes, motivando y haciendo participe a todo el personal y generar una cultura de responsabilidad ambiental en los servidores judiciales</a:t>
            </a:r>
            <a:r>
              <a:rPr lang="es-CO" altLang="es-CO" sz="4400" dirty="0">
                <a:solidFill>
                  <a:schemeClr val="tx1">
                    <a:lumMod val="75000"/>
                    <a:lumOff val="25000"/>
                  </a:schemeClr>
                </a:solidFill>
              </a:rPr>
              <a:t>.</a:t>
            </a:r>
            <a:endParaRPr lang="es-CO" sz="4400" dirty="0">
              <a:solidFill>
                <a:schemeClr val="tx1">
                  <a:lumMod val="75000"/>
                  <a:lumOff val="25000"/>
                </a:schemeClr>
              </a:solidFill>
            </a:endParaRPr>
          </a:p>
        </p:txBody>
      </p:sp>
      <p:pic>
        <p:nvPicPr>
          <p:cNvPr id="14339"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0" y="5501892"/>
            <a:ext cx="9070139" cy="1356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8315">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850" y="1333500"/>
            <a:ext cx="8280400" cy="3248025"/>
          </a:xfrm>
        </p:spPr>
        <p:txBody>
          <a:bodyPr rtlCol="0">
            <a:normAutofit fontScale="25000" lnSpcReduction="20000"/>
          </a:bodyPr>
          <a:lstStyle/>
          <a:p>
            <a:pPr marL="0" indent="0" algn="just" eaLnBrk="1" fontAlgn="auto" hangingPunct="1">
              <a:lnSpc>
                <a:spcPct val="170000"/>
              </a:lnSpc>
              <a:spcAft>
                <a:spcPts val="0"/>
              </a:spcAft>
              <a:buFont typeface="Wingdings 3" charset="2"/>
              <a:buNone/>
              <a:defRPr/>
            </a:pPr>
            <a:r>
              <a:rPr lang="es-CO" altLang="es-CO" sz="7200" b="1" dirty="0">
                <a:solidFill>
                  <a:schemeClr val="tx1">
                    <a:lumMod val="75000"/>
                    <a:lumOff val="25000"/>
                  </a:schemeClr>
                </a:solidFill>
              </a:rPr>
              <a:t>3.7.2.2. Promover políticas públicas de calidad en los poderes </a:t>
            </a:r>
            <a:r>
              <a:rPr lang="es-CO" altLang="es-CO" sz="7200" b="1" dirty="0" smtClean="0">
                <a:solidFill>
                  <a:schemeClr val="tx1">
                    <a:lumMod val="75000"/>
                    <a:lumOff val="25000"/>
                  </a:schemeClr>
                </a:solidFill>
              </a:rPr>
              <a:t>judiciales.</a:t>
            </a:r>
          </a:p>
          <a:p>
            <a:pPr marL="0" indent="0" algn="just" eaLnBrk="1" fontAlgn="auto" hangingPunct="1">
              <a:lnSpc>
                <a:spcPct val="170000"/>
              </a:lnSpc>
              <a:spcAft>
                <a:spcPts val="0"/>
              </a:spcAft>
              <a:buFont typeface="Wingdings 3" charset="2"/>
              <a:buNone/>
              <a:defRPr/>
            </a:pPr>
            <a:r>
              <a:rPr lang="es-CO" altLang="es-CO" sz="7200" dirty="0" smtClean="0">
                <a:solidFill>
                  <a:schemeClr val="tx1">
                    <a:lumMod val="75000"/>
                    <a:lumOff val="25000"/>
                  </a:schemeClr>
                </a:solidFill>
              </a:rPr>
              <a:t>“</a:t>
            </a:r>
            <a:r>
              <a:rPr lang="es-CO" altLang="es-CO" sz="7200" dirty="0">
                <a:solidFill>
                  <a:schemeClr val="tx1">
                    <a:lumMod val="75000"/>
                    <a:lumOff val="25000"/>
                  </a:schemeClr>
                </a:solidFill>
              </a:rPr>
              <a:t>Estrategia de carácter internacional a través de la cual se buscará emprender políticas públicas para el fomento de la investigación, el desarrollo y la innovación en los procesos y procedimientos administrativos y de gerencia en los poderes judiciales.”</a:t>
            </a:r>
            <a:endParaRPr lang="es-CO" sz="4400" dirty="0">
              <a:solidFill>
                <a:schemeClr val="tx1">
                  <a:lumMod val="75000"/>
                  <a:lumOff val="25000"/>
                </a:schemeClr>
              </a:solidFill>
            </a:endParaRPr>
          </a:p>
        </p:txBody>
      </p:sp>
      <p:pic>
        <p:nvPicPr>
          <p:cNvPr id="15363" name="Picture 14" descr="Resultado de imagen para logo ram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4162425"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0" y="5501892"/>
            <a:ext cx="9070139" cy="1356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5047">
    <p:blinds dir="vert"/>
  </p:transition>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TM02900771[[fn=Segmento]]</Template>
  <TotalTime>3197</TotalTime>
  <Words>2197</Words>
  <Application>Microsoft Office PowerPoint</Application>
  <PresentationFormat>Presentación en pantalla (4:3)</PresentationFormat>
  <Paragraphs>288</Paragraphs>
  <Slides>39</Slides>
  <Notes>0</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39</vt:i4>
      </vt:variant>
    </vt:vector>
  </HeadingPairs>
  <TitlesOfParts>
    <vt:vector size="55" baseType="lpstr">
      <vt:lpstr>Arial</vt:lpstr>
      <vt:lpstr>Arial Black</vt:lpstr>
      <vt:lpstr>Bookman Old Style</vt:lpstr>
      <vt:lpstr>Calibri</vt:lpstr>
      <vt:lpstr>Calibri Light</vt:lpstr>
      <vt:lpstr>Impact</vt:lpstr>
      <vt:lpstr>Rockwell</vt:lpstr>
      <vt:lpstr>Tahoma</vt:lpstr>
      <vt:lpstr>Times New Roman</vt:lpstr>
      <vt:lpstr>Trebuchet MS</vt:lpstr>
      <vt:lpstr>Verdana</vt:lpstr>
      <vt:lpstr>Wingdings</vt:lpstr>
      <vt:lpstr>Wingdings 2</vt:lpstr>
      <vt:lpstr>Wingdings 3</vt:lpstr>
      <vt:lpstr>HDOfficeLightV0</vt:lpstr>
      <vt:lpstr>Faceta</vt:lpstr>
      <vt:lpstr>SISTEMA DE GESTIÓN DE CALIDAD SIGCMA -  2017</vt:lpstr>
      <vt:lpstr>Presentación de PowerPoint</vt:lpstr>
      <vt:lpstr> PLAN SECTORIAL DE DESARROLLO 2015 -2017   </vt:lpstr>
      <vt:lpstr>PLAN SECTORIAL DE DESARROLLO 2015-2017</vt:lpstr>
      <vt:lpstr>PLAN SECTORIAL DE DESARROLLO 2015-2017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NUEVAS NORMAS DE CALIDAD</vt:lpstr>
      <vt:lpstr>Presentación de PowerPoint</vt:lpstr>
      <vt:lpstr>SIGCMA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cmagistrado1</dc:creator>
  <cp:lastModifiedBy>csj</cp:lastModifiedBy>
  <cp:revision>182</cp:revision>
  <dcterms:created xsi:type="dcterms:W3CDTF">2007-09-10T22:05:41Z</dcterms:created>
  <dcterms:modified xsi:type="dcterms:W3CDTF">2018-07-13T13:29:35Z</dcterms:modified>
</cp:coreProperties>
</file>